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6"/>
  </p:notesMasterIdLst>
  <p:sldIdLst>
    <p:sldId id="256" r:id="rId5"/>
    <p:sldId id="303" r:id="rId6"/>
    <p:sldId id="287" r:id="rId7"/>
    <p:sldId id="304" r:id="rId8"/>
    <p:sldId id="305" r:id="rId9"/>
    <p:sldId id="623" r:id="rId10"/>
    <p:sldId id="281" r:id="rId11"/>
    <p:sldId id="621" r:id="rId12"/>
    <p:sldId id="279" r:id="rId13"/>
    <p:sldId id="310" r:id="rId14"/>
    <p:sldId id="311" r:id="rId15"/>
    <p:sldId id="280" r:id="rId16"/>
    <p:sldId id="282" r:id="rId17"/>
    <p:sldId id="612" r:id="rId18"/>
    <p:sldId id="276" r:id="rId19"/>
    <p:sldId id="285" r:id="rId20"/>
    <p:sldId id="624" r:id="rId21"/>
    <p:sldId id="269" r:id="rId22"/>
    <p:sldId id="626" r:id="rId23"/>
    <p:sldId id="616" r:id="rId24"/>
    <p:sldId id="610" r:id="rId25"/>
    <p:sldId id="614" r:id="rId26"/>
    <p:sldId id="627" r:id="rId27"/>
    <p:sldId id="628" r:id="rId28"/>
    <p:sldId id="620" r:id="rId29"/>
    <p:sldId id="629" r:id="rId30"/>
    <p:sldId id="630" r:id="rId31"/>
    <p:sldId id="622" r:id="rId32"/>
    <p:sldId id="266" r:id="rId33"/>
    <p:sldId id="267" r:id="rId34"/>
    <p:sldId id="617"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mbert" initials="S" lastIdx="3" clrIdx="0">
    <p:extLst>
      <p:ext uri="{19B8F6BF-5375-455C-9EA6-DF929625EA0E}">
        <p15:presenceInfo xmlns:p15="http://schemas.microsoft.com/office/powerpoint/2012/main" userId="Lambert" providerId="None"/>
      </p:ext>
    </p:extLst>
  </p:cmAuthor>
  <p:cmAuthor id="2" name="Shannon Litz" initials="SL" lastIdx="1" clrIdx="1">
    <p:extLst>
      <p:ext uri="{19B8F6BF-5375-455C-9EA6-DF929625EA0E}">
        <p15:presenceInfo xmlns:p15="http://schemas.microsoft.com/office/powerpoint/2012/main" userId="S::sdlitz@dhhs.nv.gov::106d1661-f92b-42f5-a4dd-a72fb2d3ae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647D"/>
    <a:srgbClr val="000000"/>
    <a:srgbClr val="2D4E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3" autoAdjust="0"/>
    <p:restoredTop sz="82394" autoAdjust="0"/>
  </p:normalViewPr>
  <p:slideViewPr>
    <p:cSldViewPr snapToGrid="0">
      <p:cViewPr varScale="1">
        <p:scale>
          <a:sx n="62" d="100"/>
          <a:sy n="62" d="100"/>
        </p:scale>
        <p:origin x="1824" y="78"/>
      </p:cViewPr>
      <p:guideLst/>
    </p:cSldViewPr>
  </p:slideViewPr>
  <p:outlineViewPr>
    <p:cViewPr>
      <p:scale>
        <a:sx n="33" d="100"/>
        <a:sy n="33" d="100"/>
      </p:scale>
      <p:origin x="0" y="0"/>
    </p:cViewPr>
  </p:outlineViewPr>
  <p:notesTextViewPr>
    <p:cViewPr>
      <p:scale>
        <a:sx n="153" d="100"/>
        <a:sy n="153" d="100"/>
      </p:scale>
      <p:origin x="0" y="0"/>
    </p:cViewPr>
  </p:notesTextViewPr>
  <p:sorterViewPr>
    <p:cViewPr>
      <p:scale>
        <a:sx n="100" d="100"/>
        <a:sy n="100" d="100"/>
      </p:scale>
      <p:origin x="0" y="0"/>
    </p:cViewPr>
  </p:sorterViewPr>
  <p:notesViewPr>
    <p:cSldViewPr snapToGrid="0">
      <p:cViewPr varScale="1">
        <p:scale>
          <a:sx n="67" d="100"/>
          <a:sy n="67" d="100"/>
        </p:scale>
        <p:origin x="201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3E8F7C-3688-4816-ADF0-8E50E3C44CAA}" type="doc">
      <dgm:prSet loTypeId="urn:microsoft.com/office/officeart/2005/8/layout/arrow2" loCatId="process" qsTypeId="urn:microsoft.com/office/officeart/2005/8/quickstyle/simple1" qsCatId="simple" csTypeId="urn:microsoft.com/office/officeart/2005/8/colors/accent1_2" csCatId="accent1" phldr="1"/>
      <dgm:spPr/>
    </dgm:pt>
    <dgm:pt modelId="{DC0D7C52-07D8-489D-BFCA-ABD78CEB0940}">
      <dgm:prSet phldrT="[Text]" custT="1"/>
      <dgm:spPr/>
      <dgm:t>
        <a:bodyPr/>
        <a:lstStyle/>
        <a:p>
          <a:pPr>
            <a:buFont typeface="Arial" panose="020B0604020202020204" pitchFamily="34" charset="0"/>
            <a:buChar char="•"/>
          </a:pPr>
          <a:r>
            <a:rPr lang="en-US" sz="1400" b="1" dirty="0"/>
            <a:t>From March 1, 2020 to March 31, 2020 </a:t>
          </a:r>
        </a:p>
        <a:p>
          <a:pPr>
            <a:buFont typeface="Arial" panose="020B0604020202020204" pitchFamily="34" charset="0"/>
            <a:buChar char="•"/>
          </a:pPr>
          <a:r>
            <a:rPr lang="en-US" sz="1400" dirty="0"/>
            <a:t>There were 7,302 BH patients using telehealth services and 68,794 BH patients using in-person services.  In March, Medicaid paid $1,372,419 for BH telehealth services and $121,354,816 for BH </a:t>
          </a:r>
          <a:br>
            <a:rPr lang="en-US" sz="1400" dirty="0"/>
          </a:br>
          <a:r>
            <a:rPr lang="en-US" sz="1400" dirty="0"/>
            <a:t>in-person services. </a:t>
          </a:r>
        </a:p>
        <a:p>
          <a:pPr>
            <a:buFont typeface="Arial" panose="020B0604020202020204" pitchFamily="34" charset="0"/>
            <a:buChar char="•"/>
          </a:pPr>
          <a:r>
            <a:rPr lang="en-US" sz="1400" dirty="0"/>
            <a:t>BH patients using telehealth services accounted for 10% of all BH patients and 1% of the total amount paid for these BH services this month.</a:t>
          </a:r>
        </a:p>
      </dgm:t>
    </dgm:pt>
    <dgm:pt modelId="{6637ECE9-79E8-42FB-9F3F-C3B7C9FF23F7}" type="parTrans" cxnId="{EEE6B00F-2BB2-4712-930E-91C9231FA95D}">
      <dgm:prSet/>
      <dgm:spPr/>
      <dgm:t>
        <a:bodyPr/>
        <a:lstStyle/>
        <a:p>
          <a:endParaRPr lang="en-US"/>
        </a:p>
      </dgm:t>
    </dgm:pt>
    <dgm:pt modelId="{AA4D1E77-87FA-4AF2-9BA7-27DF0A616A31}" type="sibTrans" cxnId="{EEE6B00F-2BB2-4712-930E-91C9231FA95D}">
      <dgm:prSet/>
      <dgm:spPr/>
      <dgm:t>
        <a:bodyPr/>
        <a:lstStyle/>
        <a:p>
          <a:endParaRPr lang="en-US"/>
        </a:p>
      </dgm:t>
    </dgm:pt>
    <dgm:pt modelId="{EAE71CDC-6384-4712-9153-0ED70F77072C}">
      <dgm:prSet phldrT="[Text]" custT="1"/>
      <dgm:spPr/>
      <dgm:t>
        <a:bodyPr/>
        <a:lstStyle/>
        <a:p>
          <a:pPr algn="l">
            <a:buFont typeface="Arial" panose="020B0604020202020204" pitchFamily="34" charset="0"/>
            <a:buChar char="•"/>
          </a:pPr>
          <a:r>
            <a:rPr lang="en-US" sz="1400" b="1" dirty="0"/>
            <a:t>From April 1, 2020 to April 30, 2020 </a:t>
          </a:r>
        </a:p>
        <a:p>
          <a:pPr algn="l">
            <a:buFont typeface="Arial" panose="020B0604020202020204" pitchFamily="34" charset="0"/>
            <a:buChar char="•"/>
          </a:pPr>
          <a:r>
            <a:rPr lang="en-US" sz="1400" dirty="0"/>
            <a:t>Since March 2020, the number of patients using BH telehealth services increased by 100% and spending by 172%. In-person patients decreased by 22% with an 8% decrease in spending. </a:t>
          </a:r>
        </a:p>
        <a:p>
          <a:pPr algn="l">
            <a:buFont typeface="Arial" panose="020B0604020202020204" pitchFamily="34" charset="0"/>
            <a:buChar char="•"/>
          </a:pPr>
          <a:r>
            <a:rPr lang="en-US" sz="1400" dirty="0"/>
            <a:t>Telehealth patients accounted for 21% of all BH patient services and 3% of total paid for these BH patients this month.</a:t>
          </a:r>
        </a:p>
      </dgm:t>
    </dgm:pt>
    <dgm:pt modelId="{FF7CF1C2-7E76-4C40-8D02-902A72296AE4}" type="parTrans" cxnId="{8EA0169C-F137-4262-9913-C499E2754751}">
      <dgm:prSet/>
      <dgm:spPr/>
      <dgm:t>
        <a:bodyPr/>
        <a:lstStyle/>
        <a:p>
          <a:endParaRPr lang="en-US"/>
        </a:p>
      </dgm:t>
    </dgm:pt>
    <dgm:pt modelId="{563495C9-DB70-40B4-95A7-9363E0C84E7C}" type="sibTrans" cxnId="{8EA0169C-F137-4262-9913-C499E2754751}">
      <dgm:prSet/>
      <dgm:spPr/>
      <dgm:t>
        <a:bodyPr/>
        <a:lstStyle/>
        <a:p>
          <a:endParaRPr lang="en-US"/>
        </a:p>
      </dgm:t>
    </dgm:pt>
    <dgm:pt modelId="{B75C24A4-C8F2-47EB-8CA1-3372A95245E6}" type="pres">
      <dgm:prSet presAssocID="{103E8F7C-3688-4816-ADF0-8E50E3C44CAA}" presName="arrowDiagram" presStyleCnt="0">
        <dgm:presLayoutVars>
          <dgm:chMax val="5"/>
          <dgm:dir/>
          <dgm:resizeHandles val="exact"/>
        </dgm:presLayoutVars>
      </dgm:prSet>
      <dgm:spPr/>
    </dgm:pt>
    <dgm:pt modelId="{66CABB43-77A8-4FDB-929F-CED58130230D}" type="pres">
      <dgm:prSet presAssocID="{103E8F7C-3688-4816-ADF0-8E50E3C44CAA}" presName="arrow" presStyleLbl="bgShp" presStyleIdx="0" presStyleCnt="1" custLinFactNeighborX="6597" custLinFactNeighborY="-20733"/>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extLst>
        <a:ext uri="{E40237B7-FDA0-4F09-8148-C483321AD2D9}">
          <dgm14:cNvPr xmlns:dgm14="http://schemas.microsoft.com/office/drawing/2010/diagram" id="0" name="" descr="Upward arrow with bullets"/>
        </a:ext>
      </dgm:extLst>
    </dgm:pt>
    <dgm:pt modelId="{BF010656-6861-44CF-B091-C6B45E402E56}" type="pres">
      <dgm:prSet presAssocID="{103E8F7C-3688-4816-ADF0-8E50E3C44CAA}" presName="arrowDiagram2" presStyleCnt="0"/>
      <dgm:spPr/>
    </dgm:pt>
    <dgm:pt modelId="{25EBC341-86B8-4E35-8877-D5BC776C2332}" type="pres">
      <dgm:prSet presAssocID="{DC0D7C52-07D8-489D-BFCA-ABD78CEB0940}" presName="bullet2a" presStyleLbl="node1" presStyleIdx="0" presStyleCnt="2" custLinFactX="-71045" custLinFactY="-213409" custLinFactNeighborX="-100000" custLinFactNeighborY="-300000"/>
      <dgm:spPr/>
    </dgm:pt>
    <dgm:pt modelId="{38F31801-29E8-4005-8682-9D8340D556FB}" type="pres">
      <dgm:prSet presAssocID="{DC0D7C52-07D8-489D-BFCA-ABD78CEB0940}" presName="textBox2a" presStyleLbl="revTx" presStyleIdx="0" presStyleCnt="2" custScaleX="169418" custScaleY="195092" custLinFactNeighborX="21938" custLinFactNeighborY="-13118">
        <dgm:presLayoutVars>
          <dgm:bulletEnabled val="1"/>
        </dgm:presLayoutVars>
      </dgm:prSet>
      <dgm:spPr/>
    </dgm:pt>
    <dgm:pt modelId="{650CD84A-0152-468B-9382-6ED755429D50}" type="pres">
      <dgm:prSet presAssocID="{EAE71CDC-6384-4712-9153-0ED70F77072C}" presName="bullet2b" presStyleLbl="node1" presStyleIdx="1" presStyleCnt="2" custAng="20272042" custLinFactX="193680" custLinFactNeighborX="200000" custLinFactNeighborY="-25531"/>
      <dgm:spPr/>
    </dgm:pt>
    <dgm:pt modelId="{6E7E0C49-B0FB-4625-A78D-C71E629ABCED}" type="pres">
      <dgm:prSet presAssocID="{EAE71CDC-6384-4712-9153-0ED70F77072C}" presName="textBox2b" presStyleLbl="revTx" presStyleIdx="1" presStyleCnt="2" custScaleX="307692" custScaleY="153920" custLinFactNeighborX="-21894" custLinFactNeighborY="-89747">
        <dgm:presLayoutVars>
          <dgm:bulletEnabled val="1"/>
        </dgm:presLayoutVars>
      </dgm:prSet>
      <dgm:spPr/>
    </dgm:pt>
  </dgm:ptLst>
  <dgm:cxnLst>
    <dgm:cxn modelId="{EEE6B00F-2BB2-4712-930E-91C9231FA95D}" srcId="{103E8F7C-3688-4816-ADF0-8E50E3C44CAA}" destId="{DC0D7C52-07D8-489D-BFCA-ABD78CEB0940}" srcOrd="0" destOrd="0" parTransId="{6637ECE9-79E8-42FB-9F3F-C3B7C9FF23F7}" sibTransId="{AA4D1E77-87FA-4AF2-9BA7-27DF0A616A31}"/>
    <dgm:cxn modelId="{F8E0225F-01A7-4BB9-96F6-204640B8FF42}" type="presOf" srcId="{DC0D7C52-07D8-489D-BFCA-ABD78CEB0940}" destId="{38F31801-29E8-4005-8682-9D8340D556FB}" srcOrd="0" destOrd="0" presId="urn:microsoft.com/office/officeart/2005/8/layout/arrow2"/>
    <dgm:cxn modelId="{389BF280-D749-407A-8E4E-BF1B537946AC}" type="presOf" srcId="{EAE71CDC-6384-4712-9153-0ED70F77072C}" destId="{6E7E0C49-B0FB-4625-A78D-C71E629ABCED}" srcOrd="0" destOrd="0" presId="urn:microsoft.com/office/officeart/2005/8/layout/arrow2"/>
    <dgm:cxn modelId="{8EA0169C-F137-4262-9913-C499E2754751}" srcId="{103E8F7C-3688-4816-ADF0-8E50E3C44CAA}" destId="{EAE71CDC-6384-4712-9153-0ED70F77072C}" srcOrd="1" destOrd="0" parTransId="{FF7CF1C2-7E76-4C40-8D02-902A72296AE4}" sibTransId="{563495C9-DB70-40B4-95A7-9363E0C84E7C}"/>
    <dgm:cxn modelId="{75257EE1-C8A4-4933-A621-FDD14FDC1272}" type="presOf" srcId="{103E8F7C-3688-4816-ADF0-8E50E3C44CAA}" destId="{B75C24A4-C8F2-47EB-8CA1-3372A95245E6}" srcOrd="0" destOrd="0" presId="urn:microsoft.com/office/officeart/2005/8/layout/arrow2"/>
    <dgm:cxn modelId="{520D76EF-7E78-4A51-916A-5A166A2C7A15}" type="presParOf" srcId="{B75C24A4-C8F2-47EB-8CA1-3372A95245E6}" destId="{66CABB43-77A8-4FDB-929F-CED58130230D}" srcOrd="0" destOrd="0" presId="urn:microsoft.com/office/officeart/2005/8/layout/arrow2"/>
    <dgm:cxn modelId="{0D260A22-775C-4476-9533-33356A886D77}" type="presParOf" srcId="{B75C24A4-C8F2-47EB-8CA1-3372A95245E6}" destId="{BF010656-6861-44CF-B091-C6B45E402E56}" srcOrd="1" destOrd="0" presId="urn:microsoft.com/office/officeart/2005/8/layout/arrow2"/>
    <dgm:cxn modelId="{D395B117-175C-410A-A937-3C5BFE2E2547}" type="presParOf" srcId="{BF010656-6861-44CF-B091-C6B45E402E56}" destId="{25EBC341-86B8-4E35-8877-D5BC776C2332}" srcOrd="0" destOrd="0" presId="urn:microsoft.com/office/officeart/2005/8/layout/arrow2"/>
    <dgm:cxn modelId="{F6A4639D-435D-4D87-9191-D59DEE945610}" type="presParOf" srcId="{BF010656-6861-44CF-B091-C6B45E402E56}" destId="{38F31801-29E8-4005-8682-9D8340D556FB}" srcOrd="1" destOrd="0" presId="urn:microsoft.com/office/officeart/2005/8/layout/arrow2"/>
    <dgm:cxn modelId="{557C7638-EB06-4D82-935B-F8B6EF4CE94F}" type="presParOf" srcId="{BF010656-6861-44CF-B091-C6B45E402E56}" destId="{650CD84A-0152-468B-9382-6ED755429D50}" srcOrd="2" destOrd="0" presId="urn:microsoft.com/office/officeart/2005/8/layout/arrow2"/>
    <dgm:cxn modelId="{B82D7CB2-D38D-4B73-AC7C-7A67056D890A}" type="presParOf" srcId="{BF010656-6861-44CF-B091-C6B45E402E56}" destId="{6E7E0C49-B0FB-4625-A78D-C71E629ABCED}" srcOrd="3"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47FEEA-78CE-4A39-847D-B02387DC2727}"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US"/>
        </a:p>
      </dgm:t>
    </dgm:pt>
    <dgm:pt modelId="{66BC3702-6AF4-4E8A-830D-60D708CEF3BA}">
      <dgm:prSet phldrT="[Text]" custT="1"/>
      <dgm:spPr/>
      <dgm:t>
        <a:bodyPr/>
        <a:lstStyle/>
        <a:p>
          <a:pPr algn="l">
            <a:buFont typeface="Arial" panose="020B0604020202020204" pitchFamily="34" charset="0"/>
            <a:buChar char="•"/>
          </a:pPr>
          <a:r>
            <a:rPr lang="en-US" sz="1400" b="1" dirty="0"/>
            <a:t>From May 1, 2020 to May 31, 2020</a:t>
          </a:r>
        </a:p>
        <a:p>
          <a:pPr algn="l">
            <a:buFont typeface="Arial" panose="020B0604020202020204" pitchFamily="34" charset="0"/>
            <a:buChar char="•"/>
          </a:pPr>
          <a:r>
            <a:rPr lang="en-US" sz="1400" dirty="0"/>
            <a:t>A decrease in BH telehealth patients by 3% and payments by 7%.  An increase in BH in-person patients by 1% and decrease in payments by 3%.</a:t>
          </a:r>
        </a:p>
        <a:p>
          <a:pPr algn="l">
            <a:buFont typeface="Arial" panose="020B0604020202020204" pitchFamily="34" charset="0"/>
            <a:buChar char="•"/>
          </a:pPr>
          <a:r>
            <a:rPr lang="en-US" sz="1400" dirty="0"/>
            <a:t>BH telehealth services accounted for 21% of all BH patients and 3% of all payments made for BH services this month. </a:t>
          </a:r>
        </a:p>
      </dgm:t>
    </dgm:pt>
    <dgm:pt modelId="{EA97EA31-B968-474F-B56E-8DE80C9825AA}" type="parTrans" cxnId="{DF7F99CB-4410-4C8A-A6B7-921774DD0AAB}">
      <dgm:prSet/>
      <dgm:spPr/>
      <dgm:t>
        <a:bodyPr/>
        <a:lstStyle/>
        <a:p>
          <a:endParaRPr lang="en-US" sz="1400"/>
        </a:p>
      </dgm:t>
    </dgm:pt>
    <dgm:pt modelId="{8414E6DE-EECA-481C-BF1B-710C0FF96DF5}" type="sibTrans" cxnId="{DF7F99CB-4410-4C8A-A6B7-921774DD0AAB}">
      <dgm:prSet/>
      <dgm:spPr/>
      <dgm:t>
        <a:bodyPr/>
        <a:lstStyle/>
        <a:p>
          <a:endParaRPr lang="en-US" sz="1400"/>
        </a:p>
      </dgm:t>
    </dgm:pt>
    <dgm:pt modelId="{58B3099E-F676-4AE4-9918-E9889DE83D3A}">
      <dgm:prSet phldrT="[Text]" custT="1"/>
      <dgm:spPr/>
      <dgm:t>
        <a:bodyPr/>
        <a:lstStyle/>
        <a:p>
          <a:pPr>
            <a:buFont typeface="Arial" panose="020B0604020202020204" pitchFamily="34" charset="0"/>
            <a:buChar char="•"/>
          </a:pPr>
          <a:r>
            <a:rPr lang="en-US" sz="1400" b="1" dirty="0"/>
            <a:t>From June 1, 2020 to June 30, 2020</a:t>
          </a:r>
        </a:p>
        <a:p>
          <a:pPr>
            <a:buFont typeface="Arial" panose="020B0604020202020204" pitchFamily="34" charset="0"/>
            <a:buChar char="•"/>
          </a:pPr>
          <a:r>
            <a:rPr lang="en-US" sz="1400" dirty="0"/>
            <a:t>A decrease in telehealth patients by 17% and in spending by 17%. A decrease in in-person patients by 2% and payments by 14%.</a:t>
          </a:r>
        </a:p>
        <a:p>
          <a:pPr>
            <a:buFont typeface="Arial" panose="020B0604020202020204" pitchFamily="34" charset="0"/>
            <a:buChar char="•"/>
          </a:pPr>
          <a:r>
            <a:rPr lang="en-US" sz="1400" dirty="0"/>
            <a:t>BH telehealth patients accounted for 18% of all BH patients and payments were 3% of all BH service payments.</a:t>
          </a:r>
        </a:p>
      </dgm:t>
    </dgm:pt>
    <dgm:pt modelId="{51E9D092-093D-4ABA-8E67-DA34F6423169}" type="parTrans" cxnId="{5CA60A70-EFD6-4810-A268-0EFB093EAB3F}">
      <dgm:prSet/>
      <dgm:spPr/>
      <dgm:t>
        <a:bodyPr/>
        <a:lstStyle/>
        <a:p>
          <a:endParaRPr lang="en-US" sz="1400"/>
        </a:p>
      </dgm:t>
    </dgm:pt>
    <dgm:pt modelId="{0D305B2F-FBA3-4CB7-92E4-80439B69CFCF}" type="sibTrans" cxnId="{5CA60A70-EFD6-4810-A268-0EFB093EAB3F}">
      <dgm:prSet/>
      <dgm:spPr/>
      <dgm:t>
        <a:bodyPr/>
        <a:lstStyle/>
        <a:p>
          <a:endParaRPr lang="en-US" sz="1400"/>
        </a:p>
      </dgm:t>
    </dgm:pt>
    <dgm:pt modelId="{7F12151A-14DF-43C7-8141-58B10958B920}">
      <dgm:prSet phldrT="[Text]" custT="1"/>
      <dgm:spPr/>
      <dgm:t>
        <a:bodyPr/>
        <a:lstStyle/>
        <a:p>
          <a:r>
            <a:rPr lang="en-US" sz="1400" dirty="0"/>
            <a:t> </a:t>
          </a:r>
        </a:p>
      </dgm:t>
    </dgm:pt>
    <dgm:pt modelId="{4DF038C2-DA1E-463B-B888-8F1F4AC98658}" type="sibTrans" cxnId="{CFDD54E8-5650-4B6A-8EEA-655282A173EB}">
      <dgm:prSet/>
      <dgm:spPr/>
      <dgm:t>
        <a:bodyPr/>
        <a:lstStyle/>
        <a:p>
          <a:endParaRPr lang="en-US" sz="1400"/>
        </a:p>
      </dgm:t>
    </dgm:pt>
    <dgm:pt modelId="{082929C1-2450-4F1D-9A9A-F383B6E3225C}" type="parTrans" cxnId="{CFDD54E8-5650-4B6A-8EEA-655282A173EB}">
      <dgm:prSet/>
      <dgm:spPr/>
      <dgm:t>
        <a:bodyPr/>
        <a:lstStyle/>
        <a:p>
          <a:endParaRPr lang="en-US" sz="1400"/>
        </a:p>
      </dgm:t>
    </dgm:pt>
    <dgm:pt modelId="{C35114F3-77F1-402D-BF9C-CBD17657B157}">
      <dgm:prSet/>
      <dgm:spPr/>
      <dgm:t>
        <a:bodyPr/>
        <a:lstStyle/>
        <a:p>
          <a:endParaRPr lang="en-US" dirty="0"/>
        </a:p>
      </dgm:t>
    </dgm:pt>
    <dgm:pt modelId="{30BA134E-3340-43B1-B07B-E5B99555A25E}" type="parTrans" cxnId="{452086E8-D642-4AF7-816C-8CDB816EC529}">
      <dgm:prSet/>
      <dgm:spPr/>
      <dgm:t>
        <a:bodyPr/>
        <a:lstStyle/>
        <a:p>
          <a:endParaRPr lang="en-US"/>
        </a:p>
      </dgm:t>
    </dgm:pt>
    <dgm:pt modelId="{A401C466-8538-467E-9094-D566CD944D37}" type="sibTrans" cxnId="{452086E8-D642-4AF7-816C-8CDB816EC529}">
      <dgm:prSet/>
      <dgm:spPr/>
      <dgm:t>
        <a:bodyPr/>
        <a:lstStyle/>
        <a:p>
          <a:endParaRPr lang="en-US"/>
        </a:p>
      </dgm:t>
    </dgm:pt>
    <dgm:pt modelId="{12D4A4A2-C49D-4BAC-986B-7D9215E897E9}" type="pres">
      <dgm:prSet presAssocID="{A547FEEA-78CE-4A39-847D-B02387DC2727}" presName="Name0" presStyleCnt="0">
        <dgm:presLayoutVars>
          <dgm:chMax val="7"/>
          <dgm:chPref val="5"/>
        </dgm:presLayoutVars>
      </dgm:prSet>
      <dgm:spPr/>
    </dgm:pt>
    <dgm:pt modelId="{9A746BF1-5774-4284-AB50-6101742745C0}" type="pres">
      <dgm:prSet presAssocID="{A547FEEA-78CE-4A39-847D-B02387DC2727}" presName="arrowNode" presStyleLbl="node1" presStyleIdx="0" presStyleCnt="1" custScaleX="111899" custLinFactNeighborX="-3653" custLinFactNeighborY="1507"/>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extLst>
        <a:ext uri="{E40237B7-FDA0-4F09-8148-C483321AD2D9}">
          <dgm14:cNvPr xmlns:dgm14="http://schemas.microsoft.com/office/drawing/2010/diagram" id="0" name="" descr="Arrow pointing to the right, illustrating a timeline"/>
        </a:ext>
      </dgm:extLst>
    </dgm:pt>
    <dgm:pt modelId="{77A3C1BD-25BB-4DE6-BB35-0DF135829C76}" type="pres">
      <dgm:prSet presAssocID="{66BC3702-6AF4-4E8A-830D-60D708CEF3BA}" presName="txNode1" presStyleLbl="revTx" presStyleIdx="0" presStyleCnt="4" custScaleX="270270" custScaleY="177893" custLinFactNeighborX="54352" custLinFactNeighborY="-8436">
        <dgm:presLayoutVars>
          <dgm:bulletEnabled val="1"/>
        </dgm:presLayoutVars>
      </dgm:prSet>
      <dgm:spPr/>
    </dgm:pt>
    <dgm:pt modelId="{CA4CAB0A-EEEF-4602-B408-B26D2718A3CA}" type="pres">
      <dgm:prSet presAssocID="{58B3099E-F676-4AE4-9918-E9889DE83D3A}" presName="txNode2" presStyleLbl="revTx" presStyleIdx="1" presStyleCnt="4" custScaleX="163101" custScaleY="509225" custLinFactY="100000" custLinFactNeighborX="-58300" custLinFactNeighborY="115492">
        <dgm:presLayoutVars>
          <dgm:bulletEnabled val="1"/>
        </dgm:presLayoutVars>
      </dgm:prSet>
      <dgm:spPr/>
    </dgm:pt>
    <dgm:pt modelId="{197B825A-98BD-4497-BE4F-C47786CCCA57}" type="pres">
      <dgm:prSet presAssocID="{0D305B2F-FBA3-4CB7-92E4-80439B69CFCF}" presName="dotNode2" presStyleCnt="0"/>
      <dgm:spPr/>
    </dgm:pt>
    <dgm:pt modelId="{23FDDB9C-3DBD-41B4-AE9A-382F4E81891F}" type="pres">
      <dgm:prSet presAssocID="{0D305B2F-FBA3-4CB7-92E4-80439B69CFCF}" presName="dotRepeatNode" presStyleLbl="fgShp" presStyleIdx="0" presStyleCnt="2" custFlipVert="1" custFlipHor="1" custScaleX="98536" custScaleY="107929" custLinFactNeighborX="-69124" custLinFactNeighborY="51843"/>
      <dgm:spPr/>
    </dgm:pt>
    <dgm:pt modelId="{17C656D5-AF3F-46DA-9D5F-5C05B4133AEF}" type="pres">
      <dgm:prSet presAssocID="{C35114F3-77F1-402D-BF9C-CBD17657B157}" presName="txNode3" presStyleLbl="revTx" presStyleIdx="2" presStyleCnt="4" custScaleX="200126" custScaleY="291393" custLinFactY="100000" custLinFactNeighborX="-79500" custLinFactNeighborY="106000">
        <dgm:presLayoutVars>
          <dgm:bulletEnabled val="1"/>
        </dgm:presLayoutVars>
      </dgm:prSet>
      <dgm:spPr/>
    </dgm:pt>
    <dgm:pt modelId="{A66CCB5E-654B-47CD-828C-4FA5AD604B15}" type="pres">
      <dgm:prSet presAssocID="{A401C466-8538-467E-9094-D566CD944D37}" presName="dotNode3" presStyleCnt="0"/>
      <dgm:spPr/>
    </dgm:pt>
    <dgm:pt modelId="{47F727A8-23B2-4170-B77D-A9335D43DE9B}" type="pres">
      <dgm:prSet presAssocID="{A401C466-8538-467E-9094-D566CD944D37}" presName="dotRepeatNode" presStyleLbl="fgShp" presStyleIdx="1" presStyleCnt="2" custFlipVert="1" custFlipHor="1" custScaleX="295439" custScaleY="314486" custLinFactX="-55523" custLinFactY="-54024" custLinFactNeighborX="-100000" custLinFactNeighborY="-100000"/>
      <dgm:spPr/>
    </dgm:pt>
    <dgm:pt modelId="{7BEE4DD6-1470-4AFC-9D88-6531956280AA}" type="pres">
      <dgm:prSet presAssocID="{7F12151A-14DF-43C7-8141-58B10958B920}" presName="txNode4" presStyleLbl="revTx" presStyleIdx="3" presStyleCnt="4">
        <dgm:presLayoutVars>
          <dgm:bulletEnabled val="1"/>
        </dgm:presLayoutVars>
      </dgm:prSet>
      <dgm:spPr/>
    </dgm:pt>
  </dgm:ptLst>
  <dgm:cxnLst>
    <dgm:cxn modelId="{2F20C62C-74E1-47E1-878D-9394989E6633}" type="presOf" srcId="{66BC3702-6AF4-4E8A-830D-60D708CEF3BA}" destId="{77A3C1BD-25BB-4DE6-BB35-0DF135829C76}" srcOrd="0" destOrd="0" presId="urn:microsoft.com/office/officeart/2009/3/layout/DescendingProcess"/>
    <dgm:cxn modelId="{D8070230-723D-4777-81EC-7367645D09C2}" type="presOf" srcId="{7F12151A-14DF-43C7-8141-58B10958B920}" destId="{7BEE4DD6-1470-4AFC-9D88-6531956280AA}" srcOrd="0" destOrd="0" presId="urn:microsoft.com/office/officeart/2009/3/layout/DescendingProcess"/>
    <dgm:cxn modelId="{3CE4AA3A-B52A-47F3-A7D7-9C812D5B8881}" type="presOf" srcId="{0D305B2F-FBA3-4CB7-92E4-80439B69CFCF}" destId="{23FDDB9C-3DBD-41B4-AE9A-382F4E81891F}" srcOrd="0" destOrd="0" presId="urn:microsoft.com/office/officeart/2009/3/layout/DescendingProcess"/>
    <dgm:cxn modelId="{A865725E-40E4-42B6-B94E-E6A8D7A9E1E5}" type="presOf" srcId="{C35114F3-77F1-402D-BF9C-CBD17657B157}" destId="{17C656D5-AF3F-46DA-9D5F-5C05B4133AEF}" srcOrd="0" destOrd="0" presId="urn:microsoft.com/office/officeart/2009/3/layout/DescendingProcess"/>
    <dgm:cxn modelId="{5CA60A70-EFD6-4810-A268-0EFB093EAB3F}" srcId="{A547FEEA-78CE-4A39-847D-B02387DC2727}" destId="{58B3099E-F676-4AE4-9918-E9889DE83D3A}" srcOrd="1" destOrd="0" parTransId="{51E9D092-093D-4ABA-8E67-DA34F6423169}" sibTransId="{0D305B2F-FBA3-4CB7-92E4-80439B69CFCF}"/>
    <dgm:cxn modelId="{0E6A0D70-314A-4997-9B6D-C668CF2146A1}" type="presOf" srcId="{A547FEEA-78CE-4A39-847D-B02387DC2727}" destId="{12D4A4A2-C49D-4BAC-986B-7D9215E897E9}" srcOrd="0" destOrd="0" presId="urn:microsoft.com/office/officeart/2009/3/layout/DescendingProcess"/>
    <dgm:cxn modelId="{D3E3F185-5F58-40DC-9D28-6463ECFEC8D1}" type="presOf" srcId="{58B3099E-F676-4AE4-9918-E9889DE83D3A}" destId="{CA4CAB0A-EEEF-4602-B408-B26D2718A3CA}" srcOrd="0" destOrd="0" presId="urn:microsoft.com/office/officeart/2009/3/layout/DescendingProcess"/>
    <dgm:cxn modelId="{DF7F99CB-4410-4C8A-A6B7-921774DD0AAB}" srcId="{A547FEEA-78CE-4A39-847D-B02387DC2727}" destId="{66BC3702-6AF4-4E8A-830D-60D708CEF3BA}" srcOrd="0" destOrd="0" parTransId="{EA97EA31-B968-474F-B56E-8DE80C9825AA}" sibTransId="{8414E6DE-EECA-481C-BF1B-710C0FF96DF5}"/>
    <dgm:cxn modelId="{3B20CFCE-B8FD-4E08-A3CE-4DB06E204881}" type="presOf" srcId="{A401C466-8538-467E-9094-D566CD944D37}" destId="{47F727A8-23B2-4170-B77D-A9335D43DE9B}" srcOrd="0" destOrd="0" presId="urn:microsoft.com/office/officeart/2009/3/layout/DescendingProcess"/>
    <dgm:cxn modelId="{CFDD54E8-5650-4B6A-8EEA-655282A173EB}" srcId="{A547FEEA-78CE-4A39-847D-B02387DC2727}" destId="{7F12151A-14DF-43C7-8141-58B10958B920}" srcOrd="3" destOrd="0" parTransId="{082929C1-2450-4F1D-9A9A-F383B6E3225C}" sibTransId="{4DF038C2-DA1E-463B-B888-8F1F4AC98658}"/>
    <dgm:cxn modelId="{452086E8-D642-4AF7-816C-8CDB816EC529}" srcId="{A547FEEA-78CE-4A39-847D-B02387DC2727}" destId="{C35114F3-77F1-402D-BF9C-CBD17657B157}" srcOrd="2" destOrd="0" parTransId="{30BA134E-3340-43B1-B07B-E5B99555A25E}" sibTransId="{A401C466-8538-467E-9094-D566CD944D37}"/>
    <dgm:cxn modelId="{6D2CDB03-6506-46D9-B6A9-878BE8B99036}" type="presParOf" srcId="{12D4A4A2-C49D-4BAC-986B-7D9215E897E9}" destId="{9A746BF1-5774-4284-AB50-6101742745C0}" srcOrd="0" destOrd="0" presId="urn:microsoft.com/office/officeart/2009/3/layout/DescendingProcess"/>
    <dgm:cxn modelId="{ACEE298E-49A4-46DB-AFDB-A8F82E567FA7}" type="presParOf" srcId="{12D4A4A2-C49D-4BAC-986B-7D9215E897E9}" destId="{77A3C1BD-25BB-4DE6-BB35-0DF135829C76}" srcOrd="1" destOrd="0" presId="urn:microsoft.com/office/officeart/2009/3/layout/DescendingProcess"/>
    <dgm:cxn modelId="{919CBAFA-4483-4F1B-AA47-EEA47F3ECEDD}" type="presParOf" srcId="{12D4A4A2-C49D-4BAC-986B-7D9215E897E9}" destId="{CA4CAB0A-EEEF-4602-B408-B26D2718A3CA}" srcOrd="2" destOrd="0" presId="urn:microsoft.com/office/officeart/2009/3/layout/DescendingProcess"/>
    <dgm:cxn modelId="{54AA2C2E-9E09-4D68-A60E-D06491F8070D}" type="presParOf" srcId="{12D4A4A2-C49D-4BAC-986B-7D9215E897E9}" destId="{197B825A-98BD-4497-BE4F-C47786CCCA57}" srcOrd="3" destOrd="0" presId="urn:microsoft.com/office/officeart/2009/3/layout/DescendingProcess"/>
    <dgm:cxn modelId="{C83EC1BF-879A-4AEC-9967-CE96D8BB34A7}" type="presParOf" srcId="{197B825A-98BD-4497-BE4F-C47786CCCA57}" destId="{23FDDB9C-3DBD-41B4-AE9A-382F4E81891F}" srcOrd="0" destOrd="0" presId="urn:microsoft.com/office/officeart/2009/3/layout/DescendingProcess"/>
    <dgm:cxn modelId="{23C5473E-9E98-4441-B0B7-D48D17CAB37F}" type="presParOf" srcId="{12D4A4A2-C49D-4BAC-986B-7D9215E897E9}" destId="{17C656D5-AF3F-46DA-9D5F-5C05B4133AEF}" srcOrd="4" destOrd="0" presId="urn:microsoft.com/office/officeart/2009/3/layout/DescendingProcess"/>
    <dgm:cxn modelId="{C71E6583-A0FB-4A61-BEC3-9FE50573CD8B}" type="presParOf" srcId="{12D4A4A2-C49D-4BAC-986B-7D9215E897E9}" destId="{A66CCB5E-654B-47CD-828C-4FA5AD604B15}" srcOrd="5" destOrd="0" presId="urn:microsoft.com/office/officeart/2009/3/layout/DescendingProcess"/>
    <dgm:cxn modelId="{72EAA778-BAFC-461F-A374-2A0B29450AFA}" type="presParOf" srcId="{A66CCB5E-654B-47CD-828C-4FA5AD604B15}" destId="{47F727A8-23B2-4170-B77D-A9335D43DE9B}" srcOrd="0" destOrd="0" presId="urn:microsoft.com/office/officeart/2009/3/layout/DescendingProcess"/>
    <dgm:cxn modelId="{E0893630-AB2C-4772-905E-D8E45B44D653}" type="presParOf" srcId="{12D4A4A2-C49D-4BAC-986B-7D9215E897E9}" destId="{7BEE4DD6-1470-4AFC-9D88-6531956280AA}" srcOrd="6" destOrd="0" presId="urn:microsoft.com/office/officeart/2009/3/layout/Descending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ABB43-77A8-4FDB-929F-CED58130230D}">
      <dsp:nvSpPr>
        <dsp:cNvPr id="0" name=""/>
        <dsp:cNvSpPr/>
      </dsp:nvSpPr>
      <dsp:spPr>
        <a:xfrm>
          <a:off x="-241540" y="566373"/>
          <a:ext cx="4180372" cy="2612732"/>
        </a:xfrm>
        <a:prstGeom prst="swooshArrow">
          <a:avLst>
            <a:gd name="adj1" fmla="val 25000"/>
            <a:gd name="adj2" fmla="val 25000"/>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dsp:spPr>
      <dsp:style>
        <a:lnRef idx="0">
          <a:scrgbClr r="0" g="0" b="0"/>
        </a:lnRef>
        <a:fillRef idx="1">
          <a:scrgbClr r="0" g="0" b="0"/>
        </a:fillRef>
        <a:effectRef idx="0">
          <a:scrgbClr r="0" g="0" b="0"/>
        </a:effectRef>
        <a:fontRef idx="minor"/>
      </dsp:style>
    </dsp:sp>
    <dsp:sp modelId="{25EBC341-86B8-4E35-8877-D5BC776C2332}">
      <dsp:nvSpPr>
        <dsp:cNvPr id="0" name=""/>
        <dsp:cNvSpPr/>
      </dsp:nvSpPr>
      <dsp:spPr>
        <a:xfrm>
          <a:off x="204355" y="1780826"/>
          <a:ext cx="146313" cy="1463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F31801-29E8-4005-8682-9D8340D556FB}">
      <dsp:nvSpPr>
        <dsp:cNvPr id="0" name=""/>
        <dsp:cNvSpPr/>
      </dsp:nvSpPr>
      <dsp:spPr>
        <a:xfrm>
          <a:off x="354263" y="1928377"/>
          <a:ext cx="2301748" cy="2176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528" tIns="0" rIns="0" bIns="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US" sz="1400" b="1" kern="1200" dirty="0"/>
            <a:t>From March 1, 2020 to March 31, 2020 </a:t>
          </a:r>
        </a:p>
        <a:p>
          <a:pPr marL="0" lvl="0" indent="0" algn="l" defTabSz="622300">
            <a:lnSpc>
              <a:spcPct val="90000"/>
            </a:lnSpc>
            <a:spcBef>
              <a:spcPct val="0"/>
            </a:spcBef>
            <a:spcAft>
              <a:spcPct val="35000"/>
            </a:spcAft>
            <a:buFont typeface="Arial" panose="020B0604020202020204" pitchFamily="34" charset="0"/>
            <a:buNone/>
          </a:pPr>
          <a:r>
            <a:rPr lang="en-US" sz="1400" kern="1200" dirty="0"/>
            <a:t>There were 7,302 BH patients using telehealth services and 68,794 BH patients using in-person services.  In March, Medicaid paid $1,372,419 for BH telehealth services and $121,354,816 for BH </a:t>
          </a:r>
          <a:br>
            <a:rPr lang="en-US" sz="1400" kern="1200" dirty="0"/>
          </a:br>
          <a:r>
            <a:rPr lang="en-US" sz="1400" kern="1200" dirty="0"/>
            <a:t>in-person services. </a:t>
          </a:r>
        </a:p>
        <a:p>
          <a:pPr marL="0" lvl="0" indent="0" algn="l" defTabSz="622300">
            <a:lnSpc>
              <a:spcPct val="90000"/>
            </a:lnSpc>
            <a:spcBef>
              <a:spcPct val="0"/>
            </a:spcBef>
            <a:spcAft>
              <a:spcPct val="35000"/>
            </a:spcAft>
            <a:buFont typeface="Arial" panose="020B0604020202020204" pitchFamily="34" charset="0"/>
            <a:buNone/>
          </a:pPr>
          <a:r>
            <a:rPr lang="en-US" sz="1400" kern="1200" dirty="0"/>
            <a:t>BH patients using telehealth services accounted for 10% of all BH patients and 1% of the total amount paid for these BH services this month.</a:t>
          </a:r>
        </a:p>
      </dsp:txBody>
      <dsp:txXfrm>
        <a:off x="354263" y="1928377"/>
        <a:ext cx="2301748" cy="2176518"/>
      </dsp:txXfrm>
    </dsp:sp>
    <dsp:sp modelId="{650CD84A-0152-468B-9382-6ED755429D50}">
      <dsp:nvSpPr>
        <dsp:cNvPr id="0" name=""/>
        <dsp:cNvSpPr/>
      </dsp:nvSpPr>
      <dsp:spPr>
        <a:xfrm rot="20272042">
          <a:off x="2790223" y="1801726"/>
          <a:ext cx="250822" cy="2508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7E0C49-B0FB-4625-A78D-C71E629ABCED}">
      <dsp:nvSpPr>
        <dsp:cNvPr id="0" name=""/>
        <dsp:cNvSpPr/>
      </dsp:nvSpPr>
      <dsp:spPr>
        <a:xfrm>
          <a:off x="219867" y="0"/>
          <a:ext cx="4180367" cy="2662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906" tIns="0" rIns="0" bIns="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US" sz="1400" b="1" kern="1200" dirty="0"/>
            <a:t>From April 1, 2020 to April 30, 2020 </a:t>
          </a:r>
        </a:p>
        <a:p>
          <a:pPr marL="0" lvl="0" indent="0" algn="l" defTabSz="622300">
            <a:lnSpc>
              <a:spcPct val="90000"/>
            </a:lnSpc>
            <a:spcBef>
              <a:spcPct val="0"/>
            </a:spcBef>
            <a:spcAft>
              <a:spcPct val="35000"/>
            </a:spcAft>
            <a:buFont typeface="Arial" panose="020B0604020202020204" pitchFamily="34" charset="0"/>
            <a:buNone/>
          </a:pPr>
          <a:r>
            <a:rPr lang="en-US" sz="1400" kern="1200" dirty="0"/>
            <a:t>Since March 2020, the number of patients using BH telehealth services increased by 100% and spending by 172%. In-person patients decreased by 22% with an 8% decrease in spending. </a:t>
          </a:r>
        </a:p>
        <a:p>
          <a:pPr marL="0" lvl="0" indent="0" algn="l" defTabSz="622300">
            <a:lnSpc>
              <a:spcPct val="90000"/>
            </a:lnSpc>
            <a:spcBef>
              <a:spcPct val="0"/>
            </a:spcBef>
            <a:spcAft>
              <a:spcPct val="35000"/>
            </a:spcAft>
            <a:buFont typeface="Arial" panose="020B0604020202020204" pitchFamily="34" charset="0"/>
            <a:buNone/>
          </a:pPr>
          <a:r>
            <a:rPr lang="en-US" sz="1400" kern="1200" dirty="0"/>
            <a:t>Telehealth patients accounted for 21% of all BH patient services and 3% of total paid for these BH patients this month.</a:t>
          </a:r>
        </a:p>
      </dsp:txBody>
      <dsp:txXfrm>
        <a:off x="219867" y="0"/>
        <a:ext cx="4180367" cy="26622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46BF1-5774-4284-AB50-6101742745C0}">
      <dsp:nvSpPr>
        <dsp:cNvPr id="0" name=""/>
        <dsp:cNvSpPr/>
      </dsp:nvSpPr>
      <dsp:spPr>
        <a:xfrm rot="4396374">
          <a:off x="491644" y="1192521"/>
          <a:ext cx="3150833" cy="2715100"/>
        </a:xfrm>
        <a:prstGeom prst="swooshArrow">
          <a:avLst>
            <a:gd name="adj1" fmla="val 16310"/>
            <a:gd name="adj2" fmla="val 31370"/>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FDDB9C-3DBD-41B4-AE9A-382F4E81891F}">
      <dsp:nvSpPr>
        <dsp:cNvPr id="0" name=""/>
        <dsp:cNvSpPr/>
      </dsp:nvSpPr>
      <dsp:spPr>
        <a:xfrm flipH="1" flipV="1">
          <a:off x="1853665" y="1789397"/>
          <a:ext cx="81604" cy="89383"/>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F727A8-23B2-4170-B77D-A9335D43DE9B}">
      <dsp:nvSpPr>
        <dsp:cNvPr id="0" name=""/>
        <dsp:cNvSpPr/>
      </dsp:nvSpPr>
      <dsp:spPr>
        <a:xfrm flipH="1" flipV="1">
          <a:off x="2421847" y="2236558"/>
          <a:ext cx="244674" cy="260448"/>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A3C1BD-25BB-4DE6-BB35-0DF135829C76}">
      <dsp:nvSpPr>
        <dsp:cNvPr id="0" name=""/>
        <dsp:cNvSpPr/>
      </dsp:nvSpPr>
      <dsp:spPr>
        <a:xfrm>
          <a:off x="-153995" y="305338"/>
          <a:ext cx="4178844" cy="1081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b"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US" sz="1400" b="1" kern="1200" dirty="0"/>
            <a:t>From May 1, 2020 to May 31, 2020</a:t>
          </a:r>
        </a:p>
        <a:p>
          <a:pPr marL="0" lvl="0" indent="0" algn="l" defTabSz="622300">
            <a:lnSpc>
              <a:spcPct val="90000"/>
            </a:lnSpc>
            <a:spcBef>
              <a:spcPct val="0"/>
            </a:spcBef>
            <a:spcAft>
              <a:spcPct val="35000"/>
            </a:spcAft>
            <a:buFont typeface="Arial" panose="020B0604020202020204" pitchFamily="34" charset="0"/>
            <a:buNone/>
          </a:pPr>
          <a:r>
            <a:rPr lang="en-US" sz="1400" kern="1200" dirty="0"/>
            <a:t>A decrease in BH telehealth patients by 3% and payments by 7%.  An increase in BH in-person patients by 1% and decrease in payments by 3%.</a:t>
          </a:r>
        </a:p>
        <a:p>
          <a:pPr marL="0" lvl="0" indent="0" algn="l" defTabSz="622300">
            <a:lnSpc>
              <a:spcPct val="90000"/>
            </a:lnSpc>
            <a:spcBef>
              <a:spcPct val="0"/>
            </a:spcBef>
            <a:spcAft>
              <a:spcPct val="35000"/>
            </a:spcAft>
            <a:buFont typeface="Arial" panose="020B0604020202020204" pitchFamily="34" charset="0"/>
            <a:buNone/>
          </a:pPr>
          <a:r>
            <a:rPr lang="en-US" sz="1400" kern="1200" dirty="0"/>
            <a:t>BH telehealth services accounted for 21% of all BH patients and 3% of all payments made for BH services this month. </a:t>
          </a:r>
        </a:p>
      </dsp:txBody>
      <dsp:txXfrm>
        <a:off x="-153995" y="305338"/>
        <a:ext cx="4178844" cy="1081291"/>
      </dsp:txXfrm>
    </dsp:sp>
    <dsp:sp modelId="{CA4CAB0A-EEEF-4602-B408-B26D2718A3CA}">
      <dsp:nvSpPr>
        <dsp:cNvPr id="0" name=""/>
        <dsp:cNvSpPr/>
      </dsp:nvSpPr>
      <dsp:spPr>
        <a:xfrm>
          <a:off x="454693" y="1540599"/>
          <a:ext cx="3476029" cy="3095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US" sz="1400" b="1" kern="1200" dirty="0"/>
            <a:t>From June 1, 2020 to June 30, 2020</a:t>
          </a:r>
        </a:p>
        <a:p>
          <a:pPr marL="0" lvl="0" indent="0" algn="l" defTabSz="622300">
            <a:lnSpc>
              <a:spcPct val="90000"/>
            </a:lnSpc>
            <a:spcBef>
              <a:spcPct val="0"/>
            </a:spcBef>
            <a:spcAft>
              <a:spcPct val="35000"/>
            </a:spcAft>
            <a:buFont typeface="Arial" panose="020B0604020202020204" pitchFamily="34" charset="0"/>
            <a:buNone/>
          </a:pPr>
          <a:r>
            <a:rPr lang="en-US" sz="1400" kern="1200" dirty="0"/>
            <a:t>A decrease in telehealth patients by 17% and in spending by 17%. A decrease in in-person patients by 2% and payments by 14%.</a:t>
          </a:r>
        </a:p>
        <a:p>
          <a:pPr marL="0" lvl="0" indent="0" algn="l" defTabSz="622300">
            <a:lnSpc>
              <a:spcPct val="90000"/>
            </a:lnSpc>
            <a:spcBef>
              <a:spcPct val="0"/>
            </a:spcBef>
            <a:spcAft>
              <a:spcPct val="35000"/>
            </a:spcAft>
            <a:buFont typeface="Arial" panose="020B0604020202020204" pitchFamily="34" charset="0"/>
            <a:buNone/>
          </a:pPr>
          <a:r>
            <a:rPr lang="en-US" sz="1400" kern="1200" dirty="0"/>
            <a:t>BH telehealth patients accounted for 18% of all BH patients and payments were 3% of all BH service payments.</a:t>
          </a:r>
        </a:p>
      </dsp:txBody>
      <dsp:txXfrm>
        <a:off x="454693" y="1540599"/>
        <a:ext cx="3476029" cy="3095235"/>
      </dsp:txXfrm>
    </dsp:sp>
    <dsp:sp modelId="{17C656D5-AF3F-46DA-9D5F-5C05B4133AEF}">
      <dsp:nvSpPr>
        <dsp:cNvPr id="0" name=""/>
        <dsp:cNvSpPr/>
      </dsp:nvSpPr>
      <dsp:spPr>
        <a:xfrm>
          <a:off x="-724065" y="2860885"/>
          <a:ext cx="4181481" cy="1771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r" defTabSz="2800350">
            <a:lnSpc>
              <a:spcPct val="90000"/>
            </a:lnSpc>
            <a:spcBef>
              <a:spcPct val="0"/>
            </a:spcBef>
            <a:spcAft>
              <a:spcPct val="35000"/>
            </a:spcAft>
            <a:buNone/>
          </a:pPr>
          <a:endParaRPr lang="en-US" sz="6300" kern="1200" dirty="0"/>
        </a:p>
      </dsp:txBody>
      <dsp:txXfrm>
        <a:off x="-724065" y="2860885"/>
        <a:ext cx="4181481" cy="1771181"/>
      </dsp:txXfrm>
    </dsp:sp>
    <dsp:sp modelId="{7BEE4DD6-1470-4AFC-9D88-6531956280AA}">
      <dsp:nvSpPr>
        <dsp:cNvPr id="0" name=""/>
        <dsp:cNvSpPr/>
      </dsp:nvSpPr>
      <dsp:spPr>
        <a:xfrm>
          <a:off x="2411387" y="3784465"/>
          <a:ext cx="2089424" cy="607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marL="0" lvl="0" indent="0" algn="ctr" defTabSz="622300">
            <a:lnSpc>
              <a:spcPct val="90000"/>
            </a:lnSpc>
            <a:spcBef>
              <a:spcPct val="0"/>
            </a:spcBef>
            <a:spcAft>
              <a:spcPct val="35000"/>
            </a:spcAft>
            <a:buNone/>
          </a:pPr>
          <a:r>
            <a:rPr lang="en-US" sz="1400" kern="1200" dirty="0"/>
            <a:t> </a:t>
          </a:r>
        </a:p>
      </dsp:txBody>
      <dsp:txXfrm>
        <a:off x="2411387" y="3784465"/>
        <a:ext cx="2089424" cy="60783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4BBCA8-B155-4D2B-A7D5-062E35E30AC8}" type="datetimeFigureOut">
              <a:rPr lang="en-US" smtClean="0"/>
              <a:t>9/2/2020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B0F296-8A45-4EA4-9A0D-877034B8B81B}" type="slidenum">
              <a:rPr lang="en-US" smtClean="0"/>
              <a:t>‹#›</a:t>
            </a:fld>
            <a:endParaRPr lang="en-US" dirty="0"/>
          </a:p>
        </p:txBody>
      </p:sp>
    </p:spTree>
    <p:extLst>
      <p:ext uri="{BB962C8B-B14F-4D97-AF65-F5344CB8AC3E}">
        <p14:creationId xmlns:p14="http://schemas.microsoft.com/office/powerpoint/2010/main" val="2838885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0F296-8A45-4EA4-9A0D-877034B8B81B}" type="slidenum">
              <a:rPr lang="en-US" smtClean="0"/>
              <a:t>1</a:t>
            </a:fld>
            <a:endParaRPr lang="en-US" dirty="0"/>
          </a:p>
        </p:txBody>
      </p:sp>
    </p:spTree>
    <p:extLst>
      <p:ext uri="{BB962C8B-B14F-4D97-AF65-F5344CB8AC3E}">
        <p14:creationId xmlns:p14="http://schemas.microsoft.com/office/powerpoint/2010/main" val="2914180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0F296-8A45-4EA4-9A0D-877034B8B81B}" type="slidenum">
              <a:rPr lang="en-US" smtClean="0"/>
              <a:t>10</a:t>
            </a:fld>
            <a:endParaRPr lang="en-US" dirty="0"/>
          </a:p>
        </p:txBody>
      </p:sp>
    </p:spTree>
    <p:extLst>
      <p:ext uri="{BB962C8B-B14F-4D97-AF65-F5344CB8AC3E}">
        <p14:creationId xmlns:p14="http://schemas.microsoft.com/office/powerpoint/2010/main" val="2619238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0F296-8A45-4EA4-9A0D-877034B8B81B}" type="slidenum">
              <a:rPr lang="en-US" smtClean="0"/>
              <a:t>11</a:t>
            </a:fld>
            <a:endParaRPr lang="en-US" dirty="0"/>
          </a:p>
        </p:txBody>
      </p:sp>
    </p:spTree>
    <p:extLst>
      <p:ext uri="{BB962C8B-B14F-4D97-AF65-F5344CB8AC3E}">
        <p14:creationId xmlns:p14="http://schemas.microsoft.com/office/powerpoint/2010/main" val="1977407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0F296-8A45-4EA4-9A0D-877034B8B81B}" type="slidenum">
              <a:rPr lang="en-US" smtClean="0"/>
              <a:t>12</a:t>
            </a:fld>
            <a:endParaRPr lang="en-US" dirty="0"/>
          </a:p>
        </p:txBody>
      </p:sp>
    </p:spTree>
    <p:extLst>
      <p:ext uri="{BB962C8B-B14F-4D97-AF65-F5344CB8AC3E}">
        <p14:creationId xmlns:p14="http://schemas.microsoft.com/office/powerpoint/2010/main" val="292246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0F296-8A45-4EA4-9A0D-877034B8B81B}" type="slidenum">
              <a:rPr lang="en-US" smtClean="0"/>
              <a:t>13</a:t>
            </a:fld>
            <a:endParaRPr lang="en-US" dirty="0"/>
          </a:p>
        </p:txBody>
      </p:sp>
    </p:spTree>
    <p:extLst>
      <p:ext uri="{BB962C8B-B14F-4D97-AF65-F5344CB8AC3E}">
        <p14:creationId xmlns:p14="http://schemas.microsoft.com/office/powerpoint/2010/main" val="2624096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6" name="Google Shape;466;p8: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a:extLst>
              <a:ext uri="{FF2B5EF4-FFF2-40B4-BE49-F238E27FC236}">
                <a16:creationId xmlns:a16="http://schemas.microsoft.com/office/drawing/2014/main" id="{C9625B16-A7B9-41FD-94F6-20B9A7B2A7C7}"/>
              </a:ext>
            </a:extLst>
          </p:cNvPr>
          <p:cNvSpPr>
            <a:spLocks noGrp="1"/>
          </p:cNvSpPr>
          <p:nvPr>
            <p:ph type="body" sz="quarter" idx="3"/>
          </p:nvPr>
        </p:nvSpPr>
        <p:spPr>
          <a:xfrm>
            <a:off x="685800" y="4929188"/>
            <a:ext cx="5486400" cy="3600450"/>
          </a:xfrm>
        </p:spPr>
        <p:txBody>
          <a:bodyPr/>
          <a:lstStyle/>
          <a:p>
            <a:endParaRPr lang="en-US" dirty="0"/>
          </a:p>
        </p:txBody>
      </p:sp>
    </p:spTree>
    <p:extLst>
      <p:ext uri="{BB962C8B-B14F-4D97-AF65-F5344CB8AC3E}">
        <p14:creationId xmlns:p14="http://schemas.microsoft.com/office/powerpoint/2010/main" val="2037388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0F296-8A45-4EA4-9A0D-877034B8B81B}" type="slidenum">
              <a:rPr lang="en-US" smtClean="0"/>
              <a:t>15</a:t>
            </a:fld>
            <a:endParaRPr lang="en-US" dirty="0"/>
          </a:p>
        </p:txBody>
      </p:sp>
    </p:spTree>
    <p:extLst>
      <p:ext uri="{BB962C8B-B14F-4D97-AF65-F5344CB8AC3E}">
        <p14:creationId xmlns:p14="http://schemas.microsoft.com/office/powerpoint/2010/main" val="1113963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0F296-8A45-4EA4-9A0D-877034B8B81B}" type="slidenum">
              <a:rPr lang="en-US" smtClean="0"/>
              <a:t>16</a:t>
            </a:fld>
            <a:endParaRPr lang="en-US" dirty="0"/>
          </a:p>
        </p:txBody>
      </p:sp>
    </p:spTree>
    <p:extLst>
      <p:ext uri="{BB962C8B-B14F-4D97-AF65-F5344CB8AC3E}">
        <p14:creationId xmlns:p14="http://schemas.microsoft.com/office/powerpoint/2010/main" val="393972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0F296-8A45-4EA4-9A0D-877034B8B81B}" type="slidenum">
              <a:rPr lang="en-US" smtClean="0"/>
              <a:t>17</a:t>
            </a:fld>
            <a:endParaRPr lang="en-US" dirty="0"/>
          </a:p>
        </p:txBody>
      </p:sp>
    </p:spTree>
    <p:extLst>
      <p:ext uri="{BB962C8B-B14F-4D97-AF65-F5344CB8AC3E}">
        <p14:creationId xmlns:p14="http://schemas.microsoft.com/office/powerpoint/2010/main" val="1031574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0F296-8A45-4EA4-9A0D-877034B8B81B}" type="slidenum">
              <a:rPr lang="en-US" smtClean="0"/>
              <a:t>18</a:t>
            </a:fld>
            <a:endParaRPr lang="en-US" dirty="0"/>
          </a:p>
        </p:txBody>
      </p:sp>
    </p:spTree>
    <p:extLst>
      <p:ext uri="{BB962C8B-B14F-4D97-AF65-F5344CB8AC3E}">
        <p14:creationId xmlns:p14="http://schemas.microsoft.com/office/powerpoint/2010/main" val="2932091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0F296-8A45-4EA4-9A0D-877034B8B81B}" type="slidenum">
              <a:rPr lang="en-US" smtClean="0"/>
              <a:t>19</a:t>
            </a:fld>
            <a:endParaRPr lang="en-US" dirty="0"/>
          </a:p>
        </p:txBody>
      </p:sp>
    </p:spTree>
    <p:extLst>
      <p:ext uri="{BB962C8B-B14F-4D97-AF65-F5344CB8AC3E}">
        <p14:creationId xmlns:p14="http://schemas.microsoft.com/office/powerpoint/2010/main" val="2507961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0F296-8A45-4EA4-9A0D-877034B8B81B}" type="slidenum">
              <a:rPr lang="en-US" smtClean="0"/>
              <a:t>2</a:t>
            </a:fld>
            <a:endParaRPr lang="en-US" dirty="0"/>
          </a:p>
        </p:txBody>
      </p:sp>
    </p:spTree>
    <p:extLst>
      <p:ext uri="{BB962C8B-B14F-4D97-AF65-F5344CB8AC3E}">
        <p14:creationId xmlns:p14="http://schemas.microsoft.com/office/powerpoint/2010/main" val="1887090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2594E8D9-2A02-477C-A982-4F1A1FD927D7}" type="slidenum">
              <a:rPr lang="en-US" smtClean="0"/>
              <a:t>20</a:t>
            </a:fld>
            <a:endParaRPr lang="en-US" dirty="0"/>
          </a:p>
        </p:txBody>
      </p:sp>
      <p:sp>
        <p:nvSpPr>
          <p:cNvPr id="6" name="Notes Placeholder 5">
            <a:extLst>
              <a:ext uri="{FF2B5EF4-FFF2-40B4-BE49-F238E27FC236}">
                <a16:creationId xmlns:a16="http://schemas.microsoft.com/office/drawing/2014/main" id="{A6FCF47A-F1C5-42E9-98EF-3D285D90754D}"/>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283317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2594E8D9-2A02-477C-A982-4F1A1FD927D7}" type="slidenum">
              <a:rPr lang="en-US" smtClean="0"/>
              <a:t>21</a:t>
            </a:fld>
            <a:endParaRPr lang="en-US" dirty="0"/>
          </a:p>
        </p:txBody>
      </p:sp>
      <p:sp>
        <p:nvSpPr>
          <p:cNvPr id="6" name="Notes Placeholder 5">
            <a:extLst>
              <a:ext uri="{FF2B5EF4-FFF2-40B4-BE49-F238E27FC236}">
                <a16:creationId xmlns:a16="http://schemas.microsoft.com/office/drawing/2014/main" id="{8011D2E7-A327-4693-9482-CDA95BEB721D}"/>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526764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2594E8D9-2A02-477C-A982-4F1A1FD927D7}" type="slidenum">
              <a:rPr lang="en-US" smtClean="0"/>
              <a:t>22</a:t>
            </a:fld>
            <a:endParaRPr lang="en-US" dirty="0"/>
          </a:p>
        </p:txBody>
      </p:sp>
      <p:sp>
        <p:nvSpPr>
          <p:cNvPr id="6" name="Notes Placeholder 5">
            <a:extLst>
              <a:ext uri="{FF2B5EF4-FFF2-40B4-BE49-F238E27FC236}">
                <a16:creationId xmlns:a16="http://schemas.microsoft.com/office/drawing/2014/main" id="{101AFC2C-67A6-4876-AC63-D07DD7549EE0}"/>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366093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0F296-8A45-4EA4-9A0D-877034B8B81B}" type="slidenum">
              <a:rPr lang="en-US" smtClean="0"/>
              <a:t>23</a:t>
            </a:fld>
            <a:endParaRPr lang="en-US" dirty="0"/>
          </a:p>
        </p:txBody>
      </p:sp>
    </p:spTree>
    <p:extLst>
      <p:ext uri="{BB962C8B-B14F-4D97-AF65-F5344CB8AC3E}">
        <p14:creationId xmlns:p14="http://schemas.microsoft.com/office/powerpoint/2010/main" val="585539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73B0F296-8A45-4EA4-9A0D-877034B8B81B}" type="slidenum">
              <a:rPr lang="en-US" smtClean="0"/>
              <a:t>24</a:t>
            </a:fld>
            <a:endParaRPr lang="en-US" dirty="0"/>
          </a:p>
        </p:txBody>
      </p:sp>
      <p:sp>
        <p:nvSpPr>
          <p:cNvPr id="6" name="Notes Placeholder 5">
            <a:extLst>
              <a:ext uri="{FF2B5EF4-FFF2-40B4-BE49-F238E27FC236}">
                <a16:creationId xmlns:a16="http://schemas.microsoft.com/office/drawing/2014/main" id="{A9E37510-29F0-4372-84E1-5E1DCEE1737A}"/>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9350932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0F296-8A45-4EA4-9A0D-877034B8B81B}" type="slidenum">
              <a:rPr lang="en-US" smtClean="0"/>
              <a:t>25</a:t>
            </a:fld>
            <a:endParaRPr lang="en-US" dirty="0"/>
          </a:p>
        </p:txBody>
      </p:sp>
    </p:spTree>
    <p:extLst>
      <p:ext uri="{BB962C8B-B14F-4D97-AF65-F5344CB8AC3E}">
        <p14:creationId xmlns:p14="http://schemas.microsoft.com/office/powerpoint/2010/main" val="1146957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0F296-8A45-4EA4-9A0D-877034B8B81B}" type="slidenum">
              <a:rPr lang="en-US" smtClean="0"/>
              <a:t>26</a:t>
            </a:fld>
            <a:endParaRPr lang="en-US" dirty="0"/>
          </a:p>
        </p:txBody>
      </p:sp>
    </p:spTree>
    <p:extLst>
      <p:ext uri="{BB962C8B-B14F-4D97-AF65-F5344CB8AC3E}">
        <p14:creationId xmlns:p14="http://schemas.microsoft.com/office/powerpoint/2010/main" val="1991517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0F296-8A45-4EA4-9A0D-877034B8B81B}" type="slidenum">
              <a:rPr lang="en-US" smtClean="0"/>
              <a:t>27</a:t>
            </a:fld>
            <a:endParaRPr lang="en-US" dirty="0"/>
          </a:p>
        </p:txBody>
      </p:sp>
    </p:spTree>
    <p:extLst>
      <p:ext uri="{BB962C8B-B14F-4D97-AF65-F5344CB8AC3E}">
        <p14:creationId xmlns:p14="http://schemas.microsoft.com/office/powerpoint/2010/main" val="22899014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0F296-8A45-4EA4-9A0D-877034B8B81B}" type="slidenum">
              <a:rPr lang="en-US" smtClean="0"/>
              <a:t>28</a:t>
            </a:fld>
            <a:endParaRPr lang="en-US" dirty="0"/>
          </a:p>
        </p:txBody>
      </p:sp>
    </p:spTree>
    <p:extLst>
      <p:ext uri="{BB962C8B-B14F-4D97-AF65-F5344CB8AC3E}">
        <p14:creationId xmlns:p14="http://schemas.microsoft.com/office/powerpoint/2010/main" val="6521372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0F296-8A45-4EA4-9A0D-877034B8B81B}" type="slidenum">
              <a:rPr lang="en-US" smtClean="0"/>
              <a:t>29</a:t>
            </a:fld>
            <a:endParaRPr lang="en-US" dirty="0"/>
          </a:p>
        </p:txBody>
      </p:sp>
    </p:spTree>
    <p:extLst>
      <p:ext uri="{BB962C8B-B14F-4D97-AF65-F5344CB8AC3E}">
        <p14:creationId xmlns:p14="http://schemas.microsoft.com/office/powerpoint/2010/main" val="602799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0F296-8A45-4EA4-9A0D-877034B8B81B}" type="slidenum">
              <a:rPr lang="en-US" smtClean="0"/>
              <a:t>3</a:t>
            </a:fld>
            <a:endParaRPr lang="en-US" dirty="0"/>
          </a:p>
        </p:txBody>
      </p:sp>
    </p:spTree>
    <p:extLst>
      <p:ext uri="{BB962C8B-B14F-4D97-AF65-F5344CB8AC3E}">
        <p14:creationId xmlns:p14="http://schemas.microsoft.com/office/powerpoint/2010/main" val="1985216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0F296-8A45-4EA4-9A0D-877034B8B81B}" type="slidenum">
              <a:rPr lang="en-US" smtClean="0"/>
              <a:t>30</a:t>
            </a:fld>
            <a:endParaRPr lang="en-US" dirty="0"/>
          </a:p>
        </p:txBody>
      </p:sp>
    </p:spTree>
    <p:extLst>
      <p:ext uri="{BB962C8B-B14F-4D97-AF65-F5344CB8AC3E}">
        <p14:creationId xmlns:p14="http://schemas.microsoft.com/office/powerpoint/2010/main" val="7815303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0F296-8A45-4EA4-9A0D-877034B8B81B}" type="slidenum">
              <a:rPr lang="en-US" smtClean="0"/>
              <a:t>31</a:t>
            </a:fld>
            <a:endParaRPr lang="en-US" dirty="0"/>
          </a:p>
        </p:txBody>
      </p:sp>
    </p:spTree>
    <p:extLst>
      <p:ext uri="{BB962C8B-B14F-4D97-AF65-F5344CB8AC3E}">
        <p14:creationId xmlns:p14="http://schemas.microsoft.com/office/powerpoint/2010/main" val="1159186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Rot="1" noChangeAspect="1" noChangeArrowheads="1" noTextEdit="1"/>
          </p:cNvSpPr>
          <p:nvPr>
            <p:ph type="sldImg"/>
          </p:nvPr>
        </p:nvSpPr>
        <p:spPr>
          <a:ln/>
        </p:spPr>
      </p:sp>
      <p:sp>
        <p:nvSpPr>
          <p:cNvPr id="122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206642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C11D3A-BC50-49C4-ACBF-56A59C95422A}" type="slidenum">
              <a:rPr lang="en-US" smtClean="0"/>
              <a:t>5</a:t>
            </a:fld>
            <a:endParaRPr lang="en-US" dirty="0"/>
          </a:p>
        </p:txBody>
      </p:sp>
    </p:spTree>
    <p:extLst>
      <p:ext uri="{BB962C8B-B14F-4D97-AF65-F5344CB8AC3E}">
        <p14:creationId xmlns:p14="http://schemas.microsoft.com/office/powerpoint/2010/main" val="4043458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0F296-8A45-4EA4-9A0D-877034B8B81B}" type="slidenum">
              <a:rPr lang="en-US" smtClean="0"/>
              <a:t>6</a:t>
            </a:fld>
            <a:endParaRPr lang="en-US" dirty="0"/>
          </a:p>
        </p:txBody>
      </p:sp>
    </p:spTree>
    <p:extLst>
      <p:ext uri="{BB962C8B-B14F-4D97-AF65-F5344CB8AC3E}">
        <p14:creationId xmlns:p14="http://schemas.microsoft.com/office/powerpoint/2010/main" val="2377168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0F296-8A45-4EA4-9A0D-877034B8B81B}" type="slidenum">
              <a:rPr lang="en-US" smtClean="0"/>
              <a:t>7</a:t>
            </a:fld>
            <a:endParaRPr lang="en-US" dirty="0"/>
          </a:p>
        </p:txBody>
      </p:sp>
    </p:spTree>
    <p:extLst>
      <p:ext uri="{BB962C8B-B14F-4D97-AF65-F5344CB8AC3E}">
        <p14:creationId xmlns:p14="http://schemas.microsoft.com/office/powerpoint/2010/main" val="397988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0F296-8A45-4EA4-9A0D-877034B8B81B}" type="slidenum">
              <a:rPr lang="en-US" smtClean="0"/>
              <a:t>8</a:t>
            </a:fld>
            <a:endParaRPr lang="en-US" dirty="0"/>
          </a:p>
        </p:txBody>
      </p:sp>
    </p:spTree>
    <p:extLst>
      <p:ext uri="{BB962C8B-B14F-4D97-AF65-F5344CB8AC3E}">
        <p14:creationId xmlns:p14="http://schemas.microsoft.com/office/powerpoint/2010/main" val="3547408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B0F296-8A45-4EA4-9A0D-877034B8B81B}" type="slidenum">
              <a:rPr lang="en-US" smtClean="0"/>
              <a:t>9</a:t>
            </a:fld>
            <a:endParaRPr lang="en-US" dirty="0"/>
          </a:p>
        </p:txBody>
      </p:sp>
    </p:spTree>
    <p:extLst>
      <p:ext uri="{BB962C8B-B14F-4D97-AF65-F5344CB8AC3E}">
        <p14:creationId xmlns:p14="http://schemas.microsoft.com/office/powerpoint/2010/main" val="22794755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520FDE9-868C-4E81-A98A-E947D11F2BE8}"/>
              </a:ext>
              <a:ext uri="{C183D7F6-B498-43B3-948B-1728B52AA6E4}">
                <adec:decorative xmlns:adec="http://schemas.microsoft.com/office/drawing/2017/decorative" val="1"/>
              </a:ext>
            </a:extLst>
          </p:cNvPr>
          <p:cNvSpPr/>
          <p:nvPr userDrawn="1"/>
        </p:nvSpPr>
        <p:spPr>
          <a:xfrm>
            <a:off x="0" y="0"/>
            <a:ext cx="2045368" cy="207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34" name="Rectangle 33">
            <a:extLst>
              <a:ext uri="{FF2B5EF4-FFF2-40B4-BE49-F238E27FC236}">
                <a16:creationId xmlns:a16="http://schemas.microsoft.com/office/drawing/2014/main" id="{E00750D6-7F10-4864-AA79-F3592380CA11}"/>
              </a:ext>
              <a:ext uri="{C183D7F6-B498-43B3-948B-1728B52AA6E4}">
                <adec:decorative xmlns:adec="http://schemas.microsoft.com/office/drawing/2017/decorative" val="1"/>
              </a:ext>
            </a:extLst>
          </p:cNvPr>
          <p:cNvSpPr/>
          <p:nvPr userDrawn="1"/>
        </p:nvSpPr>
        <p:spPr>
          <a:xfrm>
            <a:off x="7998692" y="5587941"/>
            <a:ext cx="1012304" cy="1133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ctrTitle" hasCustomPrompt="1"/>
          </p:nvPr>
        </p:nvSpPr>
        <p:spPr>
          <a:xfrm>
            <a:off x="685800" y="4830538"/>
            <a:ext cx="7772400" cy="466344"/>
          </a:xfrm>
        </p:spPr>
        <p:txBody>
          <a:bodyPr anchor="b"/>
          <a:lstStyle>
            <a:lvl1pPr algn="ctr">
              <a:defRPr lang="en-US" sz="2800" kern="1200" dirty="0" smtClean="0">
                <a:solidFill>
                  <a:srgbClr val="2D4E6B"/>
                </a:solidFill>
                <a:latin typeface="+mn-lt"/>
                <a:ea typeface="+mj-ea"/>
                <a:cs typeface="Times New Roman" panose="02020603050405020304" pitchFamily="18" charset="0"/>
              </a:defRPr>
            </a:lvl1pPr>
          </a:lstStyle>
          <a:p>
            <a:r>
              <a:rPr lang="en-US" dirty="0"/>
              <a:t>Click to edit Division</a:t>
            </a:r>
          </a:p>
        </p:txBody>
      </p:sp>
      <p:sp>
        <p:nvSpPr>
          <p:cNvPr id="3" name="Subtitle 2"/>
          <p:cNvSpPr>
            <a:spLocks noGrp="1"/>
          </p:cNvSpPr>
          <p:nvPr>
            <p:ph type="subTitle" idx="1" hasCustomPrompt="1"/>
          </p:nvPr>
        </p:nvSpPr>
        <p:spPr>
          <a:xfrm>
            <a:off x="1143000" y="5384419"/>
            <a:ext cx="6858000" cy="466344"/>
          </a:xfrm>
        </p:spPr>
        <p:txBody>
          <a:bodyPr/>
          <a:lstStyle>
            <a:lvl1pPr marL="0" indent="0" algn="ctr">
              <a:buNone/>
              <a:defRPr lang="en-US" sz="2400" kern="1200" dirty="0" smtClean="0">
                <a:solidFill>
                  <a:schemeClr val="tx1">
                    <a:lumMod val="75000"/>
                    <a:lumOff val="25000"/>
                  </a:schemeClr>
                </a:solidFill>
                <a:latin typeface="+mn-lt"/>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presented by (Person’s Name)</a:t>
            </a:r>
          </a:p>
        </p:txBody>
      </p:sp>
      <p:sp>
        <p:nvSpPr>
          <p:cNvPr id="4" name="Date Placeholder 3"/>
          <p:cNvSpPr>
            <a:spLocks noGrp="1"/>
          </p:cNvSpPr>
          <p:nvPr>
            <p:ph type="dt" sz="half" idx="10"/>
          </p:nvPr>
        </p:nvSpPr>
        <p:spPr>
          <a:xfrm>
            <a:off x="628650" y="6356351"/>
            <a:ext cx="2057400" cy="365125"/>
          </a:xfrm>
          <a:prstGeom prst="rect">
            <a:avLst/>
          </a:prstGeom>
        </p:spPr>
        <p:txBody>
          <a:bodyPr anchor="ctr"/>
          <a:lstStyle>
            <a:lvl1pPr>
              <a:defRPr>
                <a:solidFill>
                  <a:srgbClr val="2D4E6B"/>
                </a:solidFill>
                <a:latin typeface="+mn-lt"/>
                <a:cs typeface="Times New Roman" panose="02020603050405020304" pitchFamily="18" charset="0"/>
              </a:defRPr>
            </a:lvl1pPr>
          </a:lstStyle>
          <a:p>
            <a:fld id="{4C7C30BE-F809-40C4-85AC-A11F0466CCBC}" type="datetime1">
              <a:rPr lang="en-US" smtClean="0"/>
              <a:pPr/>
              <a:t>9/2/2020</a:t>
            </a:fld>
            <a:endParaRPr lang="en-US" dirty="0"/>
          </a:p>
        </p:txBody>
      </p:sp>
      <p:pic>
        <p:nvPicPr>
          <p:cNvPr id="12" name="Picture 11" descr="The Great Seal of the State of Nevada &quot;All for our Country&quot;">
            <a:extLst>
              <a:ext uri="{FF2B5EF4-FFF2-40B4-BE49-F238E27FC236}">
                <a16:creationId xmlns:a16="http://schemas.microsoft.com/office/drawing/2014/main" id="{42DAF26C-9FC7-410E-9231-61A376E263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2779" y="480070"/>
            <a:ext cx="1638443" cy="1592718"/>
          </a:xfrm>
          <a:prstGeom prst="rect">
            <a:avLst/>
          </a:prstGeom>
        </p:spPr>
      </p:pic>
      <p:sp>
        <p:nvSpPr>
          <p:cNvPr id="13" name="Title 1">
            <a:extLst>
              <a:ext uri="{FF2B5EF4-FFF2-40B4-BE49-F238E27FC236}">
                <a16:creationId xmlns:a16="http://schemas.microsoft.com/office/drawing/2014/main" id="{753DACCF-E8A0-49D4-8C38-1B368CDD51C2}"/>
              </a:ext>
            </a:extLst>
          </p:cNvPr>
          <p:cNvSpPr txBox="1">
            <a:spLocks/>
          </p:cNvSpPr>
          <p:nvPr userDrawn="1"/>
        </p:nvSpPr>
        <p:spPr>
          <a:xfrm>
            <a:off x="0" y="2635560"/>
            <a:ext cx="9144000" cy="13685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a:solidFill>
                  <a:srgbClr val="1F4E79"/>
                </a:solidFill>
                <a:latin typeface="Times New Roman" panose="02020603050405020304" pitchFamily="18" charset="0"/>
                <a:ea typeface="+mj-ea"/>
                <a:cs typeface="Times New Roman" panose="02020603050405020304" pitchFamily="18" charset="0"/>
              </a:defRPr>
            </a:lvl1pPr>
          </a:lstStyle>
          <a:p>
            <a:r>
              <a:rPr lang="en-US" sz="4800" dirty="0">
                <a:solidFill>
                  <a:srgbClr val="2D4E6B"/>
                </a:solidFill>
                <a:latin typeface="+mn-lt"/>
              </a:rPr>
              <a:t>Department of Health and </a:t>
            </a:r>
            <a:br>
              <a:rPr lang="en-US" sz="4800" dirty="0">
                <a:solidFill>
                  <a:srgbClr val="2D4E6B"/>
                </a:solidFill>
                <a:latin typeface="+mn-lt"/>
              </a:rPr>
            </a:br>
            <a:r>
              <a:rPr lang="en-US" sz="4800" dirty="0">
                <a:solidFill>
                  <a:srgbClr val="2D4E6B"/>
                </a:solidFill>
                <a:latin typeface="+mn-lt"/>
              </a:rPr>
              <a:t>Human Services</a:t>
            </a:r>
          </a:p>
        </p:txBody>
      </p:sp>
      <p:sp>
        <p:nvSpPr>
          <p:cNvPr id="14" name="Title 1">
            <a:extLst>
              <a:ext uri="{FF2B5EF4-FFF2-40B4-BE49-F238E27FC236}">
                <a16:creationId xmlns:a16="http://schemas.microsoft.com/office/drawing/2014/main" id="{4248A74E-2433-4389-91F8-D2613A945B59}"/>
              </a:ext>
            </a:extLst>
          </p:cNvPr>
          <p:cNvSpPr txBox="1">
            <a:spLocks/>
          </p:cNvSpPr>
          <p:nvPr userDrawn="1"/>
        </p:nvSpPr>
        <p:spPr>
          <a:xfrm>
            <a:off x="0" y="1270059"/>
            <a:ext cx="9144000" cy="13685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a:solidFill>
                  <a:srgbClr val="1F4E79"/>
                </a:solidFill>
                <a:latin typeface="Times New Roman" panose="02020603050405020304" pitchFamily="18" charset="0"/>
                <a:ea typeface="+mj-ea"/>
                <a:cs typeface="Times New Roman" panose="02020603050405020304" pitchFamily="18" charset="0"/>
              </a:defRPr>
            </a:lvl1pPr>
          </a:lstStyle>
          <a:p>
            <a:r>
              <a:rPr lang="en-US" sz="3200" dirty="0">
                <a:solidFill>
                  <a:srgbClr val="2D4E6B"/>
                </a:solidFill>
                <a:latin typeface="+mn-lt"/>
              </a:rPr>
              <a:t>State of Nevada</a:t>
            </a:r>
          </a:p>
        </p:txBody>
      </p:sp>
      <p:cxnSp>
        <p:nvCxnSpPr>
          <p:cNvPr id="15" name="Straight Connector 14">
            <a:extLst>
              <a:ext uri="{FF2B5EF4-FFF2-40B4-BE49-F238E27FC236}">
                <a16:creationId xmlns:a16="http://schemas.microsoft.com/office/drawing/2014/main" id="{07D4CF24-A2DA-41A6-AA2A-AFA48B4DE962}"/>
              </a:ext>
            </a:extLst>
          </p:cNvPr>
          <p:cNvCxnSpPr/>
          <p:nvPr userDrawn="1"/>
        </p:nvCxnSpPr>
        <p:spPr>
          <a:xfrm>
            <a:off x="1145309" y="4099227"/>
            <a:ext cx="6853383" cy="0"/>
          </a:xfrm>
          <a:prstGeom prst="line">
            <a:avLst/>
          </a:prstGeom>
          <a:ln w="25400" cap="sq">
            <a:solidFill>
              <a:schemeClr val="accent5">
                <a:lumMod val="50000"/>
              </a:schemeClr>
            </a:solidFill>
            <a:headEnd type="diamond" w="med" len="lg"/>
            <a:tailEnd type="diamond" w="med" len="lg"/>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642DA30-72C3-4A56-8F90-C881EA8350F6}"/>
              </a:ext>
            </a:extLst>
          </p:cNvPr>
          <p:cNvGrpSpPr/>
          <p:nvPr userDrawn="1"/>
        </p:nvGrpSpPr>
        <p:grpSpPr>
          <a:xfrm>
            <a:off x="902547" y="915697"/>
            <a:ext cx="7338906" cy="717126"/>
            <a:chOff x="1764437" y="915697"/>
            <a:chExt cx="8664719" cy="717126"/>
          </a:xfrm>
        </p:grpSpPr>
        <p:sp>
          <p:nvSpPr>
            <p:cNvPr id="16" name="Text Box 49">
              <a:extLst>
                <a:ext uri="{FF2B5EF4-FFF2-40B4-BE49-F238E27FC236}">
                  <a16:creationId xmlns:a16="http://schemas.microsoft.com/office/drawing/2014/main" id="{9A1303DE-E389-4ED6-9AB0-D43864252D5D}"/>
                </a:ext>
              </a:extLst>
            </p:cNvPr>
            <p:cNvSpPr txBox="1">
              <a:spLocks noChangeArrowheads="1"/>
            </p:cNvSpPr>
            <p:nvPr userDrawn="1"/>
          </p:nvSpPr>
          <p:spPr bwMode="auto">
            <a:xfrm>
              <a:off x="1764437" y="920035"/>
              <a:ext cx="1809751" cy="7127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pPr>
              <a:r>
                <a:rPr lang="en-US" altLang="en-US" sz="1600" b="1" dirty="0">
                  <a:solidFill>
                    <a:srgbClr val="2D4E6B"/>
                  </a:solidFill>
                  <a:latin typeface="+mn-lt"/>
                </a:rPr>
                <a:t>Steve Sisolak</a:t>
              </a:r>
              <a:endParaRPr kumimoji="0" lang="en-US" altLang="en-US" sz="1600" b="1" i="0" u="none" strike="noStrike" cap="none" normalizeH="0" baseline="0" dirty="0">
                <a:ln>
                  <a:noFill/>
                </a:ln>
                <a:solidFill>
                  <a:srgbClr val="2D4E6B"/>
                </a:solidFill>
                <a:effectLst/>
                <a:latin typeface="+mn-lt"/>
              </a:endParaRPr>
            </a:p>
            <a:p>
              <a:pPr marL="0" marR="0" lvl="0" indent="0" algn="ctr" defTabSz="914377"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2D4E6B"/>
                  </a:solidFill>
                  <a:effectLst/>
                  <a:latin typeface="+mn-lt"/>
                </a:rPr>
                <a:t>Governor</a:t>
              </a:r>
              <a:endParaRPr kumimoji="0" lang="en-US" altLang="en-US" sz="1800" b="0" i="1" u="none" strike="noStrike" cap="none" normalizeH="0" baseline="0" dirty="0">
                <a:ln>
                  <a:noFill/>
                </a:ln>
                <a:solidFill>
                  <a:srgbClr val="2D4E6B"/>
                </a:solidFill>
                <a:effectLst/>
                <a:latin typeface="+mn-lt"/>
              </a:endParaRPr>
            </a:p>
          </p:txBody>
        </p:sp>
        <p:sp>
          <p:nvSpPr>
            <p:cNvPr id="17" name="Text Box 50">
              <a:extLst>
                <a:ext uri="{FF2B5EF4-FFF2-40B4-BE49-F238E27FC236}">
                  <a16:creationId xmlns:a16="http://schemas.microsoft.com/office/drawing/2014/main" id="{8291B8C5-0AFD-4DE8-93B3-4AA98A5CEDB7}"/>
                </a:ext>
              </a:extLst>
            </p:cNvPr>
            <p:cNvSpPr txBox="1">
              <a:spLocks noChangeArrowheads="1"/>
            </p:cNvSpPr>
            <p:nvPr userDrawn="1"/>
          </p:nvSpPr>
          <p:spPr bwMode="auto">
            <a:xfrm>
              <a:off x="8617817" y="915697"/>
              <a:ext cx="1811339" cy="7127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2D4E6B"/>
                  </a:solidFill>
                  <a:effectLst/>
                  <a:latin typeface="+mn-lt"/>
                </a:rPr>
                <a:t>Richard Whitley</a:t>
              </a:r>
            </a:p>
            <a:p>
              <a:pPr marL="0" marR="0" lvl="0" indent="0" algn="ctr" defTabSz="914377"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2D4E6B"/>
                  </a:solidFill>
                  <a:effectLst/>
                  <a:latin typeface="+mn-lt"/>
                </a:rPr>
                <a:t>Director</a:t>
              </a:r>
              <a:endParaRPr kumimoji="0" lang="en-US" altLang="en-US" sz="1800" b="0" i="1" u="none" strike="noStrike" cap="none" normalizeH="0" baseline="0" dirty="0">
                <a:ln>
                  <a:noFill/>
                </a:ln>
                <a:solidFill>
                  <a:srgbClr val="2D4E6B"/>
                </a:solidFill>
                <a:effectLst/>
                <a:latin typeface="+mn-lt"/>
              </a:endParaRPr>
            </a:p>
          </p:txBody>
        </p:sp>
      </p:grpSp>
      <p:sp>
        <p:nvSpPr>
          <p:cNvPr id="22" name="Text Placeholder 21">
            <a:extLst>
              <a:ext uri="{FF2B5EF4-FFF2-40B4-BE49-F238E27FC236}">
                <a16:creationId xmlns:a16="http://schemas.microsoft.com/office/drawing/2014/main" id="{6ACC760E-8E28-4D5F-92C2-F3B3BD49BA51}"/>
              </a:ext>
            </a:extLst>
          </p:cNvPr>
          <p:cNvSpPr>
            <a:spLocks noGrp="1"/>
          </p:cNvSpPr>
          <p:nvPr>
            <p:ph type="body" sz="quarter" idx="13" hasCustomPrompt="1"/>
          </p:nvPr>
        </p:nvSpPr>
        <p:spPr>
          <a:xfrm>
            <a:off x="685800" y="4276658"/>
            <a:ext cx="7772400" cy="466344"/>
          </a:xfrm>
        </p:spPr>
        <p:txBody>
          <a:bodyPr/>
          <a:lstStyle>
            <a:lvl1pPr marL="0" indent="0" algn="ctr">
              <a:buNone/>
              <a:defRPr lang="en-US" sz="3200" kern="1200" dirty="0" smtClean="0">
                <a:solidFill>
                  <a:srgbClr val="2D4E6B"/>
                </a:solidFill>
                <a:latin typeface="+mn-lt"/>
                <a:ea typeface="+mj-ea"/>
                <a:cs typeface="Times New Roman" panose="02020603050405020304" pitchFamily="18" charset="0"/>
              </a:defRPr>
            </a:lvl1pPr>
          </a:lstStyle>
          <a:p>
            <a:pPr lvl="0"/>
            <a:r>
              <a:rPr lang="en-US" dirty="0"/>
              <a:t>Click to edit Presentation Title</a:t>
            </a:r>
          </a:p>
        </p:txBody>
      </p:sp>
      <p:pic>
        <p:nvPicPr>
          <p:cNvPr id="35" name="Picture 34" descr="Department of Health and Human Services logo &quot;DHHS&quot;">
            <a:extLst>
              <a:ext uri="{FF2B5EF4-FFF2-40B4-BE49-F238E27FC236}">
                <a16:creationId xmlns:a16="http://schemas.microsoft.com/office/drawing/2014/main" id="{97172F7C-5175-4A43-A4FD-6859E60AC1B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2895" y="4901153"/>
            <a:ext cx="1331869" cy="1789077"/>
          </a:xfrm>
          <a:prstGeom prst="rect">
            <a:avLst/>
          </a:prstGeom>
        </p:spPr>
      </p:pic>
      <p:sp>
        <p:nvSpPr>
          <p:cNvPr id="19" name="Footer Placeholder 5">
            <a:extLst>
              <a:ext uri="{FF2B5EF4-FFF2-40B4-BE49-F238E27FC236}">
                <a16:creationId xmlns:a16="http://schemas.microsoft.com/office/drawing/2014/main" id="{EE36005C-0F53-4E6B-B2EA-8157A00414B0}"/>
              </a:ext>
            </a:extLst>
          </p:cNvPr>
          <p:cNvSpPr txBox="1">
            <a:spLocks/>
          </p:cNvSpPr>
          <p:nvPr userDrawn="1"/>
        </p:nvSpPr>
        <p:spPr>
          <a:xfrm>
            <a:off x="2514600" y="6356350"/>
            <a:ext cx="4114800" cy="365125"/>
          </a:xfrm>
          <a:prstGeom prst="rect">
            <a:avLst/>
          </a:prstGeom>
        </p:spPr>
        <p:txBody>
          <a:bodyPr anchor="ctr"/>
          <a:lstStyle>
            <a:defPPr>
              <a:defRPr lang="en-US"/>
            </a:defPPr>
            <a:lvl1pPr marL="0" algn="ctr" defTabSz="914400" rtl="0" eaLnBrk="1" latinLnBrk="0" hangingPunct="1">
              <a:lnSpc>
                <a:spcPct val="90000"/>
              </a:lnSpc>
              <a:spcBef>
                <a:spcPct val="0"/>
              </a:spcBef>
              <a:buNone/>
              <a:defRPr lang="en-US" altLang="en-US" sz="1400" kern="1200" smtClean="0">
                <a:solidFill>
                  <a:srgbClr val="1F4E79"/>
                </a:solidFill>
                <a:latin typeface="Times New Roman" panose="02020603050405020304" pitchFamily="18" charset="0"/>
                <a:ea typeface="+mj-ea"/>
                <a:cs typeface="Times New Roman"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i="1" dirty="0">
                <a:solidFill>
                  <a:srgbClr val="2D4E6B"/>
                </a:solidFill>
                <a:latin typeface="+mn-lt"/>
                <a:cs typeface="Times New Roman" panose="02020603050405020304" pitchFamily="18" charset="0"/>
              </a:rPr>
              <a:t>Helping people.  It’s who we are and what we do.</a:t>
            </a:r>
          </a:p>
        </p:txBody>
      </p:sp>
    </p:spTree>
    <p:extLst>
      <p:ext uri="{BB962C8B-B14F-4D97-AF65-F5344CB8AC3E}">
        <p14:creationId xmlns:p14="http://schemas.microsoft.com/office/powerpoint/2010/main" val="1973933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solidFill>
                  <a:srgbClr val="2D4E6B"/>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0EC8638-D38E-4C5B-8C11-DA859CF37C29}" type="slidenum">
              <a:rPr lang="en-US" smtClean="0"/>
              <a:t>‹#›</a:t>
            </a:fld>
            <a:endParaRPr lang="en-US" dirty="0"/>
          </a:p>
        </p:txBody>
      </p:sp>
    </p:spTree>
    <p:extLst>
      <p:ext uri="{BB962C8B-B14F-4D97-AF65-F5344CB8AC3E}">
        <p14:creationId xmlns:p14="http://schemas.microsoft.com/office/powerpoint/2010/main" val="2380442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ACE2C2-9B9E-4B3E-AC9A-244696EB97A3}"/>
              </a:ext>
            </a:extLst>
          </p:cNvPr>
          <p:cNvSpPr>
            <a:spLocks noGrp="1"/>
          </p:cNvSpPr>
          <p:nvPr>
            <p:ph type="sldNum" sz="quarter" idx="12"/>
          </p:nvPr>
        </p:nvSpPr>
        <p:spPr/>
        <p:txBody>
          <a:bodyPr/>
          <a:lstStyle>
            <a:lvl1pPr>
              <a:defRPr>
                <a:latin typeface="+mn-lt"/>
              </a:defRPr>
            </a:lvl1pPr>
          </a:lstStyle>
          <a:p>
            <a:fld id="{E9C1D828-F931-464A-8E86-F9D742DA373F}" type="slidenum">
              <a:rPr lang="en-US" smtClean="0"/>
              <a:pPr/>
              <a:t>‹#›</a:t>
            </a:fld>
            <a:endParaRPr lang="en-US" dirty="0"/>
          </a:p>
        </p:txBody>
      </p:sp>
      <p:sp>
        <p:nvSpPr>
          <p:cNvPr id="2" name="Title 1">
            <a:extLst>
              <a:ext uri="{FF2B5EF4-FFF2-40B4-BE49-F238E27FC236}">
                <a16:creationId xmlns:a16="http://schemas.microsoft.com/office/drawing/2014/main" id="{85952131-C7A2-4AF0-B289-32CE0A9B62E9}"/>
              </a:ext>
            </a:extLst>
          </p:cNvPr>
          <p:cNvSpPr>
            <a:spLocks noGrp="1"/>
          </p:cNvSpPr>
          <p:nvPr>
            <p:ph type="title" hasCustomPrompt="1"/>
          </p:nvPr>
        </p:nvSpPr>
        <p:spPr>
          <a:xfrm>
            <a:off x="384983" y="1865247"/>
            <a:ext cx="8374034" cy="3127506"/>
          </a:xfrm>
        </p:spPr>
        <p:txBody>
          <a:bodyPr>
            <a:noAutofit/>
          </a:bodyPr>
          <a:lstStyle>
            <a:lvl1pPr marL="0" algn="ctr" defTabSz="914400" rtl="0" eaLnBrk="1" latinLnBrk="0" hangingPunct="1">
              <a:lnSpc>
                <a:spcPct val="90000"/>
              </a:lnSpc>
              <a:spcBef>
                <a:spcPct val="0"/>
              </a:spcBef>
              <a:buNone/>
              <a:defRPr lang="en-US" sz="11600" kern="1200" dirty="0" smtClean="0">
                <a:solidFill>
                  <a:srgbClr val="1F4E79"/>
                </a:solidFill>
                <a:latin typeface="+mn-lt"/>
                <a:ea typeface="+mj-ea"/>
                <a:cs typeface="Times New Roman" panose="02020603050405020304" pitchFamily="18" charset="0"/>
              </a:defRPr>
            </a:lvl1pPr>
          </a:lstStyle>
          <a:p>
            <a:r>
              <a:rPr lang="en-US" dirty="0"/>
              <a:t>Add “Questions?”</a:t>
            </a:r>
          </a:p>
        </p:txBody>
      </p:sp>
    </p:spTree>
    <p:extLst>
      <p:ext uri="{BB962C8B-B14F-4D97-AF65-F5344CB8AC3E}">
        <p14:creationId xmlns:p14="http://schemas.microsoft.com/office/powerpoint/2010/main" val="2260241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ACE2C2-9B9E-4B3E-AC9A-244696EB97A3}"/>
              </a:ext>
            </a:extLst>
          </p:cNvPr>
          <p:cNvSpPr>
            <a:spLocks noGrp="1"/>
          </p:cNvSpPr>
          <p:nvPr>
            <p:ph type="sldNum" sz="quarter" idx="12"/>
          </p:nvPr>
        </p:nvSpPr>
        <p:spPr/>
        <p:txBody>
          <a:bodyPr/>
          <a:lstStyle>
            <a:lvl1pPr>
              <a:defRPr>
                <a:latin typeface="+mn-lt"/>
              </a:defRPr>
            </a:lvl1pPr>
          </a:lstStyle>
          <a:p>
            <a:fld id="{E9C1D828-F931-464A-8E86-F9D742DA373F}" type="slidenum">
              <a:rPr lang="en-US" smtClean="0"/>
              <a:pPr/>
              <a:t>‹#›</a:t>
            </a:fld>
            <a:endParaRPr lang="en-US" dirty="0"/>
          </a:p>
        </p:txBody>
      </p:sp>
      <p:sp>
        <p:nvSpPr>
          <p:cNvPr id="7" name="Text Placeholder 6">
            <a:extLst>
              <a:ext uri="{FF2B5EF4-FFF2-40B4-BE49-F238E27FC236}">
                <a16:creationId xmlns:a16="http://schemas.microsoft.com/office/drawing/2014/main" id="{0FBEE78A-C8E5-4BDB-8A72-F43C2988A4AC}"/>
              </a:ext>
            </a:extLst>
          </p:cNvPr>
          <p:cNvSpPr>
            <a:spLocks noGrp="1"/>
          </p:cNvSpPr>
          <p:nvPr>
            <p:ph type="body" sz="quarter" idx="13" hasCustomPrompt="1"/>
          </p:nvPr>
        </p:nvSpPr>
        <p:spPr>
          <a:xfrm>
            <a:off x="628650" y="1813548"/>
            <a:ext cx="3943350" cy="547687"/>
          </a:xfrm>
        </p:spPr>
        <p:txBody>
          <a:bodyPr anchor="ctr">
            <a:noAutofit/>
          </a:bodyPr>
          <a:lstStyle>
            <a:lvl1pPr marL="0" indent="0">
              <a:buNone/>
              <a:defRPr lang="en-US" sz="4000" kern="1200" dirty="0" smtClean="0">
                <a:solidFill>
                  <a:srgbClr val="2D4E6B"/>
                </a:solidFill>
                <a:latin typeface="+mn-lt"/>
                <a:ea typeface="+mj-ea"/>
                <a:cs typeface="Times New Roman" panose="02020603050405020304" pitchFamily="18" charset="0"/>
              </a:defRPr>
            </a:lvl1pPr>
          </a:lstStyle>
          <a:p>
            <a:pPr lvl="0"/>
            <a:r>
              <a:rPr lang="en-US" dirty="0"/>
              <a:t>Name</a:t>
            </a:r>
          </a:p>
        </p:txBody>
      </p:sp>
      <p:sp>
        <p:nvSpPr>
          <p:cNvPr id="9" name="Text Placeholder 8">
            <a:extLst>
              <a:ext uri="{FF2B5EF4-FFF2-40B4-BE49-F238E27FC236}">
                <a16:creationId xmlns:a16="http://schemas.microsoft.com/office/drawing/2014/main" id="{A2534CAD-222C-4493-B95F-339F15DF5B2C}"/>
              </a:ext>
            </a:extLst>
          </p:cNvPr>
          <p:cNvSpPr>
            <a:spLocks noGrp="1"/>
          </p:cNvSpPr>
          <p:nvPr>
            <p:ph type="body" sz="quarter" idx="14" hasCustomPrompt="1"/>
          </p:nvPr>
        </p:nvSpPr>
        <p:spPr>
          <a:xfrm>
            <a:off x="4572000" y="1813548"/>
            <a:ext cx="3943350" cy="547687"/>
          </a:xfrm>
        </p:spPr>
        <p:txBody>
          <a:bodyPr anchor="ctr">
            <a:noAutofit/>
          </a:bodyPr>
          <a:lstStyle>
            <a:lvl1pPr marL="0" indent="0">
              <a:buNone/>
              <a:defRPr lang="en-US" sz="4000" kern="1200" dirty="0" smtClean="0">
                <a:solidFill>
                  <a:srgbClr val="2D4E6B"/>
                </a:solidFill>
                <a:latin typeface="+mn-lt"/>
                <a:ea typeface="+mj-ea"/>
                <a:cs typeface="Times New Roman" panose="02020603050405020304" pitchFamily="18" charset="0"/>
              </a:defRPr>
            </a:lvl1pPr>
          </a:lstStyle>
          <a:p>
            <a:pPr lvl="0"/>
            <a:r>
              <a:rPr lang="en-US" dirty="0"/>
              <a:t>Name</a:t>
            </a:r>
          </a:p>
        </p:txBody>
      </p:sp>
      <p:sp>
        <p:nvSpPr>
          <p:cNvPr id="11" name="Text Placeholder 10">
            <a:extLst>
              <a:ext uri="{FF2B5EF4-FFF2-40B4-BE49-F238E27FC236}">
                <a16:creationId xmlns:a16="http://schemas.microsoft.com/office/drawing/2014/main" id="{7C1ADE59-FB95-4C6E-A827-FD56250EB4B9}"/>
              </a:ext>
            </a:extLst>
          </p:cNvPr>
          <p:cNvSpPr>
            <a:spLocks noGrp="1"/>
          </p:cNvSpPr>
          <p:nvPr>
            <p:ph type="body" sz="quarter" idx="15" hasCustomPrompt="1"/>
          </p:nvPr>
        </p:nvSpPr>
        <p:spPr>
          <a:xfrm>
            <a:off x="628650" y="2376863"/>
            <a:ext cx="3943350" cy="532592"/>
          </a:xfrm>
        </p:spPr>
        <p:txBody>
          <a:bodyPr anchor="ctr"/>
          <a:lstStyle>
            <a:lvl1pPr marL="0" indent="0">
              <a:buNone/>
              <a:defRPr>
                <a:latin typeface="+mn-lt"/>
              </a:defRPr>
            </a:lvl1pPr>
          </a:lstStyle>
          <a:p>
            <a:pPr lvl="0"/>
            <a:r>
              <a:rPr lang="en-US" dirty="0"/>
              <a:t>Job Title</a:t>
            </a:r>
          </a:p>
        </p:txBody>
      </p:sp>
      <p:sp>
        <p:nvSpPr>
          <p:cNvPr id="12" name="Text Placeholder 10">
            <a:extLst>
              <a:ext uri="{FF2B5EF4-FFF2-40B4-BE49-F238E27FC236}">
                <a16:creationId xmlns:a16="http://schemas.microsoft.com/office/drawing/2014/main" id="{E8B4B28B-D99E-4112-8CD4-D11F2E6E72B7}"/>
              </a:ext>
            </a:extLst>
          </p:cNvPr>
          <p:cNvSpPr>
            <a:spLocks noGrp="1"/>
          </p:cNvSpPr>
          <p:nvPr>
            <p:ph type="body" sz="quarter" idx="16" hasCustomPrompt="1"/>
          </p:nvPr>
        </p:nvSpPr>
        <p:spPr>
          <a:xfrm>
            <a:off x="4572000" y="2376863"/>
            <a:ext cx="3943350" cy="532592"/>
          </a:xfrm>
        </p:spPr>
        <p:txBody>
          <a:bodyPr anchor="ctr"/>
          <a:lstStyle>
            <a:lvl1pPr marL="0" indent="0">
              <a:buNone/>
              <a:defRPr>
                <a:latin typeface="+mn-lt"/>
              </a:defRPr>
            </a:lvl1pPr>
          </a:lstStyle>
          <a:p>
            <a:pPr lvl="0"/>
            <a:r>
              <a:rPr lang="en-US" dirty="0"/>
              <a:t>Job Title</a:t>
            </a:r>
          </a:p>
        </p:txBody>
      </p:sp>
      <p:sp>
        <p:nvSpPr>
          <p:cNvPr id="13" name="Text Placeholder 10">
            <a:extLst>
              <a:ext uri="{FF2B5EF4-FFF2-40B4-BE49-F238E27FC236}">
                <a16:creationId xmlns:a16="http://schemas.microsoft.com/office/drawing/2014/main" id="{0156DF49-83D0-41EC-AECD-5F997A34B843}"/>
              </a:ext>
            </a:extLst>
          </p:cNvPr>
          <p:cNvSpPr>
            <a:spLocks noGrp="1"/>
          </p:cNvSpPr>
          <p:nvPr>
            <p:ph type="body" sz="quarter" idx="17" hasCustomPrompt="1"/>
          </p:nvPr>
        </p:nvSpPr>
        <p:spPr>
          <a:xfrm>
            <a:off x="628650" y="2924550"/>
            <a:ext cx="3943350" cy="532592"/>
          </a:xfrm>
        </p:spPr>
        <p:txBody>
          <a:bodyPr anchor="ctr"/>
          <a:lstStyle>
            <a:lvl1pPr marL="0" indent="0">
              <a:buNone/>
              <a:defRPr>
                <a:latin typeface="+mn-lt"/>
              </a:defRPr>
            </a:lvl1pPr>
          </a:lstStyle>
          <a:p>
            <a:pPr lvl="0"/>
            <a:r>
              <a:rPr lang="en-US" dirty="0"/>
              <a:t>Email</a:t>
            </a:r>
          </a:p>
        </p:txBody>
      </p:sp>
      <p:sp>
        <p:nvSpPr>
          <p:cNvPr id="14" name="Text Placeholder 10">
            <a:extLst>
              <a:ext uri="{FF2B5EF4-FFF2-40B4-BE49-F238E27FC236}">
                <a16:creationId xmlns:a16="http://schemas.microsoft.com/office/drawing/2014/main" id="{37FCF11F-5522-4A79-ADC7-43C7B336CEF0}"/>
              </a:ext>
            </a:extLst>
          </p:cNvPr>
          <p:cNvSpPr>
            <a:spLocks noGrp="1"/>
          </p:cNvSpPr>
          <p:nvPr>
            <p:ph type="body" sz="quarter" idx="18" hasCustomPrompt="1"/>
          </p:nvPr>
        </p:nvSpPr>
        <p:spPr>
          <a:xfrm>
            <a:off x="4572000" y="2924550"/>
            <a:ext cx="3943350" cy="532592"/>
          </a:xfrm>
        </p:spPr>
        <p:txBody>
          <a:bodyPr anchor="ctr"/>
          <a:lstStyle>
            <a:lvl1pPr marL="0" indent="0">
              <a:buNone/>
              <a:defRPr>
                <a:latin typeface="+mn-lt"/>
              </a:defRPr>
            </a:lvl1pPr>
          </a:lstStyle>
          <a:p>
            <a:pPr lvl="0"/>
            <a:r>
              <a:rPr lang="en-US" dirty="0"/>
              <a:t>Email</a:t>
            </a:r>
          </a:p>
        </p:txBody>
      </p:sp>
      <p:sp>
        <p:nvSpPr>
          <p:cNvPr id="15" name="Text Placeholder 10">
            <a:extLst>
              <a:ext uri="{FF2B5EF4-FFF2-40B4-BE49-F238E27FC236}">
                <a16:creationId xmlns:a16="http://schemas.microsoft.com/office/drawing/2014/main" id="{780D7327-8F80-4B78-8D25-2D7AFB13A5EF}"/>
              </a:ext>
            </a:extLst>
          </p:cNvPr>
          <p:cNvSpPr>
            <a:spLocks noGrp="1"/>
          </p:cNvSpPr>
          <p:nvPr>
            <p:ph type="body" sz="quarter" idx="19" hasCustomPrompt="1"/>
          </p:nvPr>
        </p:nvSpPr>
        <p:spPr>
          <a:xfrm>
            <a:off x="628650" y="3473235"/>
            <a:ext cx="3943350" cy="532592"/>
          </a:xfrm>
        </p:spPr>
        <p:txBody>
          <a:bodyPr anchor="ctr"/>
          <a:lstStyle>
            <a:lvl1pPr marL="0" indent="0">
              <a:buNone/>
              <a:defRPr>
                <a:latin typeface="+mn-lt"/>
              </a:defRPr>
            </a:lvl1pPr>
          </a:lstStyle>
          <a:p>
            <a:pPr lvl="0"/>
            <a:r>
              <a:rPr lang="en-US" dirty="0"/>
              <a:t>Phone Number</a:t>
            </a:r>
          </a:p>
        </p:txBody>
      </p:sp>
      <p:sp>
        <p:nvSpPr>
          <p:cNvPr id="16" name="Text Placeholder 10">
            <a:extLst>
              <a:ext uri="{FF2B5EF4-FFF2-40B4-BE49-F238E27FC236}">
                <a16:creationId xmlns:a16="http://schemas.microsoft.com/office/drawing/2014/main" id="{744C58A1-3B7F-464F-BFDB-7C34E8957A25}"/>
              </a:ext>
            </a:extLst>
          </p:cNvPr>
          <p:cNvSpPr>
            <a:spLocks noGrp="1"/>
          </p:cNvSpPr>
          <p:nvPr>
            <p:ph type="body" sz="quarter" idx="20" hasCustomPrompt="1"/>
          </p:nvPr>
        </p:nvSpPr>
        <p:spPr>
          <a:xfrm>
            <a:off x="4572000" y="3473235"/>
            <a:ext cx="3943350" cy="532592"/>
          </a:xfrm>
        </p:spPr>
        <p:txBody>
          <a:bodyPr anchor="ctr"/>
          <a:lstStyle>
            <a:lvl1pPr marL="0" indent="0">
              <a:buNone/>
              <a:defRPr>
                <a:latin typeface="+mn-lt"/>
              </a:defRPr>
            </a:lvl1pPr>
          </a:lstStyle>
          <a:p>
            <a:pPr lvl="0"/>
            <a:r>
              <a:rPr lang="en-US" dirty="0"/>
              <a:t>Phone Number</a:t>
            </a:r>
          </a:p>
        </p:txBody>
      </p:sp>
      <p:sp>
        <p:nvSpPr>
          <p:cNvPr id="17" name="Text Placeholder 10">
            <a:extLst>
              <a:ext uri="{FF2B5EF4-FFF2-40B4-BE49-F238E27FC236}">
                <a16:creationId xmlns:a16="http://schemas.microsoft.com/office/drawing/2014/main" id="{0BCA736D-CC37-4A51-89AE-E21A02317A58}"/>
              </a:ext>
            </a:extLst>
          </p:cNvPr>
          <p:cNvSpPr>
            <a:spLocks noGrp="1"/>
          </p:cNvSpPr>
          <p:nvPr>
            <p:ph type="body" sz="quarter" idx="21" hasCustomPrompt="1"/>
          </p:nvPr>
        </p:nvSpPr>
        <p:spPr>
          <a:xfrm>
            <a:off x="2600325" y="5383674"/>
            <a:ext cx="3943350" cy="532592"/>
          </a:xfrm>
        </p:spPr>
        <p:txBody>
          <a:bodyPr anchor="ctr"/>
          <a:lstStyle>
            <a:lvl1pPr marL="0" indent="0" algn="ctr">
              <a:buNone/>
              <a:defRPr>
                <a:latin typeface="+mn-lt"/>
              </a:defRPr>
            </a:lvl1pPr>
          </a:lstStyle>
          <a:p>
            <a:pPr lvl="0"/>
            <a:r>
              <a:rPr lang="en-US" dirty="0"/>
              <a:t>Web Address</a:t>
            </a:r>
          </a:p>
        </p:txBody>
      </p:sp>
      <p:sp>
        <p:nvSpPr>
          <p:cNvPr id="2" name="Title 1">
            <a:extLst>
              <a:ext uri="{FF2B5EF4-FFF2-40B4-BE49-F238E27FC236}">
                <a16:creationId xmlns:a16="http://schemas.microsoft.com/office/drawing/2014/main" id="{0EAFB97E-4B68-4EE7-B70C-15CC066B90A9}"/>
              </a:ext>
            </a:extLst>
          </p:cNvPr>
          <p:cNvSpPr>
            <a:spLocks noGrp="1"/>
          </p:cNvSpPr>
          <p:nvPr>
            <p:ph type="title" hasCustomPrompt="1"/>
          </p:nvPr>
        </p:nvSpPr>
        <p:spPr/>
        <p:txBody>
          <a:bodyPr/>
          <a:lstStyle>
            <a:lvl1pPr>
              <a:defRPr/>
            </a:lvl1pPr>
          </a:lstStyle>
          <a:p>
            <a:r>
              <a:rPr lang="en-US" sz="4800" dirty="0">
                <a:solidFill>
                  <a:srgbClr val="2D4E6B"/>
                </a:solidFill>
                <a:latin typeface="+mn-lt"/>
              </a:rPr>
              <a:t>Add “Contact Information”</a:t>
            </a:r>
          </a:p>
        </p:txBody>
      </p:sp>
    </p:spTree>
    <p:extLst>
      <p:ext uri="{BB962C8B-B14F-4D97-AF65-F5344CB8AC3E}">
        <p14:creationId xmlns:p14="http://schemas.microsoft.com/office/powerpoint/2010/main" val="1854036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ronym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numCol="2"/>
          <a:lstStyle>
            <a:lvl1pPr>
              <a:defRPr>
                <a:solidFill>
                  <a:srgbClr val="000000"/>
                </a:solidFill>
                <a:latin typeface="+mn-lt"/>
              </a:defRPr>
            </a:lvl1pPr>
          </a:lstStyle>
          <a:p>
            <a:pPr lvl="0"/>
            <a:r>
              <a:rPr lang="en-US" dirty="0"/>
              <a:t>Place Acronyms Here – This list has 2 columns to make it easier to add as many as you need. </a:t>
            </a:r>
          </a:p>
        </p:txBody>
      </p:sp>
      <p:sp>
        <p:nvSpPr>
          <p:cNvPr id="6" name="Slide Number Placeholder 5"/>
          <p:cNvSpPr>
            <a:spLocks noGrp="1"/>
          </p:cNvSpPr>
          <p:nvPr>
            <p:ph type="sldNum" sz="quarter" idx="12"/>
          </p:nvPr>
        </p:nvSpPr>
        <p:spPr/>
        <p:txBody>
          <a:bodyPr/>
          <a:lstStyle>
            <a:lvl1pPr>
              <a:defRPr>
                <a:latin typeface="+mn-lt"/>
              </a:defRPr>
            </a:lvl1pPr>
          </a:lstStyle>
          <a:p>
            <a:fld id="{A0EC8638-D38E-4C5B-8C11-DA859CF37C29}" type="slidenum">
              <a:rPr lang="en-US" smtClean="0"/>
              <a:pPr/>
              <a:t>‹#›</a:t>
            </a:fld>
            <a:endParaRPr lang="en-US" dirty="0"/>
          </a:p>
        </p:txBody>
      </p:sp>
      <p:sp>
        <p:nvSpPr>
          <p:cNvPr id="2" name="Title 1">
            <a:extLst>
              <a:ext uri="{FF2B5EF4-FFF2-40B4-BE49-F238E27FC236}">
                <a16:creationId xmlns:a16="http://schemas.microsoft.com/office/drawing/2014/main" id="{214C1A20-5BD5-4B79-BC9D-6BD9B5353CD3}"/>
              </a:ext>
            </a:extLst>
          </p:cNvPr>
          <p:cNvSpPr>
            <a:spLocks noGrp="1"/>
          </p:cNvSpPr>
          <p:nvPr>
            <p:ph type="title" hasCustomPrompt="1"/>
          </p:nvPr>
        </p:nvSpPr>
        <p:spPr/>
        <p:txBody>
          <a:bodyPr/>
          <a:lstStyle>
            <a:lvl1pPr>
              <a:defRPr/>
            </a:lvl1pPr>
          </a:lstStyle>
          <a:p>
            <a:r>
              <a:rPr lang="en-US" dirty="0"/>
              <a:t>Add “Acronyms”</a:t>
            </a:r>
          </a:p>
        </p:txBody>
      </p:sp>
    </p:spTree>
    <p:extLst>
      <p:ext uri="{BB962C8B-B14F-4D97-AF65-F5344CB8AC3E}">
        <p14:creationId xmlns:p14="http://schemas.microsoft.com/office/powerpoint/2010/main" val="3560398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7"/>
        <p:cNvGrpSpPr/>
        <p:nvPr/>
      </p:nvGrpSpPr>
      <p:grpSpPr>
        <a:xfrm>
          <a:off x="0" y="0"/>
          <a:ext cx="0" cy="0"/>
          <a:chOff x="0" y="0"/>
          <a:chExt cx="0" cy="0"/>
        </a:xfrm>
      </p:grpSpPr>
      <p:sp>
        <p:nvSpPr>
          <p:cNvPr id="28" name="Google Shape;28;p4"/>
          <p:cNvSpPr txBox="1">
            <a:spLocks noGrp="1"/>
          </p:cNvSpPr>
          <p:nvPr>
            <p:ph type="body" idx="1"/>
          </p:nvPr>
        </p:nvSpPr>
        <p:spPr>
          <a:xfrm>
            <a:off x="430176" y="2171994"/>
            <a:ext cx="8229600" cy="2936875"/>
          </a:xfrm>
          <a:prstGeom prst="rect">
            <a:avLst/>
          </a:prstGeom>
          <a:noFill/>
          <a:ln>
            <a:noFill/>
          </a:ln>
        </p:spPr>
        <p:txBody>
          <a:bodyPr spcFirstLastPara="1" wrap="square" lIns="91425" tIns="45700" rIns="91425" bIns="45700" anchor="t" anchorCtr="0"/>
          <a:lstStyle>
            <a:lvl1pPr marL="342900" marR="0" lvl="0" indent="-257175" algn="l" rtl="0">
              <a:spcBef>
                <a:spcPts val="270"/>
              </a:spcBef>
              <a:spcAft>
                <a:spcPts val="0"/>
              </a:spcAft>
              <a:buClr>
                <a:srgbClr val="7F7F7F"/>
              </a:buClr>
              <a:buSzPts val="1800"/>
              <a:buFont typeface="Arial"/>
              <a:buChar char="•"/>
              <a:defRPr sz="1350" b="0" i="0" u="none" strike="noStrike" cap="none">
                <a:solidFill>
                  <a:srgbClr val="7F7F7F"/>
                </a:solidFill>
                <a:latin typeface="Arial"/>
                <a:ea typeface="Arial"/>
                <a:cs typeface="Arial"/>
                <a:sym typeface="Arial"/>
              </a:defRPr>
            </a:lvl1pPr>
            <a:lvl2pPr marL="685800" marR="0" lvl="1" indent="-257175" algn="l" rtl="0">
              <a:spcBef>
                <a:spcPts val="270"/>
              </a:spcBef>
              <a:spcAft>
                <a:spcPts val="0"/>
              </a:spcAft>
              <a:buClr>
                <a:srgbClr val="7F7F7F"/>
              </a:buClr>
              <a:buSzPts val="1800"/>
              <a:buFont typeface="Arial"/>
              <a:buChar char="–"/>
              <a:defRPr sz="1350" b="0" i="0" u="none" strike="noStrike" cap="none">
                <a:solidFill>
                  <a:srgbClr val="7F7F7F"/>
                </a:solidFill>
                <a:latin typeface="Arial"/>
                <a:ea typeface="Arial"/>
                <a:cs typeface="Arial"/>
                <a:sym typeface="Arial"/>
              </a:defRPr>
            </a:lvl2pPr>
            <a:lvl3pPr marL="1028700" marR="0" lvl="2" indent="-257175" algn="l" rtl="0">
              <a:spcBef>
                <a:spcPts val="270"/>
              </a:spcBef>
              <a:spcAft>
                <a:spcPts val="0"/>
              </a:spcAft>
              <a:buClr>
                <a:srgbClr val="7F7F7F"/>
              </a:buClr>
              <a:buSzPts val="1800"/>
              <a:buFont typeface="Arial"/>
              <a:buChar char="•"/>
              <a:defRPr sz="1350" b="0" i="0" u="none" strike="noStrike" cap="none">
                <a:solidFill>
                  <a:srgbClr val="7F7F7F"/>
                </a:solidFill>
                <a:latin typeface="Arial"/>
                <a:ea typeface="Arial"/>
                <a:cs typeface="Arial"/>
                <a:sym typeface="Arial"/>
              </a:defRPr>
            </a:lvl3pPr>
            <a:lvl4pPr marL="1371600" marR="0" lvl="3" indent="-257175" algn="l" rtl="0">
              <a:spcBef>
                <a:spcPts val="270"/>
              </a:spcBef>
              <a:spcAft>
                <a:spcPts val="0"/>
              </a:spcAft>
              <a:buClr>
                <a:srgbClr val="7F7F7F"/>
              </a:buClr>
              <a:buSzPts val="1800"/>
              <a:buFont typeface="Arial"/>
              <a:buChar char="–"/>
              <a:defRPr sz="1350" b="0" i="0" u="none" strike="noStrike" cap="none">
                <a:solidFill>
                  <a:srgbClr val="7F7F7F"/>
                </a:solidFill>
                <a:latin typeface="Arial"/>
                <a:ea typeface="Arial"/>
                <a:cs typeface="Arial"/>
                <a:sym typeface="Arial"/>
              </a:defRPr>
            </a:lvl4pPr>
            <a:lvl5pPr marL="1714500" marR="0" lvl="4" indent="-257175" algn="l" rtl="0">
              <a:spcBef>
                <a:spcPts val="270"/>
              </a:spcBef>
              <a:spcAft>
                <a:spcPts val="0"/>
              </a:spcAft>
              <a:buClr>
                <a:srgbClr val="7F7F7F"/>
              </a:buClr>
              <a:buSzPts val="1800"/>
              <a:buFont typeface="Arial"/>
              <a:buChar char="»"/>
              <a:defRPr sz="1350" b="0" i="0" u="none" strike="noStrike" cap="none">
                <a:solidFill>
                  <a:srgbClr val="7F7F7F"/>
                </a:solidFill>
                <a:latin typeface="Arial"/>
                <a:ea typeface="Arial"/>
                <a:cs typeface="Arial"/>
                <a:sym typeface="Arial"/>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29" name="Google Shape;29;p4"/>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pPr>
              <a:buClr>
                <a:srgbClr val="000000"/>
              </a:buClr>
              <a:buFont typeface="Arial"/>
              <a:buNone/>
            </a:pPr>
            <a:endParaRPr kern="0" dirty="0">
              <a:solidFill>
                <a:srgbClr val="000000"/>
              </a:solidFill>
            </a:endParaRPr>
          </a:p>
        </p:txBody>
      </p:sp>
      <p:sp>
        <p:nvSpPr>
          <p:cNvPr id="31" name="Google Shape;31;p4"/>
          <p:cNvSpPr txBox="1">
            <a:spLocks noGrp="1"/>
          </p:cNvSpPr>
          <p:nvPr>
            <p:ph type="sldNum" idx="12"/>
          </p:nvPr>
        </p:nvSpPr>
        <p:spPr>
          <a:xfrm>
            <a:off x="5163670" y="6370673"/>
            <a:ext cx="355655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Arial"/>
                <a:ea typeface="Arial"/>
                <a:cs typeface="Arial"/>
                <a:sym typeface="Arial"/>
              </a:defRPr>
            </a:lvl1pPr>
            <a:lvl2pPr marL="0" marR="0" lvl="1" indent="0" algn="l" rtl="0">
              <a:spcBef>
                <a:spcPts val="0"/>
              </a:spcBef>
              <a:buNone/>
              <a:defRPr sz="1350">
                <a:solidFill>
                  <a:schemeClr val="dk1"/>
                </a:solidFill>
                <a:latin typeface="Arial"/>
                <a:ea typeface="Arial"/>
                <a:cs typeface="Arial"/>
                <a:sym typeface="Arial"/>
              </a:defRPr>
            </a:lvl2pPr>
            <a:lvl3pPr marL="0" marR="0" lvl="2" indent="0" algn="l" rtl="0">
              <a:spcBef>
                <a:spcPts val="0"/>
              </a:spcBef>
              <a:buNone/>
              <a:defRPr sz="1350">
                <a:solidFill>
                  <a:schemeClr val="dk1"/>
                </a:solidFill>
                <a:latin typeface="Arial"/>
                <a:ea typeface="Arial"/>
                <a:cs typeface="Arial"/>
                <a:sym typeface="Arial"/>
              </a:defRPr>
            </a:lvl3pPr>
            <a:lvl4pPr marL="0" marR="0" lvl="3" indent="0" algn="l" rtl="0">
              <a:spcBef>
                <a:spcPts val="0"/>
              </a:spcBef>
              <a:buNone/>
              <a:defRPr sz="1350">
                <a:solidFill>
                  <a:schemeClr val="dk1"/>
                </a:solidFill>
                <a:latin typeface="Arial"/>
                <a:ea typeface="Arial"/>
                <a:cs typeface="Arial"/>
                <a:sym typeface="Arial"/>
              </a:defRPr>
            </a:lvl4pPr>
            <a:lvl5pPr marL="0" marR="0" lvl="4" indent="0" algn="l" rtl="0">
              <a:spcBef>
                <a:spcPts val="0"/>
              </a:spcBef>
              <a:buNone/>
              <a:defRPr sz="1350">
                <a:solidFill>
                  <a:schemeClr val="dk1"/>
                </a:solidFill>
                <a:latin typeface="Arial"/>
                <a:ea typeface="Arial"/>
                <a:cs typeface="Arial"/>
                <a:sym typeface="Arial"/>
              </a:defRPr>
            </a:lvl5pPr>
            <a:lvl6pPr marL="0" marR="0" lvl="5" indent="0" algn="l" rtl="0">
              <a:spcBef>
                <a:spcPts val="0"/>
              </a:spcBef>
              <a:buNone/>
              <a:defRPr sz="1350">
                <a:solidFill>
                  <a:schemeClr val="dk1"/>
                </a:solidFill>
                <a:latin typeface="Arial"/>
                <a:ea typeface="Arial"/>
                <a:cs typeface="Arial"/>
                <a:sym typeface="Arial"/>
              </a:defRPr>
            </a:lvl6pPr>
            <a:lvl7pPr marL="0" marR="0" lvl="6" indent="0" algn="l" rtl="0">
              <a:spcBef>
                <a:spcPts val="0"/>
              </a:spcBef>
              <a:buNone/>
              <a:defRPr sz="1350">
                <a:solidFill>
                  <a:schemeClr val="dk1"/>
                </a:solidFill>
                <a:latin typeface="Arial"/>
                <a:ea typeface="Arial"/>
                <a:cs typeface="Arial"/>
                <a:sym typeface="Arial"/>
              </a:defRPr>
            </a:lvl7pPr>
            <a:lvl8pPr marL="0" marR="0" lvl="7" indent="0" algn="l" rtl="0">
              <a:spcBef>
                <a:spcPts val="0"/>
              </a:spcBef>
              <a:buNone/>
              <a:defRPr sz="1350">
                <a:solidFill>
                  <a:schemeClr val="dk1"/>
                </a:solidFill>
                <a:latin typeface="Arial"/>
                <a:ea typeface="Arial"/>
                <a:cs typeface="Arial"/>
                <a:sym typeface="Arial"/>
              </a:defRPr>
            </a:lvl8pPr>
            <a:lvl9pPr marL="0" marR="0" lvl="8" indent="0" algn="l" rtl="0">
              <a:spcBef>
                <a:spcPts val="0"/>
              </a:spcBef>
              <a:buNone/>
              <a:defRPr sz="1350">
                <a:solidFill>
                  <a:schemeClr val="dk1"/>
                </a:solidFill>
                <a:latin typeface="Arial"/>
                <a:ea typeface="Arial"/>
                <a:cs typeface="Arial"/>
                <a:sym typeface="Arial"/>
              </a:defRPr>
            </a:lvl9pPr>
          </a:lstStyle>
          <a:p>
            <a:pPr>
              <a:buClr>
                <a:srgbClr val="000000"/>
              </a:buClr>
              <a:buFont typeface="Arial"/>
              <a:buNone/>
            </a:pPr>
            <a:fld id="{00000000-1234-1234-1234-123412341234}" type="slidenum">
              <a:rPr lang="en-US" kern="0">
                <a:solidFill>
                  <a:srgbClr val="000000"/>
                </a:solidFill>
              </a:rPr>
              <a:pPr>
                <a:buClr>
                  <a:srgbClr val="000000"/>
                </a:buClr>
                <a:buFont typeface="Arial"/>
                <a:buNone/>
              </a:pPr>
              <a:t>‹#›</a:t>
            </a:fld>
            <a:endParaRPr kern="0" dirty="0">
              <a:solidFill>
                <a:srgbClr val="000000"/>
              </a:solidFill>
            </a:endParaRPr>
          </a:p>
        </p:txBody>
      </p:sp>
      <p:sp>
        <p:nvSpPr>
          <p:cNvPr id="32" name="Google Shape;32;p4"/>
          <p:cNvSpPr txBox="1">
            <a:spLocks noGrp="1"/>
          </p:cNvSpPr>
          <p:nvPr>
            <p:ph type="title"/>
          </p:nvPr>
        </p:nvSpPr>
        <p:spPr>
          <a:xfrm>
            <a:off x="430176" y="1155444"/>
            <a:ext cx="8229600" cy="69272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2250" b="1" i="0" u="none" strike="noStrike" cap="none">
                <a:solidFill>
                  <a:srgbClr val="355474"/>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2pPr>
            <a:lvl3pPr marR="0" lvl="2"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3pPr>
            <a:lvl4pPr marR="0" lvl="3"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4pPr>
            <a:lvl5pPr marR="0" lvl="4"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5pPr>
            <a:lvl6pPr marR="0" lvl="5"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6pPr>
            <a:lvl7pPr marR="0" lvl="6"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7pPr>
            <a:lvl8pPr marR="0" lvl="7"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8pPr>
            <a:lvl9pPr marR="0" lvl="8" algn="l" rtl="0">
              <a:spcBef>
                <a:spcPts val="0"/>
              </a:spcBef>
              <a:spcAft>
                <a:spcPts val="0"/>
              </a:spcAft>
              <a:buSzPts val="1400"/>
              <a:buNone/>
              <a:defRPr sz="2400" b="0" i="0" u="none" strike="noStrike" cap="none">
                <a:solidFill>
                  <a:srgbClr val="376092"/>
                </a:solidFill>
                <a:latin typeface="Lato Black"/>
                <a:ea typeface="Lato Black"/>
                <a:cs typeface="Lato Black"/>
                <a:sym typeface="Lato Black"/>
              </a:defRPr>
            </a:lvl9pPr>
          </a:lstStyle>
          <a:p>
            <a:endParaRPr/>
          </a:p>
        </p:txBody>
      </p:sp>
    </p:spTree>
    <p:extLst>
      <p:ext uri="{BB962C8B-B14F-4D97-AF65-F5344CB8AC3E}">
        <p14:creationId xmlns:p14="http://schemas.microsoft.com/office/powerpoint/2010/main" val="513806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514350" indent="-514350">
              <a:buFont typeface="+mj-lt"/>
              <a:buAutoNum type="arabicPeriod"/>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dirty="0"/>
              <a:t>Click to add Agenda item 1</a:t>
            </a:r>
          </a:p>
        </p:txBody>
      </p:sp>
      <p:sp>
        <p:nvSpPr>
          <p:cNvPr id="6" name="Slide Number Placeholder 5"/>
          <p:cNvSpPr>
            <a:spLocks noGrp="1"/>
          </p:cNvSpPr>
          <p:nvPr>
            <p:ph type="sldNum" sz="quarter" idx="12"/>
          </p:nvPr>
        </p:nvSpPr>
        <p:spPr/>
        <p:txBody>
          <a:bodyPr/>
          <a:lstStyle/>
          <a:p>
            <a:fld id="{A0EC8638-D38E-4C5B-8C11-DA859CF37C29}" type="slidenum">
              <a:rPr lang="en-US" smtClean="0"/>
              <a:t>‹#›</a:t>
            </a:fld>
            <a:endParaRPr lang="en-US" dirty="0"/>
          </a:p>
        </p:txBody>
      </p:sp>
      <p:sp>
        <p:nvSpPr>
          <p:cNvPr id="2" name="Title 1">
            <a:extLst>
              <a:ext uri="{FF2B5EF4-FFF2-40B4-BE49-F238E27FC236}">
                <a16:creationId xmlns:a16="http://schemas.microsoft.com/office/drawing/2014/main" id="{1D1AB9BF-7191-49BE-991E-7A3D8030DA12}"/>
              </a:ext>
            </a:extLst>
          </p:cNvPr>
          <p:cNvSpPr>
            <a:spLocks noGrp="1"/>
          </p:cNvSpPr>
          <p:nvPr>
            <p:ph type="title" hasCustomPrompt="1"/>
          </p:nvPr>
        </p:nvSpPr>
        <p:spPr/>
        <p:txBody>
          <a:bodyPr/>
          <a:lstStyle>
            <a:lvl1pPr>
              <a:defRPr/>
            </a:lvl1pPr>
          </a:lstStyle>
          <a:p>
            <a:r>
              <a:rPr lang="en-US" dirty="0"/>
              <a:t>Add “Agenda”</a:t>
            </a:r>
          </a:p>
        </p:txBody>
      </p:sp>
    </p:spTree>
    <p:extLst>
      <p:ext uri="{BB962C8B-B14F-4D97-AF65-F5344CB8AC3E}">
        <p14:creationId xmlns:p14="http://schemas.microsoft.com/office/powerpoint/2010/main" val="3402147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D4E6B"/>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A0EC8638-D38E-4C5B-8C11-DA859CF37C29}" type="slidenum">
              <a:rPr lang="en-US" smtClean="0"/>
              <a:t>‹#›</a:t>
            </a:fld>
            <a:endParaRPr lang="en-US" dirty="0"/>
          </a:p>
        </p:txBody>
      </p:sp>
    </p:spTree>
    <p:extLst>
      <p:ext uri="{BB962C8B-B14F-4D97-AF65-F5344CB8AC3E}">
        <p14:creationId xmlns:p14="http://schemas.microsoft.com/office/powerpoint/2010/main" val="220553644"/>
      </p:ext>
    </p:extLst>
  </p:cSld>
  <p:clrMapOvr>
    <a:masterClrMapping/>
  </p:clrMapOvr>
  <p:extLst>
    <p:ext uri="{DCECCB84-F9BA-43D5-87BE-67443E8EF086}">
      <p15:sldGuideLst xmlns:p15="http://schemas.microsoft.com/office/powerpoint/2012/main">
        <p15:guide id="1" orient="horz" pos="912"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rgbClr val="2D4E6B"/>
                </a:solidFi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lang="en-US" sz="2400" kern="1200" smtClean="0">
                <a:solidFill>
                  <a:schemeClr val="tx1">
                    <a:lumMod val="75000"/>
                    <a:lumOff val="25000"/>
                  </a:schemeClr>
                </a:solidFill>
                <a:latin typeface="+mn-lt"/>
                <a:ea typeface="+mn-ea"/>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atin typeface="+mn-lt"/>
              </a:defRPr>
            </a:lvl1pPr>
          </a:lstStyle>
          <a:p>
            <a:fld id="{A0EC8638-D38E-4C5B-8C11-DA859CF37C29}" type="slidenum">
              <a:rPr lang="en-US" smtClean="0"/>
              <a:pPr/>
              <a:t>‹#›</a:t>
            </a:fld>
            <a:endParaRPr lang="en-US" dirty="0"/>
          </a:p>
        </p:txBody>
      </p:sp>
    </p:spTree>
    <p:extLst>
      <p:ext uri="{BB962C8B-B14F-4D97-AF65-F5344CB8AC3E}">
        <p14:creationId xmlns:p14="http://schemas.microsoft.com/office/powerpoint/2010/main" val="3125738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D4E6B"/>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447800"/>
            <a:ext cx="3886200" cy="5273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447800"/>
            <a:ext cx="3886200" cy="5273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0EC8638-D38E-4C5B-8C11-DA859CF37C29}" type="slidenum">
              <a:rPr lang="en-US" smtClean="0"/>
              <a:t>‹#›</a:t>
            </a:fld>
            <a:endParaRPr lang="en-US" dirty="0"/>
          </a:p>
        </p:txBody>
      </p:sp>
    </p:spTree>
    <p:extLst>
      <p:ext uri="{BB962C8B-B14F-4D97-AF65-F5344CB8AC3E}">
        <p14:creationId xmlns:p14="http://schemas.microsoft.com/office/powerpoint/2010/main" val="2503169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lvl1pPr>
              <a:defRPr>
                <a:solidFill>
                  <a:srgbClr val="2D4E6B"/>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8651" y="1447800"/>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8651" y="2271712"/>
            <a:ext cx="3868340" cy="44497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7959" y="1447800"/>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7959" y="2271712"/>
            <a:ext cx="3887391" cy="44497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A0EC8638-D38E-4C5B-8C11-DA859CF37C29}" type="slidenum">
              <a:rPr lang="en-US" smtClean="0"/>
              <a:t>‹#›</a:t>
            </a:fld>
            <a:endParaRPr lang="en-US" dirty="0"/>
          </a:p>
        </p:txBody>
      </p:sp>
    </p:spTree>
    <p:extLst>
      <p:ext uri="{BB962C8B-B14F-4D97-AF65-F5344CB8AC3E}">
        <p14:creationId xmlns:p14="http://schemas.microsoft.com/office/powerpoint/2010/main" val="3536758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D4E6B"/>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A0EC8638-D38E-4C5B-8C11-DA859CF37C29}" type="slidenum">
              <a:rPr lang="en-US" smtClean="0"/>
              <a:t>‹#›</a:t>
            </a:fld>
            <a:endParaRPr lang="en-US" dirty="0"/>
          </a:p>
        </p:txBody>
      </p:sp>
    </p:spTree>
    <p:extLst>
      <p:ext uri="{BB962C8B-B14F-4D97-AF65-F5344CB8AC3E}">
        <p14:creationId xmlns:p14="http://schemas.microsoft.com/office/powerpoint/2010/main" val="3840955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EC8638-D38E-4C5B-8C11-DA859CF37C29}" type="slidenum">
              <a:rPr lang="en-US" smtClean="0"/>
              <a:t>‹#›</a:t>
            </a:fld>
            <a:endParaRPr lang="en-US" dirty="0"/>
          </a:p>
        </p:txBody>
      </p:sp>
    </p:spTree>
    <p:extLst>
      <p:ext uri="{BB962C8B-B14F-4D97-AF65-F5344CB8AC3E}">
        <p14:creationId xmlns:p14="http://schemas.microsoft.com/office/powerpoint/2010/main" val="2174882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solidFill>
                  <a:srgbClr val="2D4E6B"/>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0EC8638-D38E-4C5B-8C11-DA859CF37C29}" type="slidenum">
              <a:rPr lang="en-US" smtClean="0"/>
              <a:t>‹#›</a:t>
            </a:fld>
            <a:endParaRPr lang="en-US" dirty="0"/>
          </a:p>
        </p:txBody>
      </p:sp>
    </p:spTree>
    <p:extLst>
      <p:ext uri="{BB962C8B-B14F-4D97-AF65-F5344CB8AC3E}">
        <p14:creationId xmlns:p14="http://schemas.microsoft.com/office/powerpoint/2010/main" val="3551696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EFAC60-7414-4FDE-BD15-9938009D9735}"/>
              </a:ext>
              <a:ext uri="{C183D7F6-B498-43B3-948B-1728B52AA6E4}">
                <adec:decorative xmlns:adec="http://schemas.microsoft.com/office/drawing/2017/decorative" val="1"/>
              </a:ext>
            </a:extLst>
          </p:cNvPr>
          <p:cNvPicPr>
            <a:picLocks noChangeAspect="1"/>
          </p:cNvPicPr>
          <p:nvPr userDrawn="1"/>
        </p:nvPicPr>
        <p:blipFill rotWithShape="1">
          <a:blip r:embed="rId16">
            <a:alphaModFix amt="20000"/>
            <a:extLst>
              <a:ext uri="{28A0092B-C50C-407E-A947-70E740481C1C}">
                <a14:useLocalDpi xmlns:a14="http://schemas.microsoft.com/office/drawing/2010/main" val="0"/>
              </a:ext>
            </a:extLst>
          </a:blip>
          <a:srcRect l="19061" t="22044"/>
          <a:stretch/>
        </p:blipFill>
        <p:spPr>
          <a:xfrm>
            <a:off x="-1" y="0"/>
            <a:ext cx="1877831" cy="1758156"/>
          </a:xfrm>
          <a:prstGeom prst="rect">
            <a:avLst/>
          </a:prstGeom>
        </p:spPr>
      </p:pic>
      <p:sp>
        <p:nvSpPr>
          <p:cNvPr id="2" name="Title Placeholder 1"/>
          <p:cNvSpPr>
            <a:spLocks noGrp="1"/>
          </p:cNvSpPr>
          <p:nvPr>
            <p:ph type="title"/>
          </p:nvPr>
        </p:nvSpPr>
        <p:spPr>
          <a:xfrm>
            <a:off x="628650" y="0"/>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460498"/>
            <a:ext cx="7886700" cy="5260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6CAAE399-9663-4155-9710-CBEED152DDAD}"/>
              </a:ext>
              <a:ext uri="{C183D7F6-B498-43B3-948B-1728B52AA6E4}">
                <adec:decorative xmlns:adec="http://schemas.microsoft.com/office/drawing/2017/decorative" val="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140566" y="5663696"/>
            <a:ext cx="764198" cy="1026534"/>
          </a:xfrm>
          <a:prstGeom prst="rect">
            <a:avLst/>
          </a:prstGeom>
        </p:spPr>
      </p:pic>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lang="en-US" sz="1600" kern="1200" smtClean="0">
                <a:solidFill>
                  <a:srgbClr val="2D4E6B"/>
                </a:solidFill>
                <a:latin typeface="+mn-lt"/>
                <a:ea typeface="+mn-ea"/>
                <a:cs typeface="Times New Roman" panose="02020603050405020304" pitchFamily="18" charset="0"/>
              </a:defRPr>
            </a:lvl1pPr>
          </a:lstStyle>
          <a:p>
            <a:fld id="{A0EC8638-D38E-4C5B-8C11-DA859CF37C29}" type="slidenum">
              <a:rPr lang="en-US" smtClean="0"/>
              <a:pPr/>
              <a:t>‹#›</a:t>
            </a:fld>
            <a:endParaRPr lang="en-US" dirty="0"/>
          </a:p>
        </p:txBody>
      </p:sp>
    </p:spTree>
    <p:extLst>
      <p:ext uri="{BB962C8B-B14F-4D97-AF65-F5344CB8AC3E}">
        <p14:creationId xmlns:p14="http://schemas.microsoft.com/office/powerpoint/2010/main" val="27204611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3"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81" r:id="rId12"/>
    <p:sldLayoutId id="2147483682" r:id="rId13"/>
    <p:sldLayoutId id="2147483684" r:id="rId14"/>
  </p:sldLayoutIdLst>
  <p:hf hdr="0" ftr="0"/>
  <p:txStyles>
    <p:titleStyle>
      <a:lvl1pPr algn="l" defTabSz="914400" rtl="0" eaLnBrk="1" latinLnBrk="0" hangingPunct="1">
        <a:lnSpc>
          <a:spcPct val="90000"/>
        </a:lnSpc>
        <a:spcBef>
          <a:spcPct val="0"/>
        </a:spcBef>
        <a:buNone/>
        <a:defRPr lang="en-US" sz="4800" kern="1200" dirty="0">
          <a:solidFill>
            <a:srgbClr val="2D4E6B"/>
          </a:solidFill>
          <a:latin typeface="+mn-lt"/>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latin typeface="+mn-lt"/>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latin typeface="+mn-lt"/>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2"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mailto:swoodard@health.nv.gov"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7C44EEA-12BD-4D1B-B9E1-720DD256276E}"/>
              </a:ext>
            </a:extLst>
          </p:cNvPr>
          <p:cNvSpPr>
            <a:spLocks noGrp="1"/>
          </p:cNvSpPr>
          <p:nvPr>
            <p:ph type="title" idx="4294967295"/>
          </p:nvPr>
        </p:nvSpPr>
        <p:spPr>
          <a:xfrm>
            <a:off x="1239838" y="4276725"/>
            <a:ext cx="6664325" cy="14716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rgbClr val="2D4E6B"/>
                </a:solidFill>
                <a:effectLst/>
                <a:uLnTx/>
                <a:uFillTx/>
                <a:latin typeface="+mn-lt"/>
                <a:ea typeface="+mj-ea"/>
                <a:cs typeface="Times New Roman" panose="02020603050405020304" pitchFamily="18" charset="0"/>
              </a:rPr>
              <a:t>Overview of Mental Health and Emotional Wellbeing Services Offered During the COVID-19 Pandemic and the Crisis Response Grant From the Federal Emergency Management Agency</a:t>
            </a:r>
          </a:p>
        </p:txBody>
      </p:sp>
      <p:sp>
        <p:nvSpPr>
          <p:cNvPr id="6" name="Subtitle 2">
            <a:extLst>
              <a:ext uri="{FF2B5EF4-FFF2-40B4-BE49-F238E27FC236}">
                <a16:creationId xmlns:a16="http://schemas.microsoft.com/office/drawing/2014/main" id="{D85AA50D-C662-4D83-8892-642AECE44DF5}"/>
              </a:ext>
            </a:extLst>
          </p:cNvPr>
          <p:cNvSpPr>
            <a:spLocks noGrp="1"/>
          </p:cNvSpPr>
          <p:nvPr>
            <p:ph type="subTitle" idx="1"/>
          </p:nvPr>
        </p:nvSpPr>
        <p:spPr>
          <a:xfrm>
            <a:off x="1143000" y="5748314"/>
            <a:ext cx="6858000" cy="608037"/>
          </a:xfrm>
        </p:spPr>
        <p:txBody>
          <a:bodyPr>
            <a:normAutofit/>
          </a:bodyPr>
          <a:lstStyle/>
          <a:p>
            <a:r>
              <a:rPr lang="en-US" sz="1800" dirty="0"/>
              <a:t>Stephanie Woodard, Psy.D.,                                                                                        DHHS Senior Advisor on Behavioral Health</a:t>
            </a:r>
          </a:p>
        </p:txBody>
      </p:sp>
      <p:sp>
        <p:nvSpPr>
          <p:cNvPr id="7" name="Date Placeholder 3">
            <a:extLst>
              <a:ext uri="{FF2B5EF4-FFF2-40B4-BE49-F238E27FC236}">
                <a16:creationId xmlns:a16="http://schemas.microsoft.com/office/drawing/2014/main" id="{925CC233-6D22-43C1-B016-0B2565DA8F39}"/>
              </a:ext>
            </a:extLst>
          </p:cNvPr>
          <p:cNvSpPr>
            <a:spLocks noGrp="1"/>
          </p:cNvSpPr>
          <p:nvPr>
            <p:ph type="dt" sz="half" idx="10"/>
          </p:nvPr>
        </p:nvSpPr>
        <p:spPr>
          <a:xfrm>
            <a:off x="628650" y="6356351"/>
            <a:ext cx="2057400" cy="365125"/>
          </a:xfrm>
        </p:spPr>
        <p:txBody>
          <a:bodyPr/>
          <a:lstStyle/>
          <a:p>
            <a:r>
              <a:rPr lang="en-US" dirty="0"/>
              <a:t>9/1/2020</a:t>
            </a:r>
          </a:p>
        </p:txBody>
      </p:sp>
    </p:spTree>
    <p:extLst>
      <p:ext uri="{BB962C8B-B14F-4D97-AF65-F5344CB8AC3E}">
        <p14:creationId xmlns:p14="http://schemas.microsoft.com/office/powerpoint/2010/main" val="2505890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192" y="18255"/>
            <a:ext cx="7886700" cy="1325563"/>
          </a:xfrm>
        </p:spPr>
        <p:txBody>
          <a:bodyPr>
            <a:normAutofit/>
          </a:bodyPr>
          <a:lstStyle/>
          <a:p>
            <a:r>
              <a:rPr lang="en-US" dirty="0"/>
              <a:t>Psychological First Aid (PFA)</a:t>
            </a:r>
          </a:p>
        </p:txBody>
      </p:sp>
      <p:sp>
        <p:nvSpPr>
          <p:cNvPr id="3" name="Content Placeholder 2"/>
          <p:cNvSpPr>
            <a:spLocks noGrp="1"/>
          </p:cNvSpPr>
          <p:nvPr>
            <p:ph idx="1"/>
          </p:nvPr>
        </p:nvSpPr>
        <p:spPr>
          <a:xfrm>
            <a:off x="741192" y="1544271"/>
            <a:ext cx="7586882" cy="4351338"/>
          </a:xfrm>
        </p:spPr>
        <p:txBody>
          <a:bodyPr>
            <a:normAutofit/>
          </a:bodyPr>
          <a:lstStyle/>
          <a:p>
            <a:r>
              <a:rPr lang="en-US" altLang="en-US" sz="3200" dirty="0"/>
              <a:t>Safety</a:t>
            </a:r>
          </a:p>
          <a:p>
            <a:r>
              <a:rPr lang="en-US" altLang="en-US" sz="3200" dirty="0"/>
              <a:t>Calmness</a:t>
            </a:r>
          </a:p>
          <a:p>
            <a:r>
              <a:rPr lang="en-US" altLang="en-US" sz="3200" dirty="0"/>
              <a:t>Connectedness</a:t>
            </a:r>
          </a:p>
          <a:p>
            <a:r>
              <a:rPr lang="en-US" altLang="en-US" sz="3200" dirty="0"/>
              <a:t>Self and Community Efficacy</a:t>
            </a:r>
          </a:p>
          <a:p>
            <a:r>
              <a:rPr lang="en-US" altLang="en-US" sz="3200" dirty="0"/>
              <a:t>Hope</a:t>
            </a:r>
          </a:p>
          <a:p>
            <a:endParaRPr lang="en-US" sz="1700" dirty="0"/>
          </a:p>
        </p:txBody>
      </p: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2A912E05-27E8-4814-B9B5-69B786581838}" type="slidenum">
              <a:rPr lang="en-US" smtClean="0"/>
              <a:pPr>
                <a:spcAft>
                  <a:spcPts val="600"/>
                </a:spcAft>
              </a:pPr>
              <a:t>10</a:t>
            </a:fld>
            <a:endParaRPr lang="en-US" dirty="0"/>
          </a:p>
        </p:txBody>
      </p:sp>
    </p:spTree>
    <p:extLst>
      <p:ext uri="{BB962C8B-B14F-4D97-AF65-F5344CB8AC3E}">
        <p14:creationId xmlns:p14="http://schemas.microsoft.com/office/powerpoint/2010/main" val="2369294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Core Actions of PFA</a:t>
            </a:r>
          </a:p>
        </p:txBody>
      </p:sp>
      <p:sp>
        <p:nvSpPr>
          <p:cNvPr id="3" name="Content Placeholder 2"/>
          <p:cNvSpPr>
            <a:spLocks noGrp="1"/>
          </p:cNvSpPr>
          <p:nvPr>
            <p:ph idx="1"/>
          </p:nvPr>
        </p:nvSpPr>
        <p:spPr/>
        <p:txBody>
          <a:bodyPr/>
          <a:lstStyle/>
          <a:p>
            <a:r>
              <a:rPr lang="en-US" altLang="en-US" dirty="0"/>
              <a:t>Contact and Engagement</a:t>
            </a:r>
          </a:p>
          <a:p>
            <a:r>
              <a:rPr lang="en-US" altLang="en-US" dirty="0"/>
              <a:t>Safety and Comfort</a:t>
            </a:r>
          </a:p>
          <a:p>
            <a:r>
              <a:rPr lang="en-US" altLang="en-US" dirty="0"/>
              <a:t>Stabilization</a:t>
            </a:r>
          </a:p>
          <a:p>
            <a:r>
              <a:rPr lang="en-US" altLang="en-US" dirty="0"/>
              <a:t>Information Gathering </a:t>
            </a:r>
          </a:p>
          <a:p>
            <a:r>
              <a:rPr lang="en-US" altLang="en-US" dirty="0"/>
              <a:t>Practical Assistance</a:t>
            </a:r>
          </a:p>
          <a:p>
            <a:r>
              <a:rPr lang="en-US" altLang="en-US" dirty="0"/>
              <a:t>Connection with Social Supports</a:t>
            </a:r>
          </a:p>
          <a:p>
            <a:r>
              <a:rPr lang="en-US" altLang="en-US" dirty="0"/>
              <a:t>Information on Coping</a:t>
            </a:r>
          </a:p>
          <a:p>
            <a:r>
              <a:rPr lang="en-US" altLang="en-US" dirty="0"/>
              <a:t>Linkage with Collaborative Services</a:t>
            </a:r>
            <a:endParaRPr lang="en-US" dirty="0"/>
          </a:p>
        </p:txBody>
      </p:sp>
      <p:sp>
        <p:nvSpPr>
          <p:cNvPr id="4" name="Slide Number Placeholder 3"/>
          <p:cNvSpPr>
            <a:spLocks noGrp="1"/>
          </p:cNvSpPr>
          <p:nvPr>
            <p:ph type="sldNum" sz="quarter" idx="12"/>
          </p:nvPr>
        </p:nvSpPr>
        <p:spPr/>
        <p:txBody>
          <a:bodyPr/>
          <a:lstStyle/>
          <a:p>
            <a:fld id="{2A912E05-27E8-4814-B9B5-69B786581838}" type="slidenum">
              <a:rPr lang="en-US" smtClean="0"/>
              <a:t>11</a:t>
            </a:fld>
            <a:endParaRPr lang="en-US" dirty="0"/>
          </a:p>
        </p:txBody>
      </p:sp>
    </p:spTree>
    <p:extLst>
      <p:ext uri="{BB962C8B-B14F-4D97-AF65-F5344CB8AC3E}">
        <p14:creationId xmlns:p14="http://schemas.microsoft.com/office/powerpoint/2010/main" val="2048513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3157E4-2F09-449F-B9E4-E8EFB8A50B66}"/>
              </a:ext>
            </a:extLst>
          </p:cNvPr>
          <p:cNvSpPr>
            <a:spLocks noGrp="1"/>
          </p:cNvSpPr>
          <p:nvPr>
            <p:ph type="sldNum" sz="quarter" idx="12"/>
          </p:nvPr>
        </p:nvSpPr>
        <p:spPr/>
        <p:txBody>
          <a:bodyPr/>
          <a:lstStyle/>
          <a:p>
            <a:fld id="{A0EC8638-D38E-4C5B-8C11-DA859CF37C29}" type="slidenum">
              <a:rPr lang="en-US" smtClean="0"/>
              <a:t>12</a:t>
            </a:fld>
            <a:endParaRPr lang="en-US" dirty="0"/>
          </a:p>
        </p:txBody>
      </p:sp>
      <p:sp>
        <p:nvSpPr>
          <p:cNvPr id="5" name="Content Placeholder 2">
            <a:extLst>
              <a:ext uri="{FF2B5EF4-FFF2-40B4-BE49-F238E27FC236}">
                <a16:creationId xmlns:a16="http://schemas.microsoft.com/office/drawing/2014/main" id="{9C948DDB-AB25-4025-9033-0B2399D1BE4E}"/>
              </a:ext>
            </a:extLst>
          </p:cNvPr>
          <p:cNvSpPr>
            <a:spLocks noGrp="1"/>
          </p:cNvSpPr>
          <p:nvPr>
            <p:ph idx="1"/>
          </p:nvPr>
        </p:nvSpPr>
        <p:spPr>
          <a:xfrm>
            <a:off x="628650" y="1672534"/>
            <a:ext cx="7886700" cy="5260975"/>
          </a:xfrm>
        </p:spPr>
        <p:txBody>
          <a:bodyPr>
            <a:normAutofit/>
          </a:bodyPr>
          <a:lstStyle/>
          <a:p>
            <a:r>
              <a:rPr lang="en-US" dirty="0"/>
              <a:t>All behavioral health resource requests begin at the local level where the requestor initiates the process by sending the request to the Emergency Operations Center using the NDEM/SEOC Resource Request Form. The requests only proceed up to the next governmental EOC level if the request can not be filled at the lower level.  </a:t>
            </a:r>
          </a:p>
          <a:p>
            <a:pPr marL="0" indent="0">
              <a:buNone/>
            </a:pPr>
            <a:endParaRPr lang="en-US" dirty="0"/>
          </a:p>
        </p:txBody>
      </p:sp>
      <p:sp>
        <p:nvSpPr>
          <p:cNvPr id="6" name="Title 1">
            <a:extLst>
              <a:ext uri="{FF2B5EF4-FFF2-40B4-BE49-F238E27FC236}">
                <a16:creationId xmlns:a16="http://schemas.microsoft.com/office/drawing/2014/main" id="{A047BAA6-57BE-4EDF-BC65-8ADD9536AE00}"/>
              </a:ext>
            </a:extLst>
          </p:cNvPr>
          <p:cNvSpPr>
            <a:spLocks noGrp="1"/>
          </p:cNvSpPr>
          <p:nvPr>
            <p:ph type="title"/>
          </p:nvPr>
        </p:nvSpPr>
        <p:spPr>
          <a:xfrm>
            <a:off x="628650" y="436798"/>
            <a:ext cx="7886700" cy="1325563"/>
          </a:xfrm>
        </p:spPr>
        <p:txBody>
          <a:bodyPr>
            <a:normAutofit fontScale="90000"/>
          </a:bodyPr>
          <a:lstStyle/>
          <a:p>
            <a:r>
              <a:rPr lang="en-US" dirty="0"/>
              <a:t>Behavioral Health Resource Request Process</a:t>
            </a:r>
            <a:br>
              <a:rPr lang="en-US" dirty="0"/>
            </a:br>
            <a:endParaRPr lang="en-US" dirty="0"/>
          </a:p>
        </p:txBody>
      </p:sp>
    </p:spTree>
    <p:extLst>
      <p:ext uri="{BB962C8B-B14F-4D97-AF65-F5344CB8AC3E}">
        <p14:creationId xmlns:p14="http://schemas.microsoft.com/office/powerpoint/2010/main" val="2585440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3157E4-2F09-449F-B9E4-E8EFB8A50B66}"/>
              </a:ext>
            </a:extLst>
          </p:cNvPr>
          <p:cNvSpPr>
            <a:spLocks noGrp="1"/>
          </p:cNvSpPr>
          <p:nvPr>
            <p:ph type="sldNum" sz="quarter" idx="12"/>
          </p:nvPr>
        </p:nvSpPr>
        <p:spPr/>
        <p:txBody>
          <a:bodyPr/>
          <a:lstStyle/>
          <a:p>
            <a:fld id="{A0EC8638-D38E-4C5B-8C11-DA859CF37C29}" type="slidenum">
              <a:rPr lang="en-US" smtClean="0"/>
              <a:t>13</a:t>
            </a:fld>
            <a:endParaRPr lang="en-US" dirty="0"/>
          </a:p>
        </p:txBody>
      </p:sp>
      <p:sp>
        <p:nvSpPr>
          <p:cNvPr id="5" name="Title 1">
            <a:extLst>
              <a:ext uri="{FF2B5EF4-FFF2-40B4-BE49-F238E27FC236}">
                <a16:creationId xmlns:a16="http://schemas.microsoft.com/office/drawing/2014/main" id="{B9577686-1107-479B-B5D0-A2A992B79BC1}"/>
              </a:ext>
            </a:extLst>
          </p:cNvPr>
          <p:cNvSpPr>
            <a:spLocks noGrp="1"/>
          </p:cNvSpPr>
          <p:nvPr>
            <p:ph type="title"/>
          </p:nvPr>
        </p:nvSpPr>
        <p:spPr>
          <a:xfrm>
            <a:off x="628650" y="0"/>
            <a:ext cx="7886700" cy="1325563"/>
          </a:xfrm>
        </p:spPr>
        <p:txBody>
          <a:bodyPr>
            <a:normAutofit/>
          </a:bodyPr>
          <a:lstStyle/>
          <a:p>
            <a:r>
              <a:rPr lang="en-US" dirty="0"/>
              <a:t>ESF 8-1 COVID-19 Activities</a:t>
            </a:r>
          </a:p>
        </p:txBody>
      </p:sp>
      <p:sp>
        <p:nvSpPr>
          <p:cNvPr id="6" name="Content Placeholder 2">
            <a:extLst>
              <a:ext uri="{FF2B5EF4-FFF2-40B4-BE49-F238E27FC236}">
                <a16:creationId xmlns:a16="http://schemas.microsoft.com/office/drawing/2014/main" id="{137BFAC1-FD3F-4566-AC7C-7F2D0BF8523E}"/>
              </a:ext>
            </a:extLst>
          </p:cNvPr>
          <p:cNvSpPr>
            <a:spLocks noGrp="1"/>
          </p:cNvSpPr>
          <p:nvPr>
            <p:ph idx="1"/>
          </p:nvPr>
        </p:nvSpPr>
        <p:spPr>
          <a:xfrm>
            <a:off x="628650" y="1460500"/>
            <a:ext cx="7886700" cy="5260975"/>
          </a:xfrm>
        </p:spPr>
        <p:txBody>
          <a:bodyPr>
            <a:normAutofit/>
          </a:bodyPr>
          <a:lstStyle/>
          <a:p>
            <a:r>
              <a:rPr lang="en-US" dirty="0"/>
              <a:t>Maintain a one-stop resource list of crisis support services for health care workers/first responders. </a:t>
            </a:r>
          </a:p>
          <a:p>
            <a:r>
              <a:rPr lang="en-US" dirty="0"/>
              <a:t>Work with Regional BH Coordinators to provide consistent messaging and to promote access to services. </a:t>
            </a:r>
          </a:p>
          <a:p>
            <a:r>
              <a:rPr lang="en-US" dirty="0"/>
              <a:t>Ensure continuity of BH services.  </a:t>
            </a:r>
          </a:p>
          <a:p>
            <a:r>
              <a:rPr lang="en-US" dirty="0"/>
              <a:t>Work to reduce pressure on EDs.  </a:t>
            </a:r>
          </a:p>
          <a:p>
            <a:r>
              <a:rPr lang="en-US" dirty="0"/>
              <a:t>Worked with ADSD to establish the Nevada CAN project. </a:t>
            </a:r>
          </a:p>
        </p:txBody>
      </p:sp>
    </p:spTree>
    <p:extLst>
      <p:ext uri="{BB962C8B-B14F-4D97-AF65-F5344CB8AC3E}">
        <p14:creationId xmlns:p14="http://schemas.microsoft.com/office/powerpoint/2010/main" val="1249019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72"/>
          <p:cNvSpPr txBox="1">
            <a:spLocks noGrp="1"/>
          </p:cNvSpPr>
          <p:nvPr>
            <p:ph type="body" idx="1"/>
          </p:nvPr>
        </p:nvSpPr>
        <p:spPr>
          <a:xfrm>
            <a:off x="586706" y="1592648"/>
            <a:ext cx="7724275" cy="3672704"/>
          </a:xfrm>
          <a:prstGeom prst="rect">
            <a:avLst/>
          </a:prstGeom>
          <a:noFill/>
          <a:ln>
            <a:noFill/>
          </a:ln>
        </p:spPr>
        <p:txBody>
          <a:bodyPr spcFirstLastPara="1" vert="horz" wrap="square" lIns="68569" tIns="34275" rIns="68569" bIns="34275" rtlCol="0" anchor="t" anchorCtr="0">
            <a:noAutofit/>
          </a:bodyPr>
          <a:lstStyle/>
          <a:p>
            <a:r>
              <a:rPr lang="en-US" sz="2400" dirty="0">
                <a:solidFill>
                  <a:schemeClr val="tx1"/>
                </a:solidFill>
                <a:latin typeface="+mn-lt"/>
              </a:rPr>
              <a:t>Collaboration with Divisions of Emergency Management</a:t>
            </a:r>
          </a:p>
          <a:p>
            <a:r>
              <a:rPr lang="en-US" sz="2400" dirty="0">
                <a:solidFill>
                  <a:schemeClr val="tx1"/>
                </a:solidFill>
                <a:latin typeface="+mn-lt"/>
              </a:rPr>
              <a:t>Support providers in stabilizing services</a:t>
            </a:r>
          </a:p>
          <a:p>
            <a:r>
              <a:rPr lang="en-US" sz="2400" dirty="0">
                <a:solidFill>
                  <a:schemeClr val="tx1"/>
                </a:solidFill>
                <a:latin typeface="+mn-lt"/>
              </a:rPr>
              <a:t>Promote telehealth</a:t>
            </a:r>
          </a:p>
          <a:p>
            <a:r>
              <a:rPr lang="en-US" sz="2400" dirty="0">
                <a:solidFill>
                  <a:schemeClr val="tx1"/>
                </a:solidFill>
                <a:latin typeface="+mn-lt"/>
              </a:rPr>
              <a:t>Develop workforce</a:t>
            </a:r>
          </a:p>
          <a:p>
            <a:r>
              <a:rPr lang="en-US" sz="2400" dirty="0">
                <a:solidFill>
                  <a:schemeClr val="tx1"/>
                </a:solidFill>
                <a:latin typeface="+mn-lt"/>
              </a:rPr>
              <a:t>Implement behavioral health prevention and early intervention</a:t>
            </a:r>
          </a:p>
          <a:p>
            <a:r>
              <a:rPr lang="en-US" sz="2400" dirty="0">
                <a:solidFill>
                  <a:schemeClr val="tx1"/>
                </a:solidFill>
                <a:latin typeface="+mn-lt"/>
              </a:rPr>
              <a:t>Ensure access to services throughout the continuum</a:t>
            </a:r>
          </a:p>
          <a:p>
            <a:r>
              <a:rPr lang="en-US" sz="2400" dirty="0">
                <a:solidFill>
                  <a:schemeClr val="tx1"/>
                </a:solidFill>
                <a:latin typeface="+mn-lt"/>
              </a:rPr>
              <a:t>Plan for Nevada COVID-19 Behavioral Health Recovery</a:t>
            </a:r>
          </a:p>
          <a:p>
            <a:r>
              <a:rPr lang="en-US" sz="2400" dirty="0">
                <a:solidFill>
                  <a:schemeClr val="tx1"/>
                </a:solidFill>
                <a:latin typeface="+mn-lt"/>
              </a:rPr>
              <a:t>Evaluate data to determine unmet or anticipated need</a:t>
            </a:r>
          </a:p>
          <a:p>
            <a:r>
              <a:rPr lang="en-US" sz="2400" dirty="0">
                <a:solidFill>
                  <a:schemeClr val="tx1"/>
                </a:solidFill>
                <a:latin typeface="+mn-lt"/>
              </a:rPr>
              <a:t>Leverage existing funding; provide flexibilities</a:t>
            </a:r>
          </a:p>
          <a:p>
            <a:r>
              <a:rPr lang="en-US" sz="2400" dirty="0">
                <a:solidFill>
                  <a:schemeClr val="tx1"/>
                </a:solidFill>
                <a:latin typeface="+mn-lt"/>
              </a:rPr>
              <a:t>Apply for additional federal funding</a:t>
            </a:r>
          </a:p>
          <a:p>
            <a:r>
              <a:rPr lang="en-US" sz="2400" dirty="0">
                <a:solidFill>
                  <a:schemeClr val="tx1"/>
                </a:solidFill>
                <a:latin typeface="+mn-lt"/>
              </a:rPr>
              <a:t>Liaison with providers and federal partners</a:t>
            </a:r>
          </a:p>
          <a:p>
            <a:r>
              <a:rPr lang="en-US" sz="2400" dirty="0">
                <a:solidFill>
                  <a:schemeClr val="tx1"/>
                </a:solidFill>
                <a:latin typeface="+mn-lt"/>
              </a:rPr>
              <a:t>Launch the Crisis Counseling Assistance and Training Program	</a:t>
            </a:r>
            <a:endParaRPr sz="2000" dirty="0">
              <a:solidFill>
                <a:schemeClr val="tx1"/>
              </a:solidFill>
              <a:latin typeface="+mn-lt"/>
            </a:endParaRPr>
          </a:p>
        </p:txBody>
      </p:sp>
      <p:sp>
        <p:nvSpPr>
          <p:cNvPr id="469" name="Google Shape;469;p72"/>
          <p:cNvSpPr txBox="1">
            <a:spLocks noGrp="1"/>
          </p:cNvSpPr>
          <p:nvPr>
            <p:ph type="title"/>
          </p:nvPr>
        </p:nvSpPr>
        <p:spPr>
          <a:xfrm>
            <a:off x="529388" y="168442"/>
            <a:ext cx="7838913" cy="1783370"/>
          </a:xfrm>
          <a:prstGeom prst="rect">
            <a:avLst/>
          </a:prstGeom>
          <a:noFill/>
          <a:ln>
            <a:noFill/>
          </a:ln>
        </p:spPr>
        <p:txBody>
          <a:bodyPr spcFirstLastPara="1" vert="horz" wrap="square" lIns="68569" tIns="34275" rIns="68569" bIns="34275" rtlCol="0" anchor="ctr" anchorCtr="0">
            <a:noAutofit/>
          </a:bodyPr>
          <a:lstStyle/>
          <a:p>
            <a:r>
              <a:rPr lang="en-US" sz="4000" b="0" dirty="0">
                <a:latin typeface="+mn-lt"/>
              </a:rPr>
              <a:t>Behavioral Health COVID-19 Response and Recovery Activities</a:t>
            </a:r>
            <a:br>
              <a:rPr lang="en-US" b="0" dirty="0"/>
            </a:br>
            <a:endParaRPr b="0" dirty="0"/>
          </a:p>
        </p:txBody>
      </p:sp>
      <p:sp>
        <p:nvSpPr>
          <p:cNvPr id="4" name="Slide Number Placeholder 3">
            <a:extLst>
              <a:ext uri="{FF2B5EF4-FFF2-40B4-BE49-F238E27FC236}">
                <a16:creationId xmlns:a16="http://schemas.microsoft.com/office/drawing/2014/main" id="{218874C3-8D9A-4C74-A37E-30266BAE6889}"/>
              </a:ext>
            </a:extLst>
          </p:cNvPr>
          <p:cNvSpPr>
            <a:spLocks noGrp="1"/>
          </p:cNvSpPr>
          <p:nvPr>
            <p:ph type="sldNum" sz="quarter" idx="12"/>
          </p:nvPr>
        </p:nvSpPr>
        <p:spPr>
          <a:xfrm>
            <a:off x="6457950" y="6356351"/>
            <a:ext cx="2057400" cy="365125"/>
          </a:xfrm>
        </p:spPr>
        <p:txBody>
          <a:bodyPr/>
          <a:lstStyle/>
          <a:p>
            <a:pPr algn="r"/>
            <a:fld id="{2A912E05-27E8-4814-B9B5-69B786581838}" type="slidenum">
              <a:rPr lang="en-US" sz="1600">
                <a:solidFill>
                  <a:srgbClr val="47647D"/>
                </a:solidFill>
                <a:latin typeface="+mn-lt"/>
              </a:rPr>
              <a:pPr algn="r"/>
              <a:t>14</a:t>
            </a:fld>
            <a:endParaRPr lang="en-US" dirty="0">
              <a:solidFill>
                <a:srgbClr val="47647D"/>
              </a:solidFill>
              <a:latin typeface="+mn-lt"/>
            </a:endParaRPr>
          </a:p>
        </p:txBody>
      </p:sp>
    </p:spTree>
    <p:extLst>
      <p:ext uri="{BB962C8B-B14F-4D97-AF65-F5344CB8AC3E}">
        <p14:creationId xmlns:p14="http://schemas.microsoft.com/office/powerpoint/2010/main" val="237129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10FCC-CF01-445F-BD5E-1C7BE3AF1CFC}"/>
              </a:ext>
            </a:extLst>
          </p:cNvPr>
          <p:cNvSpPr>
            <a:spLocks noGrp="1"/>
          </p:cNvSpPr>
          <p:nvPr>
            <p:ph type="title"/>
          </p:nvPr>
        </p:nvSpPr>
        <p:spPr>
          <a:xfrm>
            <a:off x="628650" y="136524"/>
            <a:ext cx="8378190" cy="1325563"/>
          </a:xfrm>
        </p:spPr>
        <p:txBody>
          <a:bodyPr>
            <a:noAutofit/>
          </a:bodyPr>
          <a:lstStyle/>
          <a:p>
            <a:r>
              <a:rPr lang="en-US" sz="4000" dirty="0"/>
              <a:t>Nevada’s Substance Abuse Prevention and Treatment, Block Grant (SABG)</a:t>
            </a:r>
          </a:p>
        </p:txBody>
      </p:sp>
      <p:sp>
        <p:nvSpPr>
          <p:cNvPr id="4" name="Slide Number Placeholder 3">
            <a:extLst>
              <a:ext uri="{FF2B5EF4-FFF2-40B4-BE49-F238E27FC236}">
                <a16:creationId xmlns:a16="http://schemas.microsoft.com/office/drawing/2014/main" id="{153157E4-2F09-449F-B9E4-E8EFB8A50B66}"/>
              </a:ext>
            </a:extLst>
          </p:cNvPr>
          <p:cNvSpPr>
            <a:spLocks noGrp="1"/>
          </p:cNvSpPr>
          <p:nvPr>
            <p:ph type="sldNum" sz="quarter" idx="12"/>
          </p:nvPr>
        </p:nvSpPr>
        <p:spPr/>
        <p:txBody>
          <a:bodyPr/>
          <a:lstStyle/>
          <a:p>
            <a:fld id="{A0EC8638-D38E-4C5B-8C11-DA859CF37C29}" type="slidenum">
              <a:rPr lang="en-US" smtClean="0"/>
              <a:t>15</a:t>
            </a:fld>
            <a:endParaRPr lang="en-US" dirty="0"/>
          </a:p>
        </p:txBody>
      </p:sp>
      <p:sp>
        <p:nvSpPr>
          <p:cNvPr id="5" name="Subtitle 2">
            <a:extLst>
              <a:ext uri="{FF2B5EF4-FFF2-40B4-BE49-F238E27FC236}">
                <a16:creationId xmlns:a16="http://schemas.microsoft.com/office/drawing/2014/main" id="{1D43EA46-0C0F-4BEB-A175-273AA9B61193}"/>
              </a:ext>
            </a:extLst>
          </p:cNvPr>
          <p:cNvSpPr>
            <a:spLocks noGrp="1"/>
          </p:cNvSpPr>
          <p:nvPr>
            <p:ph idx="1"/>
          </p:nvPr>
        </p:nvSpPr>
        <p:spPr>
          <a:xfrm>
            <a:off x="667752" y="1460501"/>
            <a:ext cx="7808495" cy="5260975"/>
          </a:xfrm>
        </p:spPr>
        <p:txBody>
          <a:bodyPr>
            <a:normAutofit fontScale="85000" lnSpcReduction="10000"/>
          </a:bodyPr>
          <a:lstStyle/>
          <a:p>
            <a:pPr marL="0" indent="0" algn="l">
              <a:buNone/>
            </a:pPr>
            <a:r>
              <a:rPr lang="en-US" sz="2000" dirty="0"/>
              <a:t>The Bureau of Behavioral Health Wellness and Prevention Team (BBHWP) worked to engage SABG Prevention Coalitions as of March 27, 2020 to discuss the needs of primary needs  and needs of the community as well as key concerns. During the initial call, Coalition Directors were given the opportunity to discuss</a:t>
            </a:r>
          </a:p>
          <a:p>
            <a:pPr marL="0" indent="0" algn="l">
              <a:spcBef>
                <a:spcPts val="0"/>
              </a:spcBef>
              <a:buNone/>
            </a:pPr>
            <a:endParaRPr lang="en-US" sz="2000" dirty="0"/>
          </a:p>
          <a:p>
            <a:pPr marL="0" indent="0" algn="l">
              <a:spcBef>
                <a:spcPts val="0"/>
              </a:spcBef>
              <a:buNone/>
            </a:pPr>
            <a:r>
              <a:rPr lang="en-US" sz="2000" b="1" dirty="0"/>
              <a:t>Key Concerns:</a:t>
            </a:r>
          </a:p>
          <a:p>
            <a:pPr marL="0" indent="0" algn="l">
              <a:spcBef>
                <a:spcPts val="0"/>
              </a:spcBef>
              <a:buNone/>
            </a:pPr>
            <a:endParaRPr lang="en-US" sz="2000" dirty="0"/>
          </a:p>
          <a:p>
            <a:pPr marL="571500" indent="114300">
              <a:spcBef>
                <a:spcPts val="0"/>
              </a:spcBef>
            </a:pPr>
            <a:r>
              <a:rPr lang="en-US" sz="2000" dirty="0"/>
              <a:t>	Communication</a:t>
            </a:r>
          </a:p>
          <a:p>
            <a:pPr marL="571500" indent="114300">
              <a:spcBef>
                <a:spcPts val="0"/>
              </a:spcBef>
            </a:pPr>
            <a:r>
              <a:rPr lang="en-US" sz="2000" dirty="0"/>
              <a:t>	Financial stability of community programs</a:t>
            </a:r>
          </a:p>
          <a:p>
            <a:pPr marL="571500" indent="114300">
              <a:spcBef>
                <a:spcPts val="0"/>
              </a:spcBef>
            </a:pPr>
            <a:r>
              <a:rPr lang="en-US" sz="2000" dirty="0"/>
              <a:t>	Connectivity Equipment</a:t>
            </a:r>
          </a:p>
          <a:p>
            <a:pPr marL="571500" indent="114300">
              <a:spcBef>
                <a:spcPts val="0"/>
              </a:spcBef>
            </a:pPr>
            <a:r>
              <a:rPr lang="en-US" sz="2000" dirty="0"/>
              <a:t>	Long term solutions </a:t>
            </a:r>
          </a:p>
          <a:p>
            <a:pPr algn="l">
              <a:spcBef>
                <a:spcPts val="0"/>
              </a:spcBef>
            </a:pPr>
            <a:endParaRPr lang="en-US" sz="2000" dirty="0"/>
          </a:p>
          <a:p>
            <a:pPr marL="0" indent="0" algn="l">
              <a:spcBef>
                <a:spcPts val="0"/>
              </a:spcBef>
              <a:buNone/>
            </a:pPr>
            <a:r>
              <a:rPr lang="en-US" sz="2000" b="1" dirty="0"/>
              <a:t>BBHWP Responses: </a:t>
            </a:r>
          </a:p>
          <a:p>
            <a:pPr marL="0" indent="0" algn="l">
              <a:spcBef>
                <a:spcPts val="0"/>
              </a:spcBef>
              <a:buNone/>
            </a:pPr>
            <a:endParaRPr lang="en-US" sz="2000" dirty="0"/>
          </a:p>
          <a:p>
            <a:pPr marL="914400" indent="-342900">
              <a:spcBef>
                <a:spcPts val="0"/>
              </a:spcBef>
            </a:pPr>
            <a:r>
              <a:rPr lang="en-US" sz="2000" dirty="0"/>
              <a:t>Established Weekly Meetings to ensure connectivity between all partners and to disseminate real time information as well as COVID-19 updates from Governor and SAMHSA</a:t>
            </a:r>
          </a:p>
          <a:p>
            <a:pPr marL="914400" indent="-342900">
              <a:spcBef>
                <a:spcPts val="0"/>
              </a:spcBef>
            </a:pPr>
            <a:r>
              <a:rPr lang="en-US" sz="2000" dirty="0"/>
              <a:t>Project officers worked within the federal and state guidelines to provide as much flexibility of funding due to the COVID-19 restrictions. </a:t>
            </a:r>
          </a:p>
          <a:p>
            <a:pPr marL="914400" indent="-342900">
              <a:spcBef>
                <a:spcPts val="0"/>
              </a:spcBef>
            </a:pPr>
            <a:r>
              <a:rPr lang="en-US" sz="2000" dirty="0"/>
              <a:t>Delivered immediate feedback and support to Coalitions to achieve </a:t>
            </a:r>
          </a:p>
          <a:p>
            <a:pPr marL="571500" indent="0">
              <a:spcBef>
                <a:spcPts val="0"/>
              </a:spcBef>
              <a:buNone/>
            </a:pPr>
            <a:r>
              <a:rPr lang="en-US" sz="2000" dirty="0"/>
              <a:t>	equipment/ tools and resources to stay connected with our Youth. </a:t>
            </a:r>
          </a:p>
          <a:p>
            <a:pPr marL="914400" indent="-342900" algn="l">
              <a:spcBef>
                <a:spcPts val="0"/>
              </a:spcBef>
            </a:pPr>
            <a:r>
              <a:rPr lang="en-US" sz="2000" dirty="0"/>
              <a:t>Guidance on creative initiatives, best practices for short and long term </a:t>
            </a:r>
          </a:p>
          <a:p>
            <a:pPr marL="571500" indent="0" algn="l">
              <a:spcBef>
                <a:spcPts val="0"/>
              </a:spcBef>
              <a:buNone/>
            </a:pPr>
            <a:r>
              <a:rPr lang="en-US" sz="2000" dirty="0"/>
              <a:t>       solutions. </a:t>
            </a:r>
          </a:p>
        </p:txBody>
      </p:sp>
    </p:spTree>
    <p:extLst>
      <p:ext uri="{BB962C8B-B14F-4D97-AF65-F5344CB8AC3E}">
        <p14:creationId xmlns:p14="http://schemas.microsoft.com/office/powerpoint/2010/main" val="1935274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3157E4-2F09-449F-B9E4-E8EFB8A50B66}"/>
              </a:ext>
            </a:extLst>
          </p:cNvPr>
          <p:cNvSpPr>
            <a:spLocks noGrp="1"/>
          </p:cNvSpPr>
          <p:nvPr>
            <p:ph type="sldNum" sz="quarter" idx="12"/>
          </p:nvPr>
        </p:nvSpPr>
        <p:spPr/>
        <p:txBody>
          <a:bodyPr/>
          <a:lstStyle/>
          <a:p>
            <a:fld id="{A0EC8638-D38E-4C5B-8C11-DA859CF37C29}" type="slidenum">
              <a:rPr lang="en-US" smtClean="0"/>
              <a:t>16</a:t>
            </a:fld>
            <a:endParaRPr lang="en-US" dirty="0"/>
          </a:p>
        </p:txBody>
      </p:sp>
      <p:sp>
        <p:nvSpPr>
          <p:cNvPr id="5" name="Title 1">
            <a:extLst>
              <a:ext uri="{FF2B5EF4-FFF2-40B4-BE49-F238E27FC236}">
                <a16:creationId xmlns:a16="http://schemas.microsoft.com/office/drawing/2014/main" id="{23D7A3E8-37D3-4599-9B3E-E83BC75CA723}"/>
              </a:ext>
            </a:extLst>
          </p:cNvPr>
          <p:cNvSpPr>
            <a:spLocks noGrp="1"/>
          </p:cNvSpPr>
          <p:nvPr>
            <p:ph type="title"/>
          </p:nvPr>
        </p:nvSpPr>
        <p:spPr>
          <a:xfrm>
            <a:off x="628650" y="72192"/>
            <a:ext cx="7886700" cy="1325563"/>
          </a:xfrm>
        </p:spPr>
        <p:txBody>
          <a:bodyPr>
            <a:noAutofit/>
          </a:bodyPr>
          <a:lstStyle/>
          <a:p>
            <a:r>
              <a:rPr lang="en-US" sz="3600" dirty="0"/>
              <a:t>Nevada Opioid Treatment Providers (OTP’s): COVID-19 Preparedness &amp; Ongoing Supports </a:t>
            </a:r>
          </a:p>
        </p:txBody>
      </p:sp>
      <p:sp>
        <p:nvSpPr>
          <p:cNvPr id="6" name="Content Placeholder 2">
            <a:extLst>
              <a:ext uri="{FF2B5EF4-FFF2-40B4-BE49-F238E27FC236}">
                <a16:creationId xmlns:a16="http://schemas.microsoft.com/office/drawing/2014/main" id="{64C77DCC-7D27-4620-B0A7-511979F9CA92}"/>
              </a:ext>
            </a:extLst>
          </p:cNvPr>
          <p:cNvSpPr>
            <a:spLocks noGrp="1"/>
          </p:cNvSpPr>
          <p:nvPr>
            <p:ph idx="1"/>
          </p:nvPr>
        </p:nvSpPr>
        <p:spPr>
          <a:xfrm>
            <a:off x="628650" y="1460500"/>
            <a:ext cx="7886700" cy="5260975"/>
          </a:xfrm>
        </p:spPr>
        <p:txBody>
          <a:bodyPr>
            <a:normAutofit fontScale="55000" lnSpcReduction="20000"/>
          </a:bodyPr>
          <a:lstStyle/>
          <a:p>
            <a:pPr marL="0" indent="0">
              <a:buNone/>
            </a:pPr>
            <a:r>
              <a:rPr lang="en-US" sz="2900" dirty="0"/>
              <a:t>The Nevada Department of Health and Human Services, Division of Public and Behavioral Health (DPBH) provided direct supports with the assistance of Bureau of Health Care Quality and Compliance (HCQC). </a:t>
            </a:r>
          </a:p>
          <a:p>
            <a:pPr marL="0" indent="0">
              <a:buNone/>
            </a:pPr>
            <a:r>
              <a:rPr lang="en-US" sz="2900" dirty="0"/>
              <a:t>Opioid Treatment Provider’s (OTP’s) under the guidance provided by SAMHSA, State and program efforts focused on continuing services to vulnerable populations by developing quickly how to meet those needs. All OTP’s immediately adopted emergency management plans submitted to the State Opioid Treatment Authority. </a:t>
            </a:r>
          </a:p>
          <a:p>
            <a:pPr marL="0" indent="0">
              <a:buNone/>
            </a:pPr>
            <a:r>
              <a:rPr lang="en-US" sz="2900" dirty="0"/>
              <a:t>OTP’s had the option to submit a blanket exception requested through SAMHSA concerning policies or procedure changing during COVID-19, which was supported by DPBH and HCQC to continue to support ongoing services during the pandemic. Per the Federal COVID-19 guidance the following was allowed to assist outreach and the continuation of treatment for Opioid use disorder (OUD). </a:t>
            </a:r>
          </a:p>
          <a:p>
            <a:r>
              <a:rPr lang="en-US" sz="2900" dirty="0"/>
              <a:t>Blanket take home medication for high risk populations:  Medical provider could determine a safe number of take-home doses, taking into consideration the patient’s stability in treatment and ability to safely store and protect medication, not to exceed 14 days of medication.</a:t>
            </a:r>
          </a:p>
          <a:p>
            <a:r>
              <a:rPr lang="en-US" sz="2900" dirty="0"/>
              <a:t>Provider took immediate steps to identify patients with significant medical comorbidities and provided other locations away from the general public for ongoing evaluation and medication dispensing.</a:t>
            </a:r>
          </a:p>
          <a:p>
            <a:r>
              <a:rPr lang="en-US" sz="2900" dirty="0"/>
              <a:t>For selected patients with only one take home schedule could be staggered, reducing traffic and supporting social distancing guidelines</a:t>
            </a:r>
          </a:p>
          <a:p>
            <a:r>
              <a:rPr lang="en-US" sz="2900" dirty="0"/>
              <a:t>Patients in any population deemed unsafe for take homes continued to be provided daily dosing in the clinic with all mandatory precautions for social distancing and for the patient's safety. </a:t>
            </a:r>
          </a:p>
          <a:p>
            <a:endParaRPr lang="en-US" sz="2000" dirty="0"/>
          </a:p>
          <a:p>
            <a:pPr marL="0" indent="0">
              <a:buNone/>
            </a:pPr>
            <a:endParaRPr lang="en-US" sz="2000" dirty="0"/>
          </a:p>
        </p:txBody>
      </p:sp>
    </p:spTree>
    <p:extLst>
      <p:ext uri="{BB962C8B-B14F-4D97-AF65-F5344CB8AC3E}">
        <p14:creationId xmlns:p14="http://schemas.microsoft.com/office/powerpoint/2010/main" val="3872809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10FCC-CF01-445F-BD5E-1C7BE3AF1CFC}"/>
              </a:ext>
            </a:extLst>
          </p:cNvPr>
          <p:cNvSpPr>
            <a:spLocks noGrp="1"/>
          </p:cNvSpPr>
          <p:nvPr>
            <p:ph type="title"/>
          </p:nvPr>
        </p:nvSpPr>
        <p:spPr>
          <a:xfrm>
            <a:off x="792231" y="136524"/>
            <a:ext cx="7886700" cy="1325563"/>
          </a:xfrm>
        </p:spPr>
        <p:txBody>
          <a:bodyPr>
            <a:normAutofit fontScale="90000"/>
          </a:bodyPr>
          <a:lstStyle/>
          <a:p>
            <a:r>
              <a:rPr lang="en-US" dirty="0"/>
              <a:t>State Opioid Response (SOR)</a:t>
            </a:r>
            <a:br>
              <a:rPr lang="en-US" dirty="0"/>
            </a:br>
            <a:r>
              <a:rPr lang="en-US" dirty="0"/>
              <a:t>Grant - COVID</a:t>
            </a:r>
          </a:p>
        </p:txBody>
      </p:sp>
      <p:sp>
        <p:nvSpPr>
          <p:cNvPr id="4" name="Slide Number Placeholder 3">
            <a:extLst>
              <a:ext uri="{FF2B5EF4-FFF2-40B4-BE49-F238E27FC236}">
                <a16:creationId xmlns:a16="http://schemas.microsoft.com/office/drawing/2014/main" id="{153157E4-2F09-449F-B9E4-E8EFB8A50B66}"/>
              </a:ext>
            </a:extLst>
          </p:cNvPr>
          <p:cNvSpPr>
            <a:spLocks noGrp="1"/>
          </p:cNvSpPr>
          <p:nvPr>
            <p:ph type="sldNum" sz="quarter" idx="12"/>
          </p:nvPr>
        </p:nvSpPr>
        <p:spPr/>
        <p:txBody>
          <a:bodyPr/>
          <a:lstStyle/>
          <a:p>
            <a:fld id="{A0EC8638-D38E-4C5B-8C11-DA859CF37C29}" type="slidenum">
              <a:rPr lang="en-US" smtClean="0"/>
              <a:t>17</a:t>
            </a:fld>
            <a:endParaRPr lang="en-US" dirty="0"/>
          </a:p>
        </p:txBody>
      </p:sp>
      <p:sp>
        <p:nvSpPr>
          <p:cNvPr id="5" name="Content Placeholder 2">
            <a:extLst>
              <a:ext uri="{FF2B5EF4-FFF2-40B4-BE49-F238E27FC236}">
                <a16:creationId xmlns:a16="http://schemas.microsoft.com/office/drawing/2014/main" id="{B1CD5D14-88A5-4BB7-A677-26408A8513C4}"/>
              </a:ext>
            </a:extLst>
          </p:cNvPr>
          <p:cNvSpPr txBox="1">
            <a:spLocks/>
          </p:cNvSpPr>
          <p:nvPr/>
        </p:nvSpPr>
        <p:spPr>
          <a:xfrm>
            <a:off x="792231" y="1733550"/>
            <a:ext cx="8213863"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latin typeface="+mn-lt"/>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latin typeface="+mn-lt"/>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latin typeface="+mn-lt"/>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SOR team:</a:t>
            </a:r>
          </a:p>
          <a:p>
            <a:pPr marL="514350" indent="-514350">
              <a:buAutoNum type="arabicPeriod"/>
            </a:pPr>
            <a:r>
              <a:rPr lang="en-US" dirty="0"/>
              <a:t>Developed outlines for emergency preparedness specific to medication assisted treatment (MAT) and treating patients with an opioid use disorder in Nevada.  </a:t>
            </a:r>
          </a:p>
          <a:p>
            <a:pPr marL="514350" indent="-514350">
              <a:buAutoNum type="arabicPeriod"/>
            </a:pPr>
            <a:r>
              <a:rPr lang="en-US" dirty="0"/>
              <a:t>Established guidelines and provided Emergency Preparedness memo for all Nevada OTP facilities.</a:t>
            </a:r>
          </a:p>
          <a:p>
            <a:pPr marL="514350" indent="-514350">
              <a:buAutoNum type="arabicPeriod"/>
            </a:pPr>
            <a:r>
              <a:rPr lang="en-US" dirty="0"/>
              <a:t>Expanded telehealth services for opioid related treatments. </a:t>
            </a:r>
          </a:p>
          <a:p>
            <a:pPr marL="514350" indent="-514350">
              <a:buAutoNum type="arabicPeriod"/>
            </a:pPr>
            <a:r>
              <a:rPr lang="en-US" dirty="0"/>
              <a:t>Provided take home MAT</a:t>
            </a:r>
          </a:p>
          <a:p>
            <a:pPr marL="514350" indent="-514350">
              <a:buAutoNum type="arabicPeriod"/>
            </a:pPr>
            <a:r>
              <a:rPr lang="en-US" dirty="0"/>
              <a:t>Med delivery (as requested by patient)</a:t>
            </a:r>
          </a:p>
          <a:p>
            <a:pPr marL="0" indent="0">
              <a:buNone/>
            </a:pPr>
            <a:endParaRPr lang="en-US" dirty="0"/>
          </a:p>
        </p:txBody>
      </p:sp>
    </p:spTree>
    <p:extLst>
      <p:ext uri="{BB962C8B-B14F-4D97-AF65-F5344CB8AC3E}">
        <p14:creationId xmlns:p14="http://schemas.microsoft.com/office/powerpoint/2010/main" val="2775418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A5E911-7AA3-48EC-9115-190B6BD8FDE5}"/>
              </a:ext>
            </a:extLst>
          </p:cNvPr>
          <p:cNvSpPr>
            <a:spLocks noGrp="1"/>
          </p:cNvSpPr>
          <p:nvPr>
            <p:ph idx="1"/>
          </p:nvPr>
        </p:nvSpPr>
        <p:spPr>
          <a:xfrm>
            <a:off x="628649" y="1563369"/>
            <a:ext cx="7515225" cy="5158107"/>
          </a:xfrm>
        </p:spPr>
        <p:txBody>
          <a:bodyPr>
            <a:normAutofit lnSpcReduction="10000"/>
          </a:bodyPr>
          <a:lstStyle/>
          <a:p>
            <a:pPr marL="0" indent="0">
              <a:buNone/>
            </a:pPr>
            <a:r>
              <a:rPr lang="en-US" sz="1600" b="1" dirty="0"/>
              <a:t>March 17, 2020 </a:t>
            </a:r>
          </a:p>
          <a:p>
            <a:pPr marL="0" indent="0">
              <a:buNone/>
            </a:pPr>
            <a:r>
              <a:rPr lang="en-US" sz="1600" dirty="0"/>
              <a:t>Federal regulations lifted restrictions on telehealth services. Previously only crisis intervention and targeted case management were allowed telephonically. </a:t>
            </a:r>
          </a:p>
          <a:p>
            <a:pPr marL="0" indent="0">
              <a:buNone/>
            </a:pPr>
            <a:r>
              <a:rPr lang="en-US" sz="1600" b="1" dirty="0"/>
              <a:t>March 19, 2020 </a:t>
            </a:r>
          </a:p>
          <a:p>
            <a:pPr marL="0" indent="0">
              <a:buNone/>
            </a:pPr>
            <a:r>
              <a:rPr lang="en-US" sz="1600" dirty="0"/>
              <a:t>DPBH lifted restrictions allowing group therapy to be delivered via telehealth. </a:t>
            </a:r>
          </a:p>
          <a:p>
            <a:pPr marL="0" indent="0">
              <a:buNone/>
            </a:pPr>
            <a:r>
              <a:rPr lang="en-US" sz="1600" b="1" dirty="0"/>
              <a:t>March 30, 2020 </a:t>
            </a:r>
          </a:p>
          <a:p>
            <a:pPr marL="0" indent="0">
              <a:buNone/>
            </a:pPr>
            <a:r>
              <a:rPr lang="en-US" sz="1600" dirty="0"/>
              <a:t>The Office of Civil Rights at the Federal Department of Health and Human Services released guidance relaxing HIPAA enforcement of technology platforms utilizing telehealth.  This allowed health care providers to utilize popular platforms for video hosting to include Apple FaceTime, Facebook Messenger, Google Hangouts video, Zoom, and Skype, to provide telehealth without risk of penalties for noncompliance with the HIPAA Rules related to the good faith provision of telehealth during the COVID-19. </a:t>
            </a:r>
          </a:p>
          <a:p>
            <a:pPr marL="0" indent="0">
              <a:buNone/>
            </a:pPr>
            <a:r>
              <a:rPr lang="en-US" sz="1600" b="1" dirty="0"/>
              <a:t>April 13,2020 </a:t>
            </a:r>
          </a:p>
          <a:p>
            <a:pPr marL="0" indent="0">
              <a:buNone/>
            </a:pPr>
            <a:r>
              <a:rPr lang="en-US" sz="1600" dirty="0"/>
              <a:t>DPBH announced Psychosocial Rehabilitation (PSR) services would be permitted through traditional telehealth audiovisual communication for individuals under the age of 18 throughout the period of the COVID-19 pandemic, as a disruption in services is not in the best interest of the youth served by Medicaid.</a:t>
            </a:r>
          </a:p>
          <a:p>
            <a:pPr marL="0" indent="0">
              <a:buNone/>
            </a:pPr>
            <a:r>
              <a:rPr lang="en-US" sz="1600" dirty="0"/>
              <a:t>DPBH adjusted grant funding for non-profits to ensure purchase and engagement of telehealth equipment across Nevada. </a:t>
            </a:r>
          </a:p>
        </p:txBody>
      </p:sp>
      <p:sp>
        <p:nvSpPr>
          <p:cNvPr id="3" name="Slide Number Placeholder 2">
            <a:extLst>
              <a:ext uri="{FF2B5EF4-FFF2-40B4-BE49-F238E27FC236}">
                <a16:creationId xmlns:a16="http://schemas.microsoft.com/office/drawing/2014/main" id="{26CDBD9D-E18D-4CF7-99AD-8243B4BE8E91}"/>
              </a:ext>
            </a:extLst>
          </p:cNvPr>
          <p:cNvSpPr>
            <a:spLocks noGrp="1"/>
          </p:cNvSpPr>
          <p:nvPr>
            <p:ph type="sldNum" sz="quarter" idx="12"/>
          </p:nvPr>
        </p:nvSpPr>
        <p:spPr/>
        <p:txBody>
          <a:bodyPr/>
          <a:lstStyle/>
          <a:p>
            <a:fld id="{A0EC8638-D38E-4C5B-8C11-DA859CF37C29}" type="slidenum">
              <a:rPr lang="en-US" smtClean="0"/>
              <a:t>18</a:t>
            </a:fld>
            <a:endParaRPr lang="en-US" dirty="0"/>
          </a:p>
        </p:txBody>
      </p:sp>
      <p:sp>
        <p:nvSpPr>
          <p:cNvPr id="4" name="Title 3">
            <a:extLst>
              <a:ext uri="{FF2B5EF4-FFF2-40B4-BE49-F238E27FC236}">
                <a16:creationId xmlns:a16="http://schemas.microsoft.com/office/drawing/2014/main" id="{0370F1F4-12AC-4BA1-A4C3-F0ECDA74C755}"/>
              </a:ext>
            </a:extLst>
          </p:cNvPr>
          <p:cNvSpPr>
            <a:spLocks noGrp="1"/>
          </p:cNvSpPr>
          <p:nvPr>
            <p:ph type="title"/>
          </p:nvPr>
        </p:nvSpPr>
        <p:spPr/>
        <p:txBody>
          <a:bodyPr>
            <a:normAutofit fontScale="90000"/>
          </a:bodyPr>
          <a:lstStyle/>
          <a:p>
            <a:r>
              <a:rPr lang="en-US" dirty="0"/>
              <a:t>Medicaid Telehealth Guidance  Expanded Service Eligibility  </a:t>
            </a:r>
          </a:p>
        </p:txBody>
      </p:sp>
    </p:spTree>
    <p:extLst>
      <p:ext uri="{BB962C8B-B14F-4D97-AF65-F5344CB8AC3E}">
        <p14:creationId xmlns:p14="http://schemas.microsoft.com/office/powerpoint/2010/main" val="3724478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Arrow pointing to the right, illustrating a timeline">
            <a:extLst>
              <a:ext uri="{FF2B5EF4-FFF2-40B4-BE49-F238E27FC236}">
                <a16:creationId xmlns:a16="http://schemas.microsoft.com/office/drawing/2014/main" id="{FD42B284-EBB3-4785-BD92-42C767F35334}"/>
              </a:ext>
            </a:extLst>
          </p:cNvPr>
          <p:cNvGraphicFramePr>
            <a:graphicFrameLocks noGrp="1"/>
          </p:cNvGraphicFramePr>
          <p:nvPr>
            <p:ph idx="1"/>
            <p:extLst>
              <p:ext uri="{D42A27DB-BD31-4B8C-83A1-F6EECF244321}">
                <p14:modId xmlns:p14="http://schemas.microsoft.com/office/powerpoint/2010/main" val="2644646786"/>
              </p:ext>
            </p:extLst>
          </p:nvPr>
        </p:nvGraphicFramePr>
        <p:xfrm>
          <a:off x="-21476" y="1325563"/>
          <a:ext cx="4180372" cy="5359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1334AFBC-01B0-4095-8158-4EF5FA4AE7A9}"/>
              </a:ext>
            </a:extLst>
          </p:cNvPr>
          <p:cNvSpPr>
            <a:spLocks noGrp="1"/>
          </p:cNvSpPr>
          <p:nvPr>
            <p:ph type="sldNum" sz="quarter" idx="12"/>
          </p:nvPr>
        </p:nvSpPr>
        <p:spPr/>
        <p:txBody>
          <a:bodyPr/>
          <a:lstStyle/>
          <a:p>
            <a:fld id="{A0EC8638-D38E-4C5B-8C11-DA859CF37C29}" type="slidenum">
              <a:rPr lang="en-US" smtClean="0"/>
              <a:t>19</a:t>
            </a:fld>
            <a:endParaRPr lang="en-US" dirty="0"/>
          </a:p>
        </p:txBody>
      </p:sp>
      <p:sp>
        <p:nvSpPr>
          <p:cNvPr id="4" name="Title 3">
            <a:extLst>
              <a:ext uri="{FF2B5EF4-FFF2-40B4-BE49-F238E27FC236}">
                <a16:creationId xmlns:a16="http://schemas.microsoft.com/office/drawing/2014/main" id="{6A265ACC-1831-4D6E-B3C0-8C338EE53542}"/>
              </a:ext>
            </a:extLst>
          </p:cNvPr>
          <p:cNvSpPr>
            <a:spLocks noGrp="1"/>
          </p:cNvSpPr>
          <p:nvPr>
            <p:ph type="title"/>
          </p:nvPr>
        </p:nvSpPr>
        <p:spPr/>
        <p:txBody>
          <a:bodyPr>
            <a:normAutofit fontScale="90000"/>
          </a:bodyPr>
          <a:lstStyle/>
          <a:p>
            <a:r>
              <a:rPr lang="en-US" dirty="0"/>
              <a:t>Medicaid Behavioral Health (BH) Telehealth Utilization </a:t>
            </a:r>
          </a:p>
        </p:txBody>
      </p:sp>
      <p:graphicFrame>
        <p:nvGraphicFramePr>
          <p:cNvPr id="6" name="Diagram 5" descr="Arrow pointing to the right, illustrating a timeline">
            <a:extLst>
              <a:ext uri="{FF2B5EF4-FFF2-40B4-BE49-F238E27FC236}">
                <a16:creationId xmlns:a16="http://schemas.microsoft.com/office/drawing/2014/main" id="{B88F12E1-65C1-4E0A-BD04-41FA23350757}"/>
              </a:ext>
            </a:extLst>
          </p:cNvPr>
          <p:cNvGraphicFramePr/>
          <p:nvPr>
            <p:extLst>
              <p:ext uri="{D42A27DB-BD31-4B8C-83A1-F6EECF244321}">
                <p14:modId xmlns:p14="http://schemas.microsoft.com/office/powerpoint/2010/main" val="2513731234"/>
              </p:ext>
            </p:extLst>
          </p:nvPr>
        </p:nvGraphicFramePr>
        <p:xfrm>
          <a:off x="4965151" y="1580816"/>
          <a:ext cx="4178849" cy="46358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7" name="Picture 16" descr="Bar Chart comparing BH telehealth services and BH in-person services for March 2020 through June 2020">
            <a:extLst>
              <a:ext uri="{FF2B5EF4-FFF2-40B4-BE49-F238E27FC236}">
                <a16:creationId xmlns:a16="http://schemas.microsoft.com/office/drawing/2014/main" id="{07AA107A-B242-45E2-9278-F1AD892A3AF5}"/>
              </a:ext>
            </a:extLst>
          </p:cNvPr>
          <p:cNvPicPr>
            <a:picLocks noChangeAspect="1"/>
          </p:cNvPicPr>
          <p:nvPr/>
        </p:nvPicPr>
        <p:blipFill>
          <a:blip r:embed="rId13"/>
          <a:stretch>
            <a:fillRect/>
          </a:stretch>
        </p:blipFill>
        <p:spPr>
          <a:xfrm>
            <a:off x="2894158" y="3252702"/>
            <a:ext cx="3355684" cy="3292477"/>
          </a:xfrm>
          <a:prstGeom prst="rect">
            <a:avLst/>
          </a:prstGeom>
        </p:spPr>
      </p:pic>
    </p:spTree>
    <p:extLst>
      <p:ext uri="{BB962C8B-B14F-4D97-AF65-F5344CB8AC3E}">
        <p14:creationId xmlns:p14="http://schemas.microsoft.com/office/powerpoint/2010/main" val="501268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Phases of Disaster Response and Operations</a:t>
            </a:r>
          </a:p>
        </p:txBody>
      </p:sp>
      <p:sp>
        <p:nvSpPr>
          <p:cNvPr id="4" name="Slide Number Placeholder 3"/>
          <p:cNvSpPr>
            <a:spLocks noGrp="1"/>
          </p:cNvSpPr>
          <p:nvPr>
            <p:ph type="sldNum" sz="quarter" idx="12"/>
          </p:nvPr>
        </p:nvSpPr>
        <p:spPr/>
        <p:txBody>
          <a:bodyPr/>
          <a:lstStyle/>
          <a:p>
            <a:fld id="{2A912E05-27E8-4814-B9B5-69B786581838}" type="slidenum">
              <a:rPr lang="en-US" smtClean="0"/>
              <a:t>2</a:t>
            </a:fld>
            <a:endParaRPr lang="en-US" dirty="0"/>
          </a:p>
        </p:txBody>
      </p:sp>
      <p:pic>
        <p:nvPicPr>
          <p:cNvPr id="5" name="Picture 1029" descr="Starting from left to right, this graph illustrates the general progression of the disaster effects and reactions on communities. &#10;&#10;The first is the Pre-Disaster Phase where the amount of warning a community receives varies by the type of disaster. Perceived threat varies depending on many factors. &#10;&#10;Next is the Impact Phase. The greater the scope, community destruction, and personal losses associated with the disaster, the greater the psychosocial effects. &#10;&#10;Next is the Heroic Phase which is characterized by high altruism among both survivors and emergency responders. &#10;&#10;In the following weeks and months is the Honeymoon Phase where survivors feel a short-lived sense of optimism. &#10;&#10;Over time, survivors go through an inventory process where they recognize the limits of available disaster assistance. &#10;&#10;This leads into the Disillusionment Phase where survivors are coming to grips with reality of their situation. Certain trigger events, such as the anniversary of the disaster, can prompt survivors to re-experience negative emotions related to the disaster.   &#10;&#10;Lastly, during the Reconstruction Phase, survivors experience setbacks and work through their grief, eventually readjusting to their new surrounding and situations. &#10;&#10;Adapted from CMHS, 2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186" y="1618594"/>
            <a:ext cx="8040414" cy="479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 name="Footer Placeholder 2"/>
          <p:cNvSpPr>
            <a:spLocks noGrp="1"/>
          </p:cNvSpPr>
          <p:nvPr>
            <p:ph type="ftr" sz="quarter" idx="11"/>
          </p:nvPr>
        </p:nvSpPr>
        <p:spPr>
          <a:xfrm>
            <a:off x="73891" y="6356351"/>
            <a:ext cx="6041159"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dirty="0"/>
              <a:t>SAMHSA_FEMA Crisis Counseling and Training Program; https://www.samhsa.gov/dtac/ccp-toolkit</a:t>
            </a:r>
          </a:p>
        </p:txBody>
      </p:sp>
    </p:spTree>
    <p:extLst>
      <p:ext uri="{BB962C8B-B14F-4D97-AF65-F5344CB8AC3E}">
        <p14:creationId xmlns:p14="http://schemas.microsoft.com/office/powerpoint/2010/main" val="1907711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D22DC9-0587-47DF-862D-070043243929}"/>
              </a:ext>
            </a:extLst>
          </p:cNvPr>
          <p:cNvSpPr>
            <a:spLocks noGrp="1"/>
          </p:cNvSpPr>
          <p:nvPr>
            <p:ph type="title"/>
          </p:nvPr>
        </p:nvSpPr>
        <p:spPr>
          <a:xfrm>
            <a:off x="711200" y="0"/>
            <a:ext cx="8364867" cy="1325563"/>
          </a:xfrm>
        </p:spPr>
        <p:txBody>
          <a:bodyPr>
            <a:normAutofit/>
          </a:bodyPr>
          <a:lstStyle/>
          <a:p>
            <a:r>
              <a:rPr lang="en-US" dirty="0"/>
              <a:t>Population Exposure Model* </a:t>
            </a:r>
          </a:p>
        </p:txBody>
      </p:sp>
      <p:sp>
        <p:nvSpPr>
          <p:cNvPr id="2" name="Slide Number Placeholder 1"/>
          <p:cNvSpPr>
            <a:spLocks noGrp="1"/>
          </p:cNvSpPr>
          <p:nvPr>
            <p:ph type="sldNum" sz="quarter" idx="12"/>
          </p:nvPr>
        </p:nvSpPr>
        <p:spPr/>
        <p:txBody>
          <a:bodyPr/>
          <a:lstStyle/>
          <a:p>
            <a:fld id="{A0EC8638-D38E-4C5B-8C11-DA859CF37C29}" type="slidenum">
              <a:rPr lang="en-US" smtClean="0"/>
              <a:t>20</a:t>
            </a:fld>
            <a:endParaRPr lang="en-US" dirty="0"/>
          </a:p>
        </p:txBody>
      </p:sp>
      <p:sp>
        <p:nvSpPr>
          <p:cNvPr id="11" name="TextBox 10">
            <a:extLst>
              <a:ext uri="{FF2B5EF4-FFF2-40B4-BE49-F238E27FC236}">
                <a16:creationId xmlns:a16="http://schemas.microsoft.com/office/drawing/2014/main" id="{03649719-A7FE-4E98-91C4-20DC2FB8B05F}"/>
              </a:ext>
            </a:extLst>
          </p:cNvPr>
          <p:cNvSpPr txBox="1"/>
          <p:nvPr/>
        </p:nvSpPr>
        <p:spPr>
          <a:xfrm>
            <a:off x="128719" y="6132197"/>
            <a:ext cx="797943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cs typeface="Calibri"/>
              </a:rPr>
              <a:t>*Unlike static models, the Nevada model is dynamic and addresses the changing needs of the community based on the data-driven impacts of COVID.   </a:t>
            </a:r>
            <a:r>
              <a:rPr lang="en-US" sz="1400" i="1" dirty="0">
                <a:cs typeface="Calibri"/>
              </a:rPr>
              <a:t>Updated 08/19/2020</a:t>
            </a:r>
          </a:p>
        </p:txBody>
      </p:sp>
      <p:pic>
        <p:nvPicPr>
          <p:cNvPr id="8" name="Picture 9" descr="Population exposure model">
            <a:extLst>
              <a:ext uri="{FF2B5EF4-FFF2-40B4-BE49-F238E27FC236}">
                <a16:creationId xmlns:a16="http://schemas.microsoft.com/office/drawing/2014/main" id="{7E9FD3A5-AEB5-4733-A924-58F706B8F4C0}"/>
              </a:ext>
            </a:extLst>
          </p:cNvPr>
          <p:cNvPicPr>
            <a:picLocks noChangeAspect="1"/>
          </p:cNvPicPr>
          <p:nvPr/>
        </p:nvPicPr>
        <p:blipFill>
          <a:blip r:embed="rId3"/>
          <a:stretch>
            <a:fillRect/>
          </a:stretch>
        </p:blipFill>
        <p:spPr>
          <a:xfrm>
            <a:off x="1742537" y="1150284"/>
            <a:ext cx="6133379" cy="4784595"/>
          </a:xfrm>
          <a:prstGeom prst="rect">
            <a:avLst/>
          </a:prstGeom>
        </p:spPr>
      </p:pic>
    </p:spTree>
    <p:extLst>
      <p:ext uri="{BB962C8B-B14F-4D97-AF65-F5344CB8AC3E}">
        <p14:creationId xmlns:p14="http://schemas.microsoft.com/office/powerpoint/2010/main" val="1028965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F17E7D-4EE4-43D4-9D4C-118FA819856B}"/>
              </a:ext>
            </a:extLst>
          </p:cNvPr>
          <p:cNvSpPr>
            <a:spLocks noGrp="1"/>
          </p:cNvSpPr>
          <p:nvPr>
            <p:ph idx="1"/>
          </p:nvPr>
        </p:nvSpPr>
        <p:spPr>
          <a:xfrm>
            <a:off x="478302" y="1561514"/>
            <a:ext cx="8229600" cy="5296486"/>
          </a:xfrm>
          <a:noFill/>
        </p:spPr>
        <p:txBody>
          <a:bodyPr>
            <a:normAutofit fontScale="77500" lnSpcReduction="20000"/>
          </a:bodyPr>
          <a:lstStyle/>
          <a:p>
            <a:pPr lvl="0">
              <a:buFont typeface="Arial" panose="020B0604020202020204" pitchFamily="34" charset="0"/>
              <a:buChar char="•"/>
            </a:pPr>
            <a:r>
              <a:rPr lang="en-US" dirty="0"/>
              <a:t>Individuals and families who are bereaved may have complicated bereavement due to circumstances surrounding COVID-19 Individuals awaiting testing results, required on isolation, quarantine, or hospitalized due to illness  </a:t>
            </a:r>
          </a:p>
          <a:p>
            <a:pPr>
              <a:buFont typeface="Arial" panose="020B0604020202020204" pitchFamily="34" charset="0"/>
              <a:buChar char="•"/>
            </a:pPr>
            <a:r>
              <a:rPr lang="en-US" dirty="0"/>
              <a:t>Children, youth, adolescents, and their parents/caregivers are experiencing significant stressors following the closure of schools. </a:t>
            </a:r>
          </a:p>
          <a:p>
            <a:pPr lvl="0">
              <a:buFont typeface="Arial" panose="020B0604020202020204" pitchFamily="34" charset="0"/>
              <a:buChar char="•"/>
            </a:pPr>
            <a:r>
              <a:rPr lang="en-US" dirty="0"/>
              <a:t>Individuals and families with economic concerns, job loss, and unemployment, economic uncertainty, homelessness, food insecurity and loss of health care insurance  </a:t>
            </a:r>
          </a:p>
          <a:p>
            <a:pPr lvl="0">
              <a:buFont typeface="Arial" panose="020B0604020202020204" pitchFamily="34" charset="0"/>
              <a:buChar char="•"/>
            </a:pPr>
            <a:r>
              <a:rPr lang="en-US" dirty="0"/>
              <a:t>Health care providers, law enforcement, emergency medical technicians, and firefighters  </a:t>
            </a:r>
          </a:p>
          <a:p>
            <a:pPr lvl="0">
              <a:buFont typeface="Arial" panose="020B0604020202020204" pitchFamily="34" charset="0"/>
              <a:buChar char="•"/>
            </a:pPr>
            <a:r>
              <a:rPr lang="en-US" dirty="0"/>
              <a:t>Ethnic minorities, especially people who are non-English speaking, or individuals who have facilitated communication needs </a:t>
            </a:r>
          </a:p>
          <a:p>
            <a:pPr lvl="0">
              <a:buFont typeface="Arial" panose="020B0604020202020204" pitchFamily="34" charset="0"/>
              <a:buChar char="•"/>
            </a:pPr>
            <a:r>
              <a:rPr lang="en-US" dirty="0"/>
              <a:t>Tribal population </a:t>
            </a:r>
          </a:p>
          <a:p>
            <a:pPr lvl="0">
              <a:buFont typeface="Arial" panose="020B0604020202020204" pitchFamily="34" charset="0"/>
              <a:buChar char="•"/>
            </a:pPr>
            <a:r>
              <a:rPr lang="en-US" dirty="0"/>
              <a:t>Aging population</a:t>
            </a:r>
          </a:p>
          <a:p>
            <a:pPr lvl="0">
              <a:buFont typeface="Arial" panose="020B0604020202020204" pitchFamily="34" charset="0"/>
              <a:buChar char="•"/>
            </a:pPr>
            <a:r>
              <a:rPr lang="en-US" dirty="0"/>
              <a:t>Victims of Domestic Violence</a:t>
            </a:r>
          </a:p>
          <a:p>
            <a:pPr lvl="0">
              <a:buFont typeface="Arial" panose="020B0604020202020204" pitchFamily="34" charset="0"/>
              <a:buChar char="•"/>
            </a:pPr>
            <a:r>
              <a:rPr lang="en-US" dirty="0"/>
              <a:t>Individuals with pre-existing behavioral health issues or at-risk</a:t>
            </a:r>
          </a:p>
        </p:txBody>
      </p:sp>
      <p:sp>
        <p:nvSpPr>
          <p:cNvPr id="3" name="Title 2">
            <a:extLst>
              <a:ext uri="{FF2B5EF4-FFF2-40B4-BE49-F238E27FC236}">
                <a16:creationId xmlns:a16="http://schemas.microsoft.com/office/drawing/2014/main" id="{1E4C886C-3E2F-4ACE-A80B-2A30978FE75C}"/>
              </a:ext>
            </a:extLst>
          </p:cNvPr>
          <p:cNvSpPr>
            <a:spLocks noGrp="1"/>
          </p:cNvSpPr>
          <p:nvPr>
            <p:ph type="title"/>
          </p:nvPr>
        </p:nvSpPr>
        <p:spPr/>
        <p:txBody>
          <a:bodyPr>
            <a:normAutofit/>
          </a:bodyPr>
          <a:lstStyle/>
          <a:p>
            <a:r>
              <a:rPr lang="en-US" dirty="0"/>
              <a:t>Vulnerable Populations</a:t>
            </a:r>
          </a:p>
        </p:txBody>
      </p:sp>
      <p:sp>
        <p:nvSpPr>
          <p:cNvPr id="4" name="Slide Number Placeholder 4">
            <a:extLst>
              <a:ext uri="{FF2B5EF4-FFF2-40B4-BE49-F238E27FC236}">
                <a16:creationId xmlns:a16="http://schemas.microsoft.com/office/drawing/2014/main" id="{B27E7C70-63F9-41A2-9F47-F565D8C3FFFF}"/>
              </a:ext>
            </a:extLst>
          </p:cNvPr>
          <p:cNvSpPr>
            <a:spLocks noGrp="1"/>
          </p:cNvSpPr>
          <p:nvPr>
            <p:ph type="sldNum" sz="quarter" idx="12"/>
          </p:nvPr>
        </p:nvSpPr>
        <p:spPr>
          <a:xfrm>
            <a:off x="6457950" y="6356351"/>
            <a:ext cx="2057400" cy="365125"/>
          </a:xfrm>
        </p:spPr>
        <p:txBody>
          <a:bodyPr/>
          <a:lstStyle/>
          <a:p>
            <a:fld id="{2A912E05-27E8-4814-B9B5-69B786581838}" type="slidenum">
              <a:rPr lang="en-US" smtClean="0"/>
              <a:t>21</a:t>
            </a:fld>
            <a:endParaRPr lang="en-US" dirty="0"/>
          </a:p>
        </p:txBody>
      </p:sp>
    </p:spTree>
    <p:extLst>
      <p:ext uri="{BB962C8B-B14F-4D97-AF65-F5344CB8AC3E}">
        <p14:creationId xmlns:p14="http://schemas.microsoft.com/office/powerpoint/2010/main" val="1521792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870AD7-6F60-440B-A6D8-00524A748236}"/>
              </a:ext>
            </a:extLst>
          </p:cNvPr>
          <p:cNvSpPr>
            <a:spLocks noGrp="1"/>
          </p:cNvSpPr>
          <p:nvPr>
            <p:ph idx="1"/>
          </p:nvPr>
        </p:nvSpPr>
        <p:spPr>
          <a:xfrm>
            <a:off x="628650" y="1662486"/>
            <a:ext cx="7886700" cy="5058989"/>
          </a:xfrm>
        </p:spPr>
        <p:txBody>
          <a:bodyPr>
            <a:normAutofit fontScale="62500" lnSpcReduction="20000"/>
          </a:bodyPr>
          <a:lstStyle/>
          <a:p>
            <a:pPr marL="0" indent="0">
              <a:buNone/>
            </a:pPr>
            <a:r>
              <a:rPr lang="en-US" sz="3800" dirty="0"/>
              <a:t>FEMA Funding authorized under the Emergency Declaration </a:t>
            </a:r>
          </a:p>
          <a:p>
            <a:pPr marL="0" indent="0">
              <a:buNone/>
            </a:pPr>
            <a:r>
              <a:rPr lang="en-US" sz="3800" dirty="0"/>
              <a:t>Immediate Services Program: FEMA: 60 days, began 4/30/2020, ending 8/28/2020</a:t>
            </a:r>
          </a:p>
          <a:p>
            <a:pPr marL="0" indent="0">
              <a:buNone/>
            </a:pPr>
            <a:r>
              <a:rPr lang="en-US" sz="3800" dirty="0"/>
              <a:t>Regular Services Program: SAMHSA: 6 months, begins 8/29/2020 </a:t>
            </a:r>
          </a:p>
          <a:p>
            <a:pPr marL="0" indent="0">
              <a:buNone/>
            </a:pPr>
            <a:r>
              <a:rPr lang="en-US" sz="3800" dirty="0"/>
              <a:t>CCP Grant Activities</a:t>
            </a:r>
          </a:p>
          <a:p>
            <a:pPr lvl="1"/>
            <a:r>
              <a:rPr lang="en-US" sz="2900" dirty="0"/>
              <a:t>Primary</a:t>
            </a:r>
          </a:p>
          <a:p>
            <a:pPr lvl="2"/>
            <a:r>
              <a:rPr lang="en-US" sz="2600" dirty="0"/>
              <a:t>Telephone, Virtual, Social Media outreach</a:t>
            </a:r>
          </a:p>
          <a:p>
            <a:pPr lvl="2"/>
            <a:r>
              <a:rPr lang="en-US" sz="2600" dirty="0"/>
              <a:t>Establishing or expanding existing helplines</a:t>
            </a:r>
          </a:p>
          <a:p>
            <a:pPr lvl="2"/>
            <a:r>
              <a:rPr lang="en-US" sz="2600" dirty="0"/>
              <a:t>Establishing generic, branded email address </a:t>
            </a:r>
          </a:p>
          <a:p>
            <a:pPr lvl="2"/>
            <a:r>
              <a:rPr lang="en-US" sz="2600" dirty="0"/>
              <a:t>Virtual individual support &amp; support groups </a:t>
            </a:r>
          </a:p>
          <a:p>
            <a:pPr lvl="2"/>
            <a:r>
              <a:rPr lang="en-US" sz="2600" dirty="0"/>
              <a:t>Print &amp; electronic psychoeducational resources and creative ways to distribute</a:t>
            </a:r>
          </a:p>
          <a:p>
            <a:pPr lvl="1"/>
            <a:r>
              <a:rPr lang="en-US" sz="2900" dirty="0"/>
              <a:t>Secondary</a:t>
            </a:r>
          </a:p>
          <a:p>
            <a:pPr lvl="2"/>
            <a:r>
              <a:rPr lang="en-US" sz="2600" dirty="0"/>
              <a:t>Establish branded program presence on popular channels:  Facebook, Twitter, Instagram </a:t>
            </a:r>
          </a:p>
          <a:p>
            <a:pPr lvl="2"/>
            <a:r>
              <a:rPr lang="en-US" sz="2600" dirty="0"/>
              <a:t>Webinars or information sessions</a:t>
            </a:r>
          </a:p>
          <a:p>
            <a:pPr lvl="2"/>
            <a:r>
              <a:rPr lang="en-US" sz="2600" dirty="0"/>
              <a:t>Broadcast information on coping and stress management</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089FF06A-497F-426D-BAF4-96FE6E09188F}"/>
              </a:ext>
            </a:extLst>
          </p:cNvPr>
          <p:cNvSpPr>
            <a:spLocks noGrp="1"/>
          </p:cNvSpPr>
          <p:nvPr>
            <p:ph type="title"/>
          </p:nvPr>
        </p:nvSpPr>
        <p:spPr>
          <a:xfrm>
            <a:off x="628650" y="210321"/>
            <a:ext cx="7886700" cy="994172"/>
          </a:xfrm>
        </p:spPr>
        <p:txBody>
          <a:bodyPr>
            <a:normAutofit fontScale="90000"/>
          </a:bodyPr>
          <a:lstStyle/>
          <a:p>
            <a:r>
              <a:rPr lang="en-US" dirty="0"/>
              <a:t>Crisis Counseling Assistance and Training </a:t>
            </a:r>
          </a:p>
        </p:txBody>
      </p:sp>
      <p:sp>
        <p:nvSpPr>
          <p:cNvPr id="4" name="Slide Number Placeholder 3">
            <a:extLst>
              <a:ext uri="{FF2B5EF4-FFF2-40B4-BE49-F238E27FC236}">
                <a16:creationId xmlns:a16="http://schemas.microsoft.com/office/drawing/2014/main" id="{35DD1034-78CB-4265-BC32-0D80F6F46FF7}"/>
              </a:ext>
            </a:extLst>
          </p:cNvPr>
          <p:cNvSpPr>
            <a:spLocks noGrp="1"/>
          </p:cNvSpPr>
          <p:nvPr>
            <p:ph type="sldNum" sz="quarter" idx="12"/>
          </p:nvPr>
        </p:nvSpPr>
        <p:spPr>
          <a:xfrm>
            <a:off x="6457950" y="6356351"/>
            <a:ext cx="2057400" cy="365125"/>
          </a:xfrm>
        </p:spPr>
        <p:txBody>
          <a:bodyPr/>
          <a:lstStyle/>
          <a:p>
            <a:fld id="{2A912E05-27E8-4814-B9B5-69B786581838}" type="slidenum">
              <a:rPr lang="en-US" smtClean="0"/>
              <a:t>22</a:t>
            </a:fld>
            <a:endParaRPr lang="en-US" dirty="0"/>
          </a:p>
        </p:txBody>
      </p:sp>
    </p:spTree>
    <p:extLst>
      <p:ext uri="{BB962C8B-B14F-4D97-AF65-F5344CB8AC3E}">
        <p14:creationId xmlns:p14="http://schemas.microsoft.com/office/powerpoint/2010/main" val="4227116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CCP Model </a:t>
            </a:r>
            <a:endParaRPr lang="en-US" dirty="0"/>
          </a:p>
        </p:txBody>
      </p:sp>
      <p:sp>
        <p:nvSpPr>
          <p:cNvPr id="3" name="Content Placeholder 2"/>
          <p:cNvSpPr>
            <a:spLocks noGrp="1"/>
          </p:cNvSpPr>
          <p:nvPr>
            <p:ph idx="1"/>
          </p:nvPr>
        </p:nvSpPr>
        <p:spPr>
          <a:xfrm>
            <a:off x="348483" y="1409065"/>
            <a:ext cx="8447033" cy="4351338"/>
          </a:xfrm>
        </p:spPr>
        <p:txBody>
          <a:bodyPr>
            <a:normAutofit/>
          </a:bodyPr>
          <a:lstStyle/>
          <a:p>
            <a:pPr lvl="1"/>
            <a:r>
              <a:rPr lang="en-US" altLang="en-US" sz="3200" dirty="0"/>
              <a:t>Strengths based</a:t>
            </a:r>
          </a:p>
          <a:p>
            <a:pPr lvl="1"/>
            <a:r>
              <a:rPr lang="en-US" altLang="en-US" sz="3200" dirty="0"/>
              <a:t>Anonymous</a:t>
            </a:r>
          </a:p>
          <a:p>
            <a:pPr lvl="1"/>
            <a:r>
              <a:rPr lang="en-US" altLang="en-US" sz="3200" dirty="0"/>
              <a:t>Outreach oriented</a:t>
            </a:r>
          </a:p>
          <a:p>
            <a:pPr lvl="1"/>
            <a:r>
              <a:rPr lang="en-US" altLang="en-US" sz="3200" dirty="0"/>
              <a:t>Culturally competent</a:t>
            </a:r>
          </a:p>
          <a:p>
            <a:pPr lvl="1"/>
            <a:r>
              <a:rPr lang="en-US" altLang="en-US" sz="3200" dirty="0"/>
              <a:t>Conducted in nontraditional settings</a:t>
            </a:r>
          </a:p>
          <a:p>
            <a:pPr lvl="1"/>
            <a:r>
              <a:rPr lang="en-US" altLang="en-US" sz="3200" dirty="0"/>
              <a:t>Designed to strengthen existing community support systems</a:t>
            </a:r>
          </a:p>
          <a:p>
            <a:pPr lvl="1"/>
            <a:r>
              <a:rPr lang="en-US" altLang="en-US" sz="3200" dirty="0"/>
              <a:t>Assumes natural resilience and competence</a:t>
            </a:r>
          </a:p>
          <a:p>
            <a:pPr lvl="1">
              <a:buNone/>
            </a:pPr>
            <a:endParaRPr lang="en-US" altLang="en-US" sz="3200" dirty="0"/>
          </a:p>
          <a:p>
            <a:pPr marL="0" indent="0">
              <a:buNone/>
            </a:pPr>
            <a:endParaRPr lang="en-US" dirty="0"/>
          </a:p>
        </p:txBody>
      </p:sp>
      <p:sp>
        <p:nvSpPr>
          <p:cNvPr id="4" name="Slide Number Placeholder 3"/>
          <p:cNvSpPr>
            <a:spLocks noGrp="1"/>
          </p:cNvSpPr>
          <p:nvPr>
            <p:ph type="sldNum" sz="quarter" idx="12"/>
          </p:nvPr>
        </p:nvSpPr>
        <p:spPr/>
        <p:txBody>
          <a:bodyPr/>
          <a:lstStyle/>
          <a:p>
            <a:fld id="{2A912E05-27E8-4814-B9B5-69B786581838}" type="slidenum">
              <a:rPr lang="en-US" smtClean="0"/>
              <a:t>23</a:t>
            </a:fld>
            <a:endParaRPr lang="en-US" dirty="0"/>
          </a:p>
        </p:txBody>
      </p:sp>
      <p:sp>
        <p:nvSpPr>
          <p:cNvPr id="6" name="Footer Placeholder 5"/>
          <p:cNvSpPr>
            <a:spLocks noGrp="1"/>
          </p:cNvSpPr>
          <p:nvPr>
            <p:ph type="ftr" sz="quarter" idx="11"/>
          </p:nvPr>
        </p:nvSpPr>
        <p:spPr>
          <a:xfrm>
            <a:off x="157018" y="6356351"/>
            <a:ext cx="5958032"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00" dirty="0"/>
              <a:t>SAMHSA_FEMA Crisis Counseling and Training Program; https://www.samhsa.gov/dtac/ccp-toolkit</a:t>
            </a:r>
          </a:p>
        </p:txBody>
      </p:sp>
    </p:spTree>
    <p:extLst>
      <p:ext uri="{BB962C8B-B14F-4D97-AF65-F5344CB8AC3E}">
        <p14:creationId xmlns:p14="http://schemas.microsoft.com/office/powerpoint/2010/main" val="3950606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10FCC-CF01-445F-BD5E-1C7BE3AF1CFC}"/>
              </a:ext>
            </a:extLst>
          </p:cNvPr>
          <p:cNvSpPr>
            <a:spLocks noGrp="1"/>
          </p:cNvSpPr>
          <p:nvPr>
            <p:ph type="title"/>
          </p:nvPr>
        </p:nvSpPr>
        <p:spPr>
          <a:xfrm>
            <a:off x="628650" y="0"/>
            <a:ext cx="7886700" cy="1325563"/>
          </a:xfrm>
        </p:spPr>
        <p:txBody>
          <a:bodyPr>
            <a:normAutofit/>
          </a:bodyPr>
          <a:lstStyle/>
          <a:p>
            <a:r>
              <a:rPr lang="en-US" dirty="0"/>
              <a:t>Nevada Resilience Project </a:t>
            </a:r>
          </a:p>
        </p:txBody>
      </p:sp>
      <p:sp>
        <p:nvSpPr>
          <p:cNvPr id="3" name="Content Placeholder 2">
            <a:extLst>
              <a:ext uri="{FF2B5EF4-FFF2-40B4-BE49-F238E27FC236}">
                <a16:creationId xmlns:a16="http://schemas.microsoft.com/office/drawing/2014/main" id="{F007FCB8-B5B2-4DFB-AF97-49688B48C4A6}"/>
              </a:ext>
            </a:extLst>
          </p:cNvPr>
          <p:cNvSpPr>
            <a:spLocks noGrp="1"/>
          </p:cNvSpPr>
          <p:nvPr>
            <p:ph idx="1"/>
          </p:nvPr>
        </p:nvSpPr>
        <p:spPr>
          <a:xfrm>
            <a:off x="628650" y="1121584"/>
            <a:ext cx="8326120" cy="5914533"/>
          </a:xfrm>
        </p:spPr>
        <p:txBody>
          <a:bodyPr>
            <a:normAutofit fontScale="92500" lnSpcReduction="10000"/>
          </a:bodyPr>
          <a:lstStyle/>
          <a:p>
            <a:pPr marL="0" indent="0">
              <a:buNone/>
            </a:pPr>
            <a:r>
              <a:rPr lang="en-US" sz="2400" dirty="0"/>
              <a:t>DPBH Immediate Service Program (ISP) also referred to as the Crisis Counselor Program (CCP) awarded through the Federal Emergency Management Agency (FEMA) and Substance Abuse Mental Health Administration (SAMHSA).  </a:t>
            </a:r>
          </a:p>
          <a:p>
            <a:pPr marL="0" indent="0">
              <a:buNone/>
            </a:pPr>
            <a:r>
              <a:rPr lang="en-US" sz="2400" dirty="0"/>
              <a:t>DPBH developed the program to ensure counselors, also referred to as community ambassadors, are linguistically and culturally appropriate and diverse to serve all regions in the state.  This includes a third of the current counselors being bilingual.  The current distribution is based on a population exposure model to target the impacts of COVID.  </a:t>
            </a:r>
          </a:p>
          <a:p>
            <a:pPr marL="0" indent="0">
              <a:buNone/>
            </a:pPr>
            <a:r>
              <a:rPr lang="en-US" sz="2400" dirty="0"/>
              <a:t>Current partners include, but may change based on the needs of the population: </a:t>
            </a:r>
          </a:p>
          <a:p>
            <a:pPr>
              <a:spcBef>
                <a:spcPts val="1200"/>
              </a:spcBef>
            </a:pPr>
            <a:r>
              <a:rPr lang="en-US" sz="2400" dirty="0"/>
              <a:t>Washoe County Human Services, who are also coordinating with Family Resource Centers</a:t>
            </a:r>
          </a:p>
          <a:p>
            <a:pPr>
              <a:spcBef>
                <a:spcPts val="0"/>
              </a:spcBef>
            </a:pPr>
            <a:r>
              <a:rPr lang="en-US" sz="2400" dirty="0"/>
              <a:t>Boys and Girls Clubs across the state</a:t>
            </a:r>
          </a:p>
          <a:p>
            <a:pPr>
              <a:spcBef>
                <a:spcPts val="0"/>
              </a:spcBef>
            </a:pPr>
            <a:r>
              <a:rPr lang="en-US" sz="2400" dirty="0"/>
              <a:t>Southern Nevada Health District</a:t>
            </a:r>
          </a:p>
          <a:p>
            <a:pPr>
              <a:spcBef>
                <a:spcPts val="0"/>
              </a:spcBef>
            </a:pPr>
            <a:r>
              <a:rPr lang="en-US" sz="2400" dirty="0"/>
              <a:t>Frontier Community Coalition</a:t>
            </a:r>
          </a:p>
          <a:p>
            <a:pPr>
              <a:spcBef>
                <a:spcPts val="0"/>
              </a:spcBef>
            </a:pPr>
            <a:r>
              <a:rPr lang="en-US" sz="2400" dirty="0"/>
              <a:t>Crisis Support Services of Nevada</a:t>
            </a:r>
          </a:p>
          <a:p>
            <a:pPr>
              <a:spcBef>
                <a:spcPts val="0"/>
              </a:spcBef>
            </a:pPr>
            <a:r>
              <a:rPr lang="en-US" sz="2400" dirty="0"/>
              <a:t>Division of Aging and Disability – Nevada CAN</a:t>
            </a:r>
          </a:p>
        </p:txBody>
      </p:sp>
      <p:sp>
        <p:nvSpPr>
          <p:cNvPr id="4" name="Slide Number Placeholder 3">
            <a:extLst>
              <a:ext uri="{FF2B5EF4-FFF2-40B4-BE49-F238E27FC236}">
                <a16:creationId xmlns:a16="http://schemas.microsoft.com/office/drawing/2014/main" id="{153157E4-2F09-449F-B9E4-E8EFB8A50B66}"/>
              </a:ext>
            </a:extLst>
          </p:cNvPr>
          <p:cNvSpPr>
            <a:spLocks noGrp="1"/>
          </p:cNvSpPr>
          <p:nvPr>
            <p:ph type="sldNum" sz="quarter" idx="12"/>
          </p:nvPr>
        </p:nvSpPr>
        <p:spPr/>
        <p:txBody>
          <a:bodyPr/>
          <a:lstStyle/>
          <a:p>
            <a:fld id="{A0EC8638-D38E-4C5B-8C11-DA859CF37C29}" type="slidenum">
              <a:rPr lang="en-US" smtClean="0"/>
              <a:t>24</a:t>
            </a:fld>
            <a:endParaRPr lang="en-US" dirty="0"/>
          </a:p>
        </p:txBody>
      </p:sp>
    </p:spTree>
    <p:extLst>
      <p:ext uri="{BB962C8B-B14F-4D97-AF65-F5344CB8AC3E}">
        <p14:creationId xmlns:p14="http://schemas.microsoft.com/office/powerpoint/2010/main" val="2189594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1E63C8-1365-41EA-813A-5F6C389774FA}"/>
              </a:ext>
            </a:extLst>
          </p:cNvPr>
          <p:cNvSpPr>
            <a:spLocks noGrp="1"/>
          </p:cNvSpPr>
          <p:nvPr>
            <p:ph type="sldNum" sz="quarter" idx="12"/>
          </p:nvPr>
        </p:nvSpPr>
        <p:spPr/>
        <p:txBody>
          <a:bodyPr/>
          <a:lstStyle/>
          <a:p>
            <a:fld id="{A0EC8638-D38E-4C5B-8C11-DA859CF37C29}" type="slidenum">
              <a:rPr lang="en-US" smtClean="0"/>
              <a:t>25</a:t>
            </a:fld>
            <a:endParaRPr lang="en-US" dirty="0"/>
          </a:p>
        </p:txBody>
      </p:sp>
      <p:sp>
        <p:nvSpPr>
          <p:cNvPr id="4" name="Title 3">
            <a:extLst>
              <a:ext uri="{FF2B5EF4-FFF2-40B4-BE49-F238E27FC236}">
                <a16:creationId xmlns:a16="http://schemas.microsoft.com/office/drawing/2014/main" id="{5765F502-9A67-461C-8A5A-5DA7217B3189}"/>
              </a:ext>
            </a:extLst>
          </p:cNvPr>
          <p:cNvSpPr>
            <a:spLocks noGrp="1"/>
          </p:cNvSpPr>
          <p:nvPr>
            <p:ph type="title"/>
          </p:nvPr>
        </p:nvSpPr>
        <p:spPr>
          <a:xfrm>
            <a:off x="741570" y="-54259"/>
            <a:ext cx="7915454" cy="1081148"/>
          </a:xfrm>
        </p:spPr>
        <p:txBody>
          <a:bodyPr>
            <a:normAutofit fontScale="90000"/>
          </a:bodyPr>
          <a:lstStyle/>
          <a:p>
            <a:r>
              <a:rPr lang="en-US" dirty="0">
                <a:ea typeface="+mn-lt"/>
                <a:cs typeface="+mn-lt"/>
              </a:rPr>
              <a:t>Ambassadors Region Locations </a:t>
            </a:r>
            <a:endParaRPr lang="en-US" dirty="0"/>
          </a:p>
        </p:txBody>
      </p:sp>
      <p:graphicFrame>
        <p:nvGraphicFramePr>
          <p:cNvPr id="2" name="Table 5">
            <a:extLst>
              <a:ext uri="{FF2B5EF4-FFF2-40B4-BE49-F238E27FC236}">
                <a16:creationId xmlns:a16="http://schemas.microsoft.com/office/drawing/2014/main" id="{0FE90444-D32C-4DDC-9ECB-FD212813EA2B}"/>
              </a:ext>
            </a:extLst>
          </p:cNvPr>
          <p:cNvGraphicFramePr>
            <a:graphicFrameLocks noGrp="1"/>
          </p:cNvGraphicFramePr>
          <p:nvPr>
            <p:extLst>
              <p:ext uri="{D42A27DB-BD31-4B8C-83A1-F6EECF244321}">
                <p14:modId xmlns:p14="http://schemas.microsoft.com/office/powerpoint/2010/main" val="3444401748"/>
              </p:ext>
            </p:extLst>
          </p:nvPr>
        </p:nvGraphicFramePr>
        <p:xfrm>
          <a:off x="378177" y="798649"/>
          <a:ext cx="8387646" cy="5897880"/>
        </p:xfrm>
        <a:graphic>
          <a:graphicData uri="http://schemas.openxmlformats.org/drawingml/2006/table">
            <a:tbl>
              <a:tblPr firstRow="1" bandRow="1">
                <a:tableStyleId>{5C22544A-7EE6-4342-B048-85BDC9FD1C3A}</a:tableStyleId>
              </a:tblPr>
              <a:tblGrid>
                <a:gridCol w="5098063">
                  <a:extLst>
                    <a:ext uri="{9D8B030D-6E8A-4147-A177-3AD203B41FA5}">
                      <a16:colId xmlns:a16="http://schemas.microsoft.com/office/drawing/2014/main" val="1794672943"/>
                    </a:ext>
                  </a:extLst>
                </a:gridCol>
                <a:gridCol w="3289583">
                  <a:extLst>
                    <a:ext uri="{9D8B030D-6E8A-4147-A177-3AD203B41FA5}">
                      <a16:colId xmlns:a16="http://schemas.microsoft.com/office/drawing/2014/main" val="1368155552"/>
                    </a:ext>
                  </a:extLst>
                </a:gridCol>
              </a:tblGrid>
              <a:tr h="288279">
                <a:tc>
                  <a:txBody>
                    <a:bodyPr/>
                    <a:lstStyle/>
                    <a:p>
                      <a:pPr algn="ctr"/>
                      <a:r>
                        <a:rPr lang="en-US" sz="1400" dirty="0"/>
                        <a:t>Connected Partners</a:t>
                      </a:r>
                    </a:p>
                  </a:txBody>
                  <a:tcPr/>
                </a:tc>
                <a:tc>
                  <a:txBody>
                    <a:bodyPr/>
                    <a:lstStyle/>
                    <a:p>
                      <a:pPr algn="ctr"/>
                      <a:r>
                        <a:rPr lang="en-US" sz="1400" dirty="0"/>
                        <a:t>Deployed Ambassadors</a:t>
                      </a:r>
                    </a:p>
                  </a:txBody>
                  <a:tcPr/>
                </a:tc>
                <a:extLst>
                  <a:ext uri="{0D108BD9-81ED-4DB2-BD59-A6C34878D82A}">
                    <a16:rowId xmlns:a16="http://schemas.microsoft.com/office/drawing/2014/main" val="100691562"/>
                  </a:ext>
                </a:extLst>
              </a:tr>
              <a:tr h="226647">
                <a:tc>
                  <a:txBody>
                    <a:bodyPr/>
                    <a:lstStyle/>
                    <a:p>
                      <a:pPr lvl="0">
                        <a:buNone/>
                      </a:pPr>
                      <a:r>
                        <a:rPr lang="en-US" sz="1100" dirty="0">
                          <a:latin typeface="+mn-lt"/>
                        </a:rPr>
                        <a:t>Washoe County Human Services  Agency and Family Resource Centers (FRC) </a:t>
                      </a:r>
                    </a:p>
                  </a:txBody>
                  <a:tcPr/>
                </a:tc>
                <a:tc>
                  <a:txBody>
                    <a:bodyPr/>
                    <a:lstStyle/>
                    <a:p>
                      <a:pPr algn="l"/>
                      <a:r>
                        <a:rPr lang="en-US" sz="1100" dirty="0">
                          <a:latin typeface="+mn-lt"/>
                        </a:rPr>
                        <a:t>Washoe County Ambassadors (6) </a:t>
                      </a:r>
                    </a:p>
                  </a:txBody>
                  <a:tcPr/>
                </a:tc>
                <a:extLst>
                  <a:ext uri="{0D108BD9-81ED-4DB2-BD59-A6C34878D82A}">
                    <a16:rowId xmlns:a16="http://schemas.microsoft.com/office/drawing/2014/main" val="681176354"/>
                  </a:ext>
                </a:extLst>
              </a:tr>
              <a:tr h="1253222">
                <a:tc>
                  <a:txBody>
                    <a:bodyPr/>
                    <a:lstStyle/>
                    <a:p>
                      <a:pPr lvl="0">
                        <a:buNone/>
                      </a:pPr>
                      <a:r>
                        <a:rPr lang="en-US" sz="1100" u="none" strike="noStrike" noProof="0" dirty="0">
                          <a:latin typeface="+mn-lt"/>
                        </a:rPr>
                        <a:t>Boys and Girls Club of Truckee Meadows</a:t>
                      </a:r>
                      <a:endParaRPr lang="en-US" sz="1100" dirty="0">
                        <a:latin typeface="+mn-lt"/>
                      </a:endParaRPr>
                    </a:p>
                    <a:p>
                      <a:pPr lvl="0">
                        <a:buNone/>
                      </a:pPr>
                      <a:r>
                        <a:rPr lang="en-US" sz="1100" u="none" strike="noStrike" noProof="0" dirty="0">
                          <a:latin typeface="+mn-lt"/>
                        </a:rPr>
                        <a:t>- William W. Pennington Facility </a:t>
                      </a:r>
                      <a:endParaRPr lang="en-US" sz="1100" dirty="0">
                        <a:latin typeface="+mn-lt"/>
                      </a:endParaRPr>
                    </a:p>
                    <a:p>
                      <a:pPr lvl="0">
                        <a:buNone/>
                      </a:pPr>
                      <a:r>
                        <a:rPr lang="en-US" sz="1100" u="none" strike="noStrike" noProof="0" dirty="0">
                          <a:latin typeface="+mn-lt"/>
                        </a:rPr>
                        <a:t>- Donald L. Carano Facility</a:t>
                      </a:r>
                      <a:endParaRPr lang="en-US" sz="1100" dirty="0">
                        <a:latin typeface="+mn-lt"/>
                      </a:endParaRPr>
                    </a:p>
                    <a:p>
                      <a:pPr lvl="0">
                        <a:buNone/>
                      </a:pPr>
                      <a:r>
                        <a:rPr lang="en-US" sz="1100" u="none" strike="noStrike" noProof="0" dirty="0">
                          <a:latin typeface="+mn-lt"/>
                        </a:rPr>
                        <a:t>- Lemmon Valley Facility</a:t>
                      </a:r>
                      <a:endParaRPr lang="en-US" sz="1100" dirty="0">
                        <a:latin typeface="+mn-lt"/>
                      </a:endParaRPr>
                    </a:p>
                    <a:p>
                      <a:pPr lvl="0">
                        <a:buNone/>
                      </a:pPr>
                      <a:r>
                        <a:rPr lang="en-US" sz="1100" u="none" strike="noStrike" noProof="0" dirty="0">
                          <a:latin typeface="+mn-lt"/>
                        </a:rPr>
                        <a:t>- Neil Road Youth Facility</a:t>
                      </a:r>
                      <a:endParaRPr lang="en-US" sz="1100" dirty="0">
                        <a:latin typeface="+mn-lt"/>
                      </a:endParaRPr>
                    </a:p>
                    <a:p>
                      <a:pPr lvl="0">
                        <a:buNone/>
                      </a:pPr>
                      <a:r>
                        <a:rPr lang="en-US" sz="1100" u="none" strike="noStrike" noProof="0" dirty="0">
                          <a:latin typeface="+mn-lt"/>
                        </a:rPr>
                        <a:t>- Boys and Girls Club of Fernley</a:t>
                      </a:r>
                      <a:endParaRPr lang="en-US" sz="1100" dirty="0">
                        <a:latin typeface="+mn-lt"/>
                      </a:endParaRPr>
                    </a:p>
                    <a:p>
                      <a:pPr lvl="0">
                        <a:buNone/>
                      </a:pPr>
                      <a:r>
                        <a:rPr lang="en-US" sz="1100" u="none" strike="noStrike" noProof="0" dirty="0">
                          <a:latin typeface="+mn-lt"/>
                        </a:rPr>
                        <a:t>- Boys and Girls Club of Winnemucca</a:t>
                      </a:r>
                    </a:p>
                  </a:txBody>
                  <a:tcPr/>
                </a:tc>
                <a:tc>
                  <a:txBody>
                    <a:bodyPr/>
                    <a:lstStyle/>
                    <a:p>
                      <a:pPr lvl="0" algn="l">
                        <a:buNone/>
                      </a:pPr>
                      <a:r>
                        <a:rPr lang="en-US" sz="1100" u="none" strike="noStrike" noProof="0" dirty="0">
                          <a:latin typeface="+mn-lt"/>
                        </a:rPr>
                        <a:t>Washoe County Child Ambassadors (2)</a:t>
                      </a:r>
                    </a:p>
                    <a:p>
                      <a:pPr lvl="0" algn="l">
                        <a:buNone/>
                      </a:pPr>
                      <a:endParaRPr lang="en-US" sz="1100" dirty="0">
                        <a:latin typeface="+mn-lt"/>
                      </a:endParaRPr>
                    </a:p>
                    <a:p>
                      <a:pPr lvl="0" algn="l">
                        <a:lnSpc>
                          <a:spcPct val="100000"/>
                        </a:lnSpc>
                        <a:spcBef>
                          <a:spcPts val="0"/>
                        </a:spcBef>
                        <a:spcAft>
                          <a:spcPts val="0"/>
                        </a:spcAft>
                        <a:buNone/>
                      </a:pPr>
                      <a:r>
                        <a:rPr lang="en-US" sz="1100" u="none" strike="noStrike" noProof="0" dirty="0">
                          <a:latin typeface="+mn-lt"/>
                        </a:rPr>
                        <a:t>Rural Child Ambassador (1)</a:t>
                      </a:r>
                    </a:p>
                    <a:p>
                      <a:pPr lvl="0" algn="l">
                        <a:lnSpc>
                          <a:spcPct val="100000"/>
                        </a:lnSpc>
                        <a:spcBef>
                          <a:spcPts val="0"/>
                        </a:spcBef>
                        <a:spcAft>
                          <a:spcPts val="0"/>
                        </a:spcAft>
                        <a:buNone/>
                      </a:pPr>
                      <a:endParaRPr lang="en-US" sz="1100" dirty="0">
                        <a:latin typeface="+mn-lt"/>
                      </a:endParaRPr>
                    </a:p>
                    <a:p>
                      <a:pPr lvl="0" algn="l">
                        <a:lnSpc>
                          <a:spcPct val="100000"/>
                        </a:lnSpc>
                        <a:spcBef>
                          <a:spcPts val="0"/>
                        </a:spcBef>
                        <a:spcAft>
                          <a:spcPts val="0"/>
                        </a:spcAft>
                        <a:buNone/>
                      </a:pPr>
                      <a:r>
                        <a:rPr lang="en-US" sz="1100" b="0" i="0" u="none" strike="noStrike" noProof="0" dirty="0">
                          <a:latin typeface="+mn-lt"/>
                        </a:rPr>
                        <a:t>Northern Nevada Child Ambassador (1)</a:t>
                      </a:r>
                      <a:endParaRPr lang="en-US" sz="1100" dirty="0">
                        <a:latin typeface="+mn-lt"/>
                      </a:endParaRPr>
                    </a:p>
                  </a:txBody>
                  <a:tcPr anchor="ctr"/>
                </a:tc>
                <a:extLst>
                  <a:ext uri="{0D108BD9-81ED-4DB2-BD59-A6C34878D82A}">
                    <a16:rowId xmlns:a16="http://schemas.microsoft.com/office/drawing/2014/main" val="2104488975"/>
                  </a:ext>
                </a:extLst>
              </a:tr>
              <a:tr h="226647">
                <a:tc>
                  <a:txBody>
                    <a:bodyPr/>
                    <a:lstStyle/>
                    <a:p>
                      <a:pPr lvl="0">
                        <a:buNone/>
                      </a:pPr>
                      <a:r>
                        <a:rPr lang="en-US" sz="1100" u="none" strike="noStrike" noProof="0" dirty="0">
                          <a:latin typeface="+mn-lt"/>
                        </a:rPr>
                        <a:t>Carson Health and Human Services and Community Partners </a:t>
                      </a:r>
                      <a:endParaRPr lang="en-US" sz="1100" dirty="0">
                        <a:latin typeface="+mn-lt"/>
                      </a:endParaRPr>
                    </a:p>
                  </a:txBody>
                  <a:tcPr anchor="ctr"/>
                </a:tc>
                <a:tc>
                  <a:txBody>
                    <a:bodyPr/>
                    <a:lstStyle/>
                    <a:p>
                      <a:pPr lvl="0" algn="l">
                        <a:buNone/>
                      </a:pPr>
                      <a:r>
                        <a:rPr lang="en-US" sz="1100" u="none" strike="noStrike" noProof="0" dirty="0">
                          <a:latin typeface="+mn-lt"/>
                        </a:rPr>
                        <a:t>Northern Nevada Ambassadors (3)</a:t>
                      </a:r>
                      <a:endParaRPr lang="en-US" sz="1100" dirty="0">
                        <a:latin typeface="+mn-lt"/>
                      </a:endParaRPr>
                    </a:p>
                  </a:txBody>
                  <a:tcPr/>
                </a:tc>
                <a:extLst>
                  <a:ext uri="{0D108BD9-81ED-4DB2-BD59-A6C34878D82A}">
                    <a16:rowId xmlns:a16="http://schemas.microsoft.com/office/drawing/2014/main" val="4064500499"/>
                  </a:ext>
                </a:extLst>
              </a:tr>
              <a:tr h="519954">
                <a:tc>
                  <a:txBody>
                    <a:bodyPr/>
                    <a:lstStyle/>
                    <a:p>
                      <a:pPr lvl="0" algn="l">
                        <a:lnSpc>
                          <a:spcPct val="100000"/>
                        </a:lnSpc>
                        <a:spcBef>
                          <a:spcPts val="0"/>
                        </a:spcBef>
                        <a:spcAft>
                          <a:spcPts val="0"/>
                        </a:spcAft>
                        <a:buNone/>
                      </a:pPr>
                      <a:r>
                        <a:rPr lang="en-US" sz="1100" b="0" i="0" u="none" strike="noStrike" noProof="0" dirty="0">
                          <a:latin typeface="+mn-lt"/>
                        </a:rPr>
                        <a:t>Clark County Nevada</a:t>
                      </a:r>
                      <a:endParaRPr lang="en-US" sz="1100" dirty="0">
                        <a:latin typeface="+mn-lt"/>
                      </a:endParaRPr>
                    </a:p>
                    <a:p>
                      <a:pPr lvl="0" algn="l">
                        <a:lnSpc>
                          <a:spcPct val="100000"/>
                        </a:lnSpc>
                        <a:spcBef>
                          <a:spcPts val="0"/>
                        </a:spcBef>
                        <a:spcAft>
                          <a:spcPts val="0"/>
                        </a:spcAft>
                        <a:buNone/>
                      </a:pPr>
                      <a:r>
                        <a:rPr lang="en-US" sz="1100" dirty="0">
                          <a:latin typeface="+mn-lt"/>
                        </a:rPr>
                        <a:t>- Southern Nevada Health District</a:t>
                      </a:r>
                    </a:p>
                    <a:p>
                      <a:pPr lvl="0" algn="l">
                        <a:lnSpc>
                          <a:spcPct val="100000"/>
                        </a:lnSpc>
                        <a:spcBef>
                          <a:spcPts val="0"/>
                        </a:spcBef>
                        <a:spcAft>
                          <a:spcPts val="0"/>
                        </a:spcAft>
                        <a:buNone/>
                      </a:pPr>
                      <a:r>
                        <a:rPr lang="en-US" sz="1100" dirty="0">
                          <a:latin typeface="+mn-lt"/>
                        </a:rPr>
                        <a:t>- Pending Onboarding Ambassadors during RSP</a:t>
                      </a:r>
                    </a:p>
                  </a:txBody>
                  <a:tcPr/>
                </a:tc>
                <a:tc>
                  <a:txBody>
                    <a:bodyPr/>
                    <a:lstStyle/>
                    <a:p>
                      <a:pPr lvl="0">
                        <a:buNone/>
                      </a:pPr>
                      <a:r>
                        <a:rPr lang="en-US" sz="1100" u="none" strike="noStrike" noProof="0" dirty="0">
                          <a:latin typeface="+mn-lt"/>
                        </a:rPr>
                        <a:t>Total Clark County Ambassadors (14)                </a:t>
                      </a:r>
                      <a:endParaRPr lang="en-US" sz="1100" dirty="0">
                        <a:latin typeface="+mn-lt"/>
                      </a:endParaRPr>
                    </a:p>
                    <a:p>
                      <a:pPr lvl="0">
                        <a:buNone/>
                      </a:pPr>
                      <a:r>
                        <a:rPr lang="en-US" sz="1100" u="none" strike="noStrike" noProof="0" dirty="0">
                          <a:latin typeface="+mn-lt"/>
                        </a:rPr>
                        <a:t>- Southern Nevada Health District Ambassadors (6)  </a:t>
                      </a:r>
                      <a:endParaRPr lang="en-US" sz="1100" dirty="0">
                        <a:latin typeface="+mn-lt"/>
                      </a:endParaRPr>
                    </a:p>
                    <a:p>
                      <a:pPr lvl="0">
                        <a:buNone/>
                      </a:pPr>
                      <a:r>
                        <a:rPr lang="en-US" sz="1100" u="none" strike="noStrike" noProof="0" dirty="0">
                          <a:latin typeface="+mn-lt"/>
                        </a:rPr>
                        <a:t>- Future Ambassadors for Clark County (8)     </a:t>
                      </a:r>
                      <a:endParaRPr lang="en-US" sz="1100" dirty="0">
                        <a:latin typeface="+mn-lt"/>
                      </a:endParaRPr>
                    </a:p>
                  </a:txBody>
                  <a:tcPr/>
                </a:tc>
                <a:extLst>
                  <a:ext uri="{0D108BD9-81ED-4DB2-BD59-A6C34878D82A}">
                    <a16:rowId xmlns:a16="http://schemas.microsoft.com/office/drawing/2014/main" val="1470423300"/>
                  </a:ext>
                </a:extLst>
              </a:tr>
              <a:tr h="2133144">
                <a:tc>
                  <a:txBody>
                    <a:bodyPr/>
                    <a:lstStyle/>
                    <a:p>
                      <a:pPr lvl="0">
                        <a:buNone/>
                      </a:pPr>
                      <a:r>
                        <a:rPr lang="en-US" sz="1100" u="none" strike="noStrike" noProof="0" dirty="0">
                          <a:latin typeface="+mn-lt"/>
                        </a:rPr>
                        <a:t>Boys and Girls Club of Southern Nevada</a:t>
                      </a:r>
                      <a:endParaRPr lang="en-US" sz="1100" dirty="0">
                        <a:latin typeface="+mn-lt"/>
                      </a:endParaRPr>
                    </a:p>
                    <a:p>
                      <a:pPr lvl="0">
                        <a:buNone/>
                      </a:pPr>
                      <a:r>
                        <a:rPr lang="en-US" sz="1100" u="none" strike="noStrike" noProof="0" dirty="0">
                          <a:latin typeface="+mn-lt"/>
                        </a:rPr>
                        <a:t>- Lied Memorial</a:t>
                      </a:r>
                      <a:endParaRPr lang="en-US" sz="1100" dirty="0">
                        <a:latin typeface="+mn-lt"/>
                      </a:endParaRPr>
                    </a:p>
                    <a:p>
                      <a:pPr lvl="0">
                        <a:buNone/>
                      </a:pPr>
                      <a:r>
                        <a:rPr lang="en-US" sz="1100" u="none" strike="noStrike" noProof="0" dirty="0">
                          <a:latin typeface="+mn-lt"/>
                        </a:rPr>
                        <a:t>- Andre Agassi Club</a:t>
                      </a:r>
                      <a:endParaRPr lang="en-US" sz="1100" dirty="0">
                        <a:latin typeface="+mn-lt"/>
                      </a:endParaRPr>
                    </a:p>
                    <a:p>
                      <a:pPr lvl="0">
                        <a:buNone/>
                      </a:pPr>
                      <a:r>
                        <a:rPr lang="en-US" sz="1100" u="none" strike="noStrike" noProof="0" dirty="0">
                          <a:latin typeface="+mn-lt"/>
                        </a:rPr>
                        <a:t>- Boulder Highway Club</a:t>
                      </a:r>
                      <a:endParaRPr lang="en-US" sz="1100" dirty="0">
                        <a:latin typeface="+mn-lt"/>
                      </a:endParaRPr>
                    </a:p>
                    <a:p>
                      <a:pPr lvl="0">
                        <a:buNone/>
                      </a:pPr>
                      <a:r>
                        <a:rPr lang="en-US" sz="1100" u="none" strike="noStrike" noProof="0" dirty="0">
                          <a:latin typeface="+mn-lt"/>
                        </a:rPr>
                        <a:t>- Desert Pine Club</a:t>
                      </a:r>
                      <a:endParaRPr lang="en-US" sz="1100" dirty="0">
                        <a:latin typeface="+mn-lt"/>
                      </a:endParaRPr>
                    </a:p>
                    <a:p>
                      <a:pPr lvl="0">
                        <a:buNone/>
                      </a:pPr>
                      <a:r>
                        <a:rPr lang="en-US" sz="1100" u="none" strike="noStrike" noProof="0" dirty="0">
                          <a:latin typeface="+mn-lt"/>
                        </a:rPr>
                        <a:t>- Donald W. Reynolds Club</a:t>
                      </a:r>
                      <a:endParaRPr lang="en-US" sz="1100" dirty="0">
                        <a:latin typeface="+mn-lt"/>
                      </a:endParaRPr>
                    </a:p>
                    <a:p>
                      <a:pPr lvl="0">
                        <a:buNone/>
                      </a:pPr>
                      <a:r>
                        <a:rPr lang="en-US" sz="1100" u="none" strike="noStrike" noProof="0" dirty="0">
                          <a:latin typeface="+mn-lt"/>
                        </a:rPr>
                        <a:t>- Downtown Club</a:t>
                      </a:r>
                      <a:endParaRPr lang="en-US" sz="1100" dirty="0">
                        <a:latin typeface="+mn-lt"/>
                      </a:endParaRPr>
                    </a:p>
                    <a:p>
                      <a:pPr lvl="0">
                        <a:buNone/>
                      </a:pPr>
                      <a:r>
                        <a:rPr lang="en-US" sz="1100" u="none" strike="noStrike" noProof="0" dirty="0">
                          <a:latin typeface="+mn-lt"/>
                        </a:rPr>
                        <a:t>- James Club</a:t>
                      </a:r>
                      <a:endParaRPr lang="en-US" sz="1100" dirty="0">
                        <a:latin typeface="+mn-lt"/>
                      </a:endParaRPr>
                    </a:p>
                    <a:p>
                      <a:pPr lvl="0">
                        <a:buNone/>
                      </a:pPr>
                      <a:r>
                        <a:rPr lang="en-US" sz="1100" u="none" strike="noStrike" noProof="0" dirty="0">
                          <a:latin typeface="+mn-lt"/>
                        </a:rPr>
                        <a:t>- John C. Kish Club</a:t>
                      </a:r>
                      <a:endParaRPr lang="en-US" sz="1100" dirty="0">
                        <a:latin typeface="+mn-lt"/>
                      </a:endParaRPr>
                    </a:p>
                    <a:p>
                      <a:pPr lvl="0">
                        <a:buNone/>
                      </a:pPr>
                      <a:r>
                        <a:rPr lang="en-US" sz="1100" u="none" strike="noStrike" noProof="0" dirty="0">
                          <a:latin typeface="+mn-lt"/>
                        </a:rPr>
                        <a:t>- John D. "Jackie" Gaughan Club</a:t>
                      </a:r>
                      <a:endParaRPr lang="en-US" sz="1100" dirty="0">
                        <a:latin typeface="+mn-lt"/>
                      </a:endParaRPr>
                    </a:p>
                    <a:p>
                      <a:pPr lvl="0">
                        <a:buNone/>
                      </a:pPr>
                      <a:r>
                        <a:rPr lang="en-US" sz="1100" u="none" strike="noStrike" noProof="0" dirty="0">
                          <a:latin typeface="+mn-lt"/>
                        </a:rPr>
                        <a:t>- May and Sam Boyd Club</a:t>
                      </a:r>
                      <a:endParaRPr lang="en-US" sz="1100" dirty="0">
                        <a:latin typeface="+mn-lt"/>
                      </a:endParaRPr>
                    </a:p>
                    <a:p>
                      <a:pPr lvl="0">
                        <a:buNone/>
                      </a:pPr>
                      <a:r>
                        <a:rPr lang="en-US" sz="1100" u="none" strike="noStrike" noProof="0" dirty="0">
                          <a:latin typeface="+mn-lt"/>
                        </a:rPr>
                        <a:t>- Natlie Gulbis Club</a:t>
                      </a:r>
                      <a:endParaRPr lang="en-US" sz="1100" dirty="0">
                        <a:latin typeface="+mn-lt"/>
                      </a:endParaRPr>
                    </a:p>
                    <a:p>
                      <a:pPr lvl="0">
                        <a:buNone/>
                      </a:pPr>
                      <a:r>
                        <a:rPr lang="en-US" sz="1100" u="none" strike="noStrike" noProof="0" dirty="0">
                          <a:latin typeface="+mn-lt"/>
                        </a:rPr>
                        <a:t>- Ralph and Betty Engelstad</a:t>
                      </a:r>
                      <a:endParaRPr lang="en-US" sz="1100" dirty="0">
                        <a:latin typeface="+mn-lt"/>
                      </a:endParaRPr>
                    </a:p>
                    <a:p>
                      <a:pPr lvl="0">
                        <a:buNone/>
                      </a:pPr>
                      <a:r>
                        <a:rPr lang="en-US" sz="1100" u="none" strike="noStrike" noProof="0" dirty="0">
                          <a:latin typeface="+mn-lt"/>
                        </a:rPr>
                        <a:t>- Southern Highlands</a:t>
                      </a:r>
                      <a:endParaRPr lang="en-US" sz="1100" dirty="0">
                        <a:latin typeface="+mn-lt"/>
                      </a:endParaRPr>
                    </a:p>
                  </a:txBody>
                  <a:tcPr/>
                </a:tc>
                <a:tc>
                  <a:txBody>
                    <a:bodyPr/>
                    <a:lstStyle/>
                    <a:p>
                      <a:pPr lvl="0">
                        <a:buNone/>
                      </a:pPr>
                      <a:r>
                        <a:rPr lang="en-US" sz="1100" u="none" strike="noStrike" noProof="0" dirty="0">
                          <a:latin typeface="+mn-lt"/>
                        </a:rPr>
                        <a:t>Clark County Child Ambassadors (3)</a:t>
                      </a:r>
                      <a:endParaRPr lang="en-US" sz="1100" dirty="0">
                        <a:latin typeface="+mn-lt"/>
                      </a:endParaRPr>
                    </a:p>
                  </a:txBody>
                  <a:tcPr/>
                </a:tc>
                <a:extLst>
                  <a:ext uri="{0D108BD9-81ED-4DB2-BD59-A6C34878D82A}">
                    <a16:rowId xmlns:a16="http://schemas.microsoft.com/office/drawing/2014/main" val="987912131"/>
                  </a:ext>
                </a:extLst>
              </a:tr>
              <a:tr h="226647">
                <a:tc>
                  <a:txBody>
                    <a:bodyPr/>
                    <a:lstStyle/>
                    <a:p>
                      <a:pPr marL="0" marR="0" lvl="0" indent="0" algn="l">
                        <a:lnSpc>
                          <a:spcPct val="90000"/>
                        </a:lnSpc>
                        <a:spcBef>
                          <a:spcPts val="1000"/>
                        </a:spcBef>
                        <a:spcAft>
                          <a:spcPts val="0"/>
                        </a:spcAft>
                        <a:buNone/>
                      </a:pPr>
                      <a:r>
                        <a:rPr lang="en-US" sz="1100" u="none" strike="noStrike" noProof="0" dirty="0">
                          <a:latin typeface="+mn-lt"/>
                        </a:rPr>
                        <a:t>Frontier Community Coalition</a:t>
                      </a:r>
                      <a:endParaRPr lang="en-US" sz="1100" dirty="0">
                        <a:latin typeface="+mn-lt"/>
                      </a:endParaRPr>
                    </a:p>
                  </a:txBody>
                  <a:tcPr/>
                </a:tc>
                <a:tc>
                  <a:txBody>
                    <a:bodyPr/>
                    <a:lstStyle/>
                    <a:p>
                      <a:pPr lvl="0">
                        <a:buNone/>
                      </a:pPr>
                      <a:r>
                        <a:rPr lang="en-US" sz="1100" u="none" strike="noStrike" noProof="0" dirty="0">
                          <a:latin typeface="+mn-lt"/>
                        </a:rPr>
                        <a:t>Rural Nevada Ambassadors (2)</a:t>
                      </a:r>
                      <a:endParaRPr lang="en-US" sz="1100" u="none" strike="noStrike" noProof="0" dirty="0">
                        <a:highlight>
                          <a:srgbClr val="FFFF00"/>
                        </a:highlight>
                        <a:latin typeface="+mn-lt"/>
                      </a:endParaRPr>
                    </a:p>
                  </a:txBody>
                  <a:tcPr/>
                </a:tc>
                <a:extLst>
                  <a:ext uri="{0D108BD9-81ED-4DB2-BD59-A6C34878D82A}">
                    <a16:rowId xmlns:a16="http://schemas.microsoft.com/office/drawing/2014/main" val="3596522116"/>
                  </a:ext>
                </a:extLst>
              </a:tr>
              <a:tr h="226647">
                <a:tc>
                  <a:txBody>
                    <a:bodyPr/>
                    <a:lstStyle/>
                    <a:p>
                      <a:pPr lvl="0">
                        <a:buNone/>
                      </a:pPr>
                      <a:r>
                        <a:rPr lang="en-US" sz="1100" u="none" strike="noStrike" noProof="0" dirty="0">
                          <a:latin typeface="+mn-lt"/>
                        </a:rPr>
                        <a:t>Crisis Support Services of Nevada</a:t>
                      </a:r>
                      <a:endParaRPr lang="en-US" sz="1100" dirty="0">
                        <a:latin typeface="+mn-lt"/>
                      </a:endParaRPr>
                    </a:p>
                  </a:txBody>
                  <a:tcPr/>
                </a:tc>
                <a:tc>
                  <a:txBody>
                    <a:bodyPr/>
                    <a:lstStyle/>
                    <a:p>
                      <a:pPr lvl="0">
                        <a:buNone/>
                      </a:pPr>
                      <a:r>
                        <a:rPr lang="en-US" sz="1100" u="none" strike="noStrike" noProof="0" dirty="0">
                          <a:latin typeface="+mn-lt"/>
                        </a:rPr>
                        <a:t>Crisis Hotline Ambassadors (5)</a:t>
                      </a:r>
                      <a:endParaRPr lang="en-US" sz="1100" dirty="0">
                        <a:latin typeface="+mn-lt"/>
                      </a:endParaRPr>
                    </a:p>
                  </a:txBody>
                  <a:tcPr/>
                </a:tc>
                <a:extLst>
                  <a:ext uri="{0D108BD9-81ED-4DB2-BD59-A6C34878D82A}">
                    <a16:rowId xmlns:a16="http://schemas.microsoft.com/office/drawing/2014/main" val="2067039648"/>
                  </a:ext>
                </a:extLst>
              </a:tr>
              <a:tr h="226647">
                <a:tc>
                  <a:txBody>
                    <a:bodyPr/>
                    <a:lstStyle/>
                    <a:p>
                      <a:pPr lvl="0">
                        <a:buNone/>
                      </a:pPr>
                      <a:r>
                        <a:rPr lang="en-US" sz="1100" u="none" strike="noStrike" noProof="0" dirty="0">
                          <a:latin typeface="+mn-lt"/>
                        </a:rPr>
                        <a:t>Nevada Care Connection </a:t>
                      </a:r>
                      <a:endParaRPr lang="en-US" sz="1100" dirty="0">
                        <a:latin typeface="+mn-lt"/>
                      </a:endParaRPr>
                    </a:p>
                  </a:txBody>
                  <a:tcPr/>
                </a:tc>
                <a:tc>
                  <a:txBody>
                    <a:bodyPr/>
                    <a:lstStyle/>
                    <a:p>
                      <a:pPr lvl="0">
                        <a:buNone/>
                      </a:pPr>
                      <a:r>
                        <a:rPr lang="en-US" sz="1100" u="none" strike="noStrike" noProof="0" dirty="0">
                          <a:latin typeface="+mn-lt"/>
                        </a:rPr>
                        <a:t>Nevada ADSD Ambassadors (2)</a:t>
                      </a:r>
                      <a:endParaRPr lang="en-US" sz="1100" dirty="0">
                        <a:latin typeface="+mn-lt"/>
                      </a:endParaRPr>
                    </a:p>
                  </a:txBody>
                  <a:tcPr/>
                </a:tc>
                <a:extLst>
                  <a:ext uri="{0D108BD9-81ED-4DB2-BD59-A6C34878D82A}">
                    <a16:rowId xmlns:a16="http://schemas.microsoft.com/office/drawing/2014/main" val="2183225717"/>
                  </a:ext>
                </a:extLst>
              </a:tr>
            </a:tbl>
          </a:graphicData>
        </a:graphic>
      </p:graphicFrame>
    </p:spTree>
    <p:extLst>
      <p:ext uri="{BB962C8B-B14F-4D97-AF65-F5344CB8AC3E}">
        <p14:creationId xmlns:p14="http://schemas.microsoft.com/office/powerpoint/2010/main" val="1750398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10FCC-CF01-445F-BD5E-1C7BE3AF1CFC}"/>
              </a:ext>
            </a:extLst>
          </p:cNvPr>
          <p:cNvSpPr>
            <a:spLocks noGrp="1"/>
          </p:cNvSpPr>
          <p:nvPr>
            <p:ph type="title"/>
          </p:nvPr>
        </p:nvSpPr>
        <p:spPr>
          <a:xfrm>
            <a:off x="727504" y="50800"/>
            <a:ext cx="7886700" cy="1325563"/>
          </a:xfrm>
        </p:spPr>
        <p:txBody>
          <a:bodyPr>
            <a:normAutofit fontScale="90000"/>
          </a:bodyPr>
          <a:lstStyle/>
          <a:p>
            <a:r>
              <a:rPr lang="en-US" dirty="0"/>
              <a:t>Ambassadors Allowable Activities </a:t>
            </a:r>
          </a:p>
        </p:txBody>
      </p:sp>
      <p:sp>
        <p:nvSpPr>
          <p:cNvPr id="3" name="Content Placeholder 2">
            <a:extLst>
              <a:ext uri="{FF2B5EF4-FFF2-40B4-BE49-F238E27FC236}">
                <a16:creationId xmlns:a16="http://schemas.microsoft.com/office/drawing/2014/main" id="{F007FCB8-B5B2-4DFB-AF97-49688B48C4A6}"/>
              </a:ext>
            </a:extLst>
          </p:cNvPr>
          <p:cNvSpPr>
            <a:spLocks noGrp="1"/>
          </p:cNvSpPr>
          <p:nvPr>
            <p:ph idx="1"/>
          </p:nvPr>
        </p:nvSpPr>
        <p:spPr>
          <a:xfrm>
            <a:off x="529796" y="1277936"/>
            <a:ext cx="7886700" cy="5443540"/>
          </a:xfrm>
        </p:spPr>
        <p:txBody>
          <a:bodyPr>
            <a:normAutofit fontScale="92500" lnSpcReduction="10000"/>
          </a:bodyPr>
          <a:lstStyle/>
          <a:p>
            <a:pPr marL="0" indent="0" algn="l" rtl="0" fontAlgn="base">
              <a:buNone/>
            </a:pPr>
            <a:r>
              <a:rPr lang="en-US" sz="2200" dirty="0"/>
              <a:t>The key difference between traditional mental health services and crisis counseling is the way services are provided.  The Nevada Resilience Project Ambassadors serves to engage people and encourage them to talk about their experiences and teaches way to manage stress. Non-allowable activities include, but are not limited to contact tracing, interpreter services, and professional mental health or behavioral services.  Allowable services are:  ​</a:t>
            </a:r>
          </a:p>
          <a:p>
            <a:pPr marL="457200" lvl="1" indent="0" fontAlgn="base">
              <a:buNone/>
            </a:pPr>
            <a:r>
              <a:rPr lang="en-US" sz="2000" dirty="0"/>
              <a:t>1. </a:t>
            </a:r>
            <a:r>
              <a:rPr lang="en-US" sz="2000" b="1" dirty="0"/>
              <a:t>Individual Counseling:  </a:t>
            </a:r>
            <a:r>
              <a:rPr lang="en-US" sz="2000" dirty="0"/>
              <a:t>Helps survivors understand their reactions, improve coping strategies, review their options, and connect with other individuals and agencies that may assist them.​</a:t>
            </a:r>
          </a:p>
          <a:p>
            <a:pPr marL="457200" lvl="1" indent="0" fontAlgn="base">
              <a:buNone/>
            </a:pPr>
            <a:r>
              <a:rPr lang="en-US" sz="2000" dirty="0"/>
              <a:t>2. </a:t>
            </a:r>
            <a:r>
              <a:rPr lang="en-US" sz="2000" b="1" dirty="0"/>
              <a:t>Basic Educational Support: </a:t>
            </a:r>
            <a:r>
              <a:rPr lang="en-US" sz="2000" dirty="0"/>
              <a:t> General support and information on resources and services available to disaster survivors.​</a:t>
            </a:r>
          </a:p>
          <a:p>
            <a:pPr marL="457200" lvl="1" indent="0" fontAlgn="base">
              <a:buNone/>
            </a:pPr>
            <a:r>
              <a:rPr lang="en-US" sz="2000" dirty="0"/>
              <a:t>3. </a:t>
            </a:r>
            <a:r>
              <a:rPr lang="en-US" sz="2000" b="1" dirty="0"/>
              <a:t>Group Crisis Counseling: </a:t>
            </a:r>
            <a:r>
              <a:rPr lang="en-US" sz="2000" dirty="0"/>
              <a:t>Group sessions led by trained ambassadors who offer skills to help survivors cope with their situations and reactions. ​</a:t>
            </a:r>
          </a:p>
          <a:p>
            <a:pPr marL="457200" lvl="1" indent="0" fontAlgn="base">
              <a:buNone/>
            </a:pPr>
            <a:r>
              <a:rPr lang="en-US" sz="2000" dirty="0"/>
              <a:t>4. </a:t>
            </a:r>
            <a:r>
              <a:rPr lang="en-US" sz="2000" b="1" dirty="0"/>
              <a:t>Public Education: </a:t>
            </a:r>
            <a:r>
              <a:rPr lang="en-US" sz="2000" dirty="0"/>
              <a:t>Information and education about typical reactions, helpful coping strategies, and available disaster-related resources..​</a:t>
            </a:r>
          </a:p>
          <a:p>
            <a:pPr marL="457200" lvl="1" indent="0" fontAlgn="base">
              <a:buNone/>
            </a:pPr>
            <a:r>
              <a:rPr lang="en-US" sz="2000" dirty="0"/>
              <a:t>5. </a:t>
            </a:r>
            <a:r>
              <a:rPr lang="en-US" sz="2000" b="1" dirty="0"/>
              <a:t>Assessment, referral and resource linkage: </a:t>
            </a:r>
            <a:r>
              <a:rPr lang="en-US" sz="2000" dirty="0"/>
              <a:t> Adult and child needs assessment and referral to additional disaster relief services or mental health or substance abuse treatment.</a:t>
            </a:r>
          </a:p>
        </p:txBody>
      </p:sp>
      <p:sp>
        <p:nvSpPr>
          <p:cNvPr id="4" name="Slide Number Placeholder 3">
            <a:extLst>
              <a:ext uri="{FF2B5EF4-FFF2-40B4-BE49-F238E27FC236}">
                <a16:creationId xmlns:a16="http://schemas.microsoft.com/office/drawing/2014/main" id="{153157E4-2F09-449F-B9E4-E8EFB8A50B66}"/>
              </a:ext>
            </a:extLst>
          </p:cNvPr>
          <p:cNvSpPr>
            <a:spLocks noGrp="1"/>
          </p:cNvSpPr>
          <p:nvPr>
            <p:ph type="sldNum" sz="quarter" idx="12"/>
          </p:nvPr>
        </p:nvSpPr>
        <p:spPr/>
        <p:txBody>
          <a:bodyPr/>
          <a:lstStyle/>
          <a:p>
            <a:fld id="{A0EC8638-D38E-4C5B-8C11-DA859CF37C29}" type="slidenum">
              <a:rPr lang="en-US" smtClean="0"/>
              <a:t>26</a:t>
            </a:fld>
            <a:endParaRPr lang="en-US" dirty="0"/>
          </a:p>
        </p:txBody>
      </p:sp>
    </p:spTree>
    <p:extLst>
      <p:ext uri="{BB962C8B-B14F-4D97-AF65-F5344CB8AC3E}">
        <p14:creationId xmlns:p14="http://schemas.microsoft.com/office/powerpoint/2010/main" val="2617100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ADF33-D93B-45B5-B663-BB495E33E258}"/>
              </a:ext>
            </a:extLst>
          </p:cNvPr>
          <p:cNvSpPr>
            <a:spLocks noGrp="1"/>
          </p:cNvSpPr>
          <p:nvPr>
            <p:ph type="title"/>
          </p:nvPr>
        </p:nvSpPr>
        <p:spPr/>
        <p:txBody>
          <a:bodyPr/>
          <a:lstStyle/>
          <a:p>
            <a:r>
              <a:rPr lang="en-US" dirty="0"/>
              <a:t>Constituent Engagement </a:t>
            </a:r>
          </a:p>
        </p:txBody>
      </p:sp>
      <p:sp>
        <p:nvSpPr>
          <p:cNvPr id="3" name="Content Placeholder 2">
            <a:extLst>
              <a:ext uri="{FF2B5EF4-FFF2-40B4-BE49-F238E27FC236}">
                <a16:creationId xmlns:a16="http://schemas.microsoft.com/office/drawing/2014/main" id="{07DD53A5-54C1-4FA9-B335-0BE82C4EFEA9}"/>
              </a:ext>
            </a:extLst>
          </p:cNvPr>
          <p:cNvSpPr>
            <a:spLocks noGrp="1"/>
          </p:cNvSpPr>
          <p:nvPr>
            <p:ph idx="1"/>
          </p:nvPr>
        </p:nvSpPr>
        <p:spPr/>
        <p:txBody>
          <a:bodyPr/>
          <a:lstStyle/>
          <a:p>
            <a:r>
              <a:rPr lang="en-US" dirty="0"/>
              <a:t>Facebook, Instagram and Twitter ads in Spanish and English </a:t>
            </a:r>
          </a:p>
          <a:p>
            <a:r>
              <a:rPr lang="en-US" dirty="0"/>
              <a:t>Directed engagement through television and radio in Spanish and English </a:t>
            </a:r>
          </a:p>
          <a:p>
            <a:r>
              <a:rPr lang="en-US" dirty="0"/>
              <a:t>Free advertisements through partner agencies to include Clark County Channel 4 and electronic billboards, which targets areas in tribal communities as well as socially and economically disadvantaged communities.</a:t>
            </a:r>
          </a:p>
          <a:p>
            <a:r>
              <a:rPr lang="en-US" dirty="0"/>
              <a:t>Resources through distribution of materials at locations where citizens can receive various types of support (food banks, medical, etc.) </a:t>
            </a:r>
          </a:p>
        </p:txBody>
      </p:sp>
      <p:sp>
        <p:nvSpPr>
          <p:cNvPr id="4" name="Slide Number Placeholder 3">
            <a:extLst>
              <a:ext uri="{FF2B5EF4-FFF2-40B4-BE49-F238E27FC236}">
                <a16:creationId xmlns:a16="http://schemas.microsoft.com/office/drawing/2014/main" id="{7855707F-6376-4AB8-B952-A9E4E0AE420B}"/>
              </a:ext>
            </a:extLst>
          </p:cNvPr>
          <p:cNvSpPr>
            <a:spLocks noGrp="1"/>
          </p:cNvSpPr>
          <p:nvPr>
            <p:ph type="sldNum" sz="quarter" idx="12"/>
          </p:nvPr>
        </p:nvSpPr>
        <p:spPr/>
        <p:txBody>
          <a:bodyPr/>
          <a:lstStyle/>
          <a:p>
            <a:fld id="{A0EC8638-D38E-4C5B-8C11-DA859CF37C29}" type="slidenum">
              <a:rPr lang="en-US" smtClean="0"/>
              <a:t>27</a:t>
            </a:fld>
            <a:endParaRPr lang="en-US" dirty="0"/>
          </a:p>
        </p:txBody>
      </p:sp>
    </p:spTree>
    <p:extLst>
      <p:ext uri="{BB962C8B-B14F-4D97-AF65-F5344CB8AC3E}">
        <p14:creationId xmlns:p14="http://schemas.microsoft.com/office/powerpoint/2010/main" val="1453223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B7B47-E032-4130-945E-9041CCB92635}"/>
              </a:ext>
            </a:extLst>
          </p:cNvPr>
          <p:cNvSpPr>
            <a:spLocks noGrp="1"/>
          </p:cNvSpPr>
          <p:nvPr>
            <p:ph type="title"/>
          </p:nvPr>
        </p:nvSpPr>
        <p:spPr/>
        <p:txBody>
          <a:bodyPr>
            <a:normAutofit fontScale="90000"/>
          </a:bodyPr>
          <a:lstStyle/>
          <a:p>
            <a:r>
              <a:rPr lang="en-US" dirty="0"/>
              <a:t>Addressing Racial/Ethnic and Cultural Disparities</a:t>
            </a:r>
          </a:p>
        </p:txBody>
      </p:sp>
      <p:sp>
        <p:nvSpPr>
          <p:cNvPr id="3" name="Content Placeholder 2">
            <a:extLst>
              <a:ext uri="{FF2B5EF4-FFF2-40B4-BE49-F238E27FC236}">
                <a16:creationId xmlns:a16="http://schemas.microsoft.com/office/drawing/2014/main" id="{F6288808-3E63-4657-88F8-D210F6C5C40A}"/>
              </a:ext>
            </a:extLst>
          </p:cNvPr>
          <p:cNvSpPr>
            <a:spLocks noGrp="1"/>
          </p:cNvSpPr>
          <p:nvPr>
            <p:ph idx="1"/>
          </p:nvPr>
        </p:nvSpPr>
        <p:spPr/>
        <p:txBody>
          <a:bodyPr/>
          <a:lstStyle/>
          <a:p>
            <a:r>
              <a:rPr lang="en-US" dirty="0"/>
              <a:t>Qualitative and Quantitative Analysis of disparities </a:t>
            </a:r>
          </a:p>
          <a:p>
            <a:r>
              <a:rPr lang="en-US" dirty="0"/>
              <a:t>Community Based Participatory Engagement</a:t>
            </a:r>
          </a:p>
          <a:p>
            <a:r>
              <a:rPr lang="en-US" dirty="0"/>
              <a:t>Bilingual/multilingual Resilience Ambassadors</a:t>
            </a:r>
          </a:p>
          <a:p>
            <a:r>
              <a:rPr lang="en-US" dirty="0"/>
              <a:t>Culturally representative staffing through community-based organizations</a:t>
            </a:r>
          </a:p>
          <a:p>
            <a:r>
              <a:rPr lang="en-US" dirty="0"/>
              <a:t>Community Listening Sessions and Resilience Based Discussions with Regional Behavioral Health Coordinators and Nevada Resilience Project</a:t>
            </a:r>
          </a:p>
          <a:p>
            <a:r>
              <a:rPr lang="en-US" dirty="0"/>
              <a:t>Black, Indigenous, People of Color (BIPOC) support network within DHHS</a:t>
            </a:r>
          </a:p>
        </p:txBody>
      </p:sp>
      <p:sp>
        <p:nvSpPr>
          <p:cNvPr id="4" name="Slide Number Placeholder 3">
            <a:extLst>
              <a:ext uri="{FF2B5EF4-FFF2-40B4-BE49-F238E27FC236}">
                <a16:creationId xmlns:a16="http://schemas.microsoft.com/office/drawing/2014/main" id="{C3ECA4BD-CC92-4B97-BE2A-5A0C803E1BDF}"/>
              </a:ext>
            </a:extLst>
          </p:cNvPr>
          <p:cNvSpPr>
            <a:spLocks noGrp="1"/>
          </p:cNvSpPr>
          <p:nvPr>
            <p:ph type="sldNum" sz="quarter" idx="12"/>
          </p:nvPr>
        </p:nvSpPr>
        <p:spPr/>
        <p:txBody>
          <a:bodyPr/>
          <a:lstStyle/>
          <a:p>
            <a:fld id="{A0EC8638-D38E-4C5B-8C11-DA859CF37C29}" type="slidenum">
              <a:rPr lang="en-US" smtClean="0"/>
              <a:t>28</a:t>
            </a:fld>
            <a:endParaRPr lang="en-US" dirty="0"/>
          </a:p>
        </p:txBody>
      </p:sp>
    </p:spTree>
    <p:extLst>
      <p:ext uri="{BB962C8B-B14F-4D97-AF65-F5344CB8AC3E}">
        <p14:creationId xmlns:p14="http://schemas.microsoft.com/office/powerpoint/2010/main" val="831873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18E6C5-CC2A-4384-84DC-D275DFA591A4}"/>
              </a:ext>
            </a:extLst>
          </p:cNvPr>
          <p:cNvSpPr>
            <a:spLocks noGrp="1"/>
          </p:cNvSpPr>
          <p:nvPr>
            <p:ph type="sldNum" sz="quarter" idx="12"/>
          </p:nvPr>
        </p:nvSpPr>
        <p:spPr/>
        <p:txBody>
          <a:bodyPr/>
          <a:lstStyle/>
          <a:p>
            <a:fld id="{E9C1D828-F931-464A-8E86-F9D742DA373F}" type="slidenum">
              <a:rPr lang="en-US" smtClean="0"/>
              <a:pPr/>
              <a:t>29</a:t>
            </a:fld>
            <a:endParaRPr lang="en-US" dirty="0"/>
          </a:p>
        </p:txBody>
      </p:sp>
      <p:sp>
        <p:nvSpPr>
          <p:cNvPr id="3" name="Title 2">
            <a:extLst>
              <a:ext uri="{FF2B5EF4-FFF2-40B4-BE49-F238E27FC236}">
                <a16:creationId xmlns:a16="http://schemas.microsoft.com/office/drawing/2014/main" id="{2C79FDB3-CC24-4E7C-A1F3-7019928DF5C8}"/>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129218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Assembly Bill 206, enacted 2019</a:t>
            </a:r>
          </a:p>
        </p:txBody>
      </p:sp>
      <p:sp>
        <p:nvSpPr>
          <p:cNvPr id="3" name="Content Placeholder 2"/>
          <p:cNvSpPr>
            <a:spLocks noGrp="1"/>
          </p:cNvSpPr>
          <p:nvPr>
            <p:ph idx="1"/>
          </p:nvPr>
        </p:nvSpPr>
        <p:spPr>
          <a:xfrm>
            <a:off x="628650" y="1166271"/>
            <a:ext cx="7886700" cy="5207152"/>
          </a:xfrm>
        </p:spPr>
        <p:txBody>
          <a:bodyPr>
            <a:normAutofit fontScale="62500" lnSpcReduction="20000"/>
          </a:bodyPr>
          <a:lstStyle/>
          <a:p>
            <a:pPr marL="0" indent="0">
              <a:buNone/>
            </a:pPr>
            <a:r>
              <a:rPr lang="en-US" dirty="0"/>
              <a:t>The Department shall develop a written plan to address behavioral health needs in an emergency or disaster. </a:t>
            </a:r>
          </a:p>
          <a:p>
            <a:r>
              <a:rPr lang="en-US" dirty="0"/>
              <a:t>Prescribe a process for assessing the need for behavioral health resources during or after an emergency or disaster based on the estimated impact of the emergency or disaster and the estimated depletion of resources during the emergency or disaster;</a:t>
            </a:r>
          </a:p>
          <a:p>
            <a:r>
              <a:rPr lang="en-US" dirty="0"/>
              <a:t>Ensure continuity of services for existing patients with a mental illness, developmental disability or intellectual disability during an emergency or disaster;</a:t>
            </a:r>
          </a:p>
          <a:p>
            <a:r>
              <a:rPr lang="en-US" dirty="0"/>
              <a:t>Prescribe strategies to deploy triage and psychological first aid services during an emergency or disaster;</a:t>
            </a:r>
          </a:p>
          <a:p>
            <a:r>
              <a:rPr lang="en-US" dirty="0"/>
              <a:t>Identify opportunities for the rendering of mutual aid during an emergency or disaster;</a:t>
            </a:r>
          </a:p>
          <a:p>
            <a:r>
              <a:rPr lang="en-US" dirty="0"/>
              <a:t>Prescribe procedures to address the behavioral health needs of first responders during and after an emergency or disaster; and</a:t>
            </a:r>
          </a:p>
          <a:p>
            <a:r>
              <a:rPr lang="en-US" dirty="0"/>
              <a:t>Prescribe measures to aid the recovery of the behavioral health system after an emergency or disaster.</a:t>
            </a:r>
          </a:p>
          <a:p>
            <a:r>
              <a:rPr lang="en-US" dirty="0"/>
              <a:t>On or before December 31 of each year, the Department shall: Review the plan developed pursuant to subsection 1 and revise the plan as necessary; and Transmit the plan to the Chief of the Division of Emergency Management of the Department of Public Safety</a:t>
            </a:r>
          </a:p>
          <a:p>
            <a:pPr marL="0" indent="0">
              <a:buNone/>
            </a:pPr>
            <a:endParaRPr lang="en-US" dirty="0"/>
          </a:p>
        </p:txBody>
      </p:sp>
      <p:sp>
        <p:nvSpPr>
          <p:cNvPr id="5" name="Slide Number Placeholder 4"/>
          <p:cNvSpPr>
            <a:spLocks noGrp="1"/>
          </p:cNvSpPr>
          <p:nvPr>
            <p:ph type="sldNum" sz="quarter" idx="12"/>
          </p:nvPr>
        </p:nvSpPr>
        <p:spPr>
          <a:xfrm>
            <a:off x="6457950" y="6356351"/>
            <a:ext cx="2057400" cy="365125"/>
          </a:xfrm>
        </p:spPr>
        <p:txBody>
          <a:bodyPr/>
          <a:lstStyle/>
          <a:p>
            <a:fld id="{2A912E05-27E8-4814-B9B5-69B786581838}" type="slidenum">
              <a:rPr lang="en-US" smtClean="0"/>
              <a:t>3</a:t>
            </a:fld>
            <a:endParaRPr lang="en-US" dirty="0"/>
          </a:p>
        </p:txBody>
      </p:sp>
    </p:spTree>
    <p:extLst>
      <p:ext uri="{BB962C8B-B14F-4D97-AF65-F5344CB8AC3E}">
        <p14:creationId xmlns:p14="http://schemas.microsoft.com/office/powerpoint/2010/main" val="30675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8A436C-06AA-4705-90E1-71A94B0C6B90}"/>
              </a:ext>
            </a:extLst>
          </p:cNvPr>
          <p:cNvSpPr>
            <a:spLocks noGrp="1"/>
          </p:cNvSpPr>
          <p:nvPr>
            <p:ph type="sldNum" sz="quarter" idx="12"/>
          </p:nvPr>
        </p:nvSpPr>
        <p:spPr/>
        <p:txBody>
          <a:bodyPr/>
          <a:lstStyle/>
          <a:p>
            <a:fld id="{E9C1D828-F931-464A-8E86-F9D742DA373F}" type="slidenum">
              <a:rPr lang="en-US" smtClean="0"/>
              <a:pPr/>
              <a:t>30</a:t>
            </a:fld>
            <a:endParaRPr lang="en-US" dirty="0"/>
          </a:p>
        </p:txBody>
      </p:sp>
      <p:sp>
        <p:nvSpPr>
          <p:cNvPr id="3" name="Text Placeholder 2">
            <a:extLst>
              <a:ext uri="{FF2B5EF4-FFF2-40B4-BE49-F238E27FC236}">
                <a16:creationId xmlns:a16="http://schemas.microsoft.com/office/drawing/2014/main" id="{C72F9C92-8671-491D-8582-9C074B66667E}"/>
              </a:ext>
            </a:extLst>
          </p:cNvPr>
          <p:cNvSpPr>
            <a:spLocks noGrp="1"/>
          </p:cNvSpPr>
          <p:nvPr>
            <p:ph type="body" sz="quarter" idx="13"/>
          </p:nvPr>
        </p:nvSpPr>
        <p:spPr>
          <a:xfrm>
            <a:off x="628650" y="1822513"/>
            <a:ext cx="6274174" cy="547687"/>
          </a:xfrm>
        </p:spPr>
        <p:txBody>
          <a:bodyPr/>
          <a:lstStyle/>
          <a:p>
            <a:r>
              <a:rPr lang="en-US" dirty="0"/>
              <a:t>Stephanie Woodard, Psy.D.</a:t>
            </a:r>
          </a:p>
        </p:txBody>
      </p:sp>
      <p:sp>
        <p:nvSpPr>
          <p:cNvPr id="5" name="Text Placeholder 4">
            <a:extLst>
              <a:ext uri="{FF2B5EF4-FFF2-40B4-BE49-F238E27FC236}">
                <a16:creationId xmlns:a16="http://schemas.microsoft.com/office/drawing/2014/main" id="{A7A6951C-6577-425A-B5BA-51942C83F589}"/>
              </a:ext>
            </a:extLst>
          </p:cNvPr>
          <p:cNvSpPr>
            <a:spLocks noGrp="1"/>
          </p:cNvSpPr>
          <p:nvPr>
            <p:ph type="body" sz="quarter" idx="15"/>
          </p:nvPr>
        </p:nvSpPr>
        <p:spPr>
          <a:xfrm>
            <a:off x="628649" y="2269283"/>
            <a:ext cx="4687421" cy="532592"/>
          </a:xfrm>
        </p:spPr>
        <p:txBody>
          <a:bodyPr>
            <a:noAutofit/>
          </a:bodyPr>
          <a:lstStyle/>
          <a:p>
            <a:r>
              <a:rPr lang="en-US" sz="2400" dirty="0"/>
              <a:t>Senior Advisor on Behavioral Health</a:t>
            </a:r>
          </a:p>
        </p:txBody>
      </p:sp>
      <p:sp>
        <p:nvSpPr>
          <p:cNvPr id="7" name="Text Placeholder 6">
            <a:extLst>
              <a:ext uri="{FF2B5EF4-FFF2-40B4-BE49-F238E27FC236}">
                <a16:creationId xmlns:a16="http://schemas.microsoft.com/office/drawing/2014/main" id="{1F4D2991-EEB1-4C01-8F93-72F3796BEF34}"/>
              </a:ext>
            </a:extLst>
          </p:cNvPr>
          <p:cNvSpPr>
            <a:spLocks noGrp="1"/>
          </p:cNvSpPr>
          <p:nvPr>
            <p:ph type="body" sz="quarter" idx="17"/>
          </p:nvPr>
        </p:nvSpPr>
        <p:spPr>
          <a:xfrm>
            <a:off x="628650" y="2583891"/>
            <a:ext cx="3943350" cy="532592"/>
          </a:xfrm>
        </p:spPr>
        <p:txBody>
          <a:bodyPr>
            <a:normAutofit/>
          </a:bodyPr>
          <a:lstStyle/>
          <a:p>
            <a:r>
              <a:rPr lang="en-US" sz="2400" dirty="0">
                <a:hlinkClick r:id="rId3"/>
              </a:rPr>
              <a:t>swoodard@health.nv.gov</a:t>
            </a:r>
            <a:r>
              <a:rPr lang="en-US" sz="2400" dirty="0"/>
              <a:t> </a:t>
            </a:r>
          </a:p>
        </p:txBody>
      </p:sp>
      <p:sp>
        <p:nvSpPr>
          <p:cNvPr id="12" name="Title 11">
            <a:extLst>
              <a:ext uri="{FF2B5EF4-FFF2-40B4-BE49-F238E27FC236}">
                <a16:creationId xmlns:a16="http://schemas.microsoft.com/office/drawing/2014/main" id="{7D826A9B-5F16-498B-B5E7-EA8FAF306ECF}"/>
              </a:ext>
            </a:extLst>
          </p:cNvPr>
          <p:cNvSpPr>
            <a:spLocks noGrp="1"/>
          </p:cNvSpPr>
          <p:nvPr>
            <p:ph type="title"/>
          </p:nvPr>
        </p:nvSpPr>
        <p:spPr/>
        <p:txBody>
          <a:bodyPr/>
          <a:lstStyle/>
          <a:p>
            <a:r>
              <a:rPr lang="en-US" dirty="0"/>
              <a:t>Contact Information</a:t>
            </a:r>
          </a:p>
        </p:txBody>
      </p:sp>
    </p:spTree>
    <p:extLst>
      <p:ext uri="{BB962C8B-B14F-4D97-AF65-F5344CB8AC3E}">
        <p14:creationId xmlns:p14="http://schemas.microsoft.com/office/powerpoint/2010/main" val="1333999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ED0B2C-8D89-408D-BAE0-48ACCE364871}"/>
              </a:ext>
            </a:extLst>
          </p:cNvPr>
          <p:cNvSpPr>
            <a:spLocks noGrp="1"/>
          </p:cNvSpPr>
          <p:nvPr>
            <p:ph idx="1"/>
          </p:nvPr>
        </p:nvSpPr>
        <p:spPr>
          <a:xfrm>
            <a:off x="628650" y="1095374"/>
            <a:ext cx="7886700" cy="5260977"/>
          </a:xfrm>
        </p:spPr>
        <p:txBody>
          <a:bodyPr>
            <a:normAutofit fontScale="55000" lnSpcReduction="20000"/>
          </a:bodyPr>
          <a:lstStyle/>
          <a:p>
            <a:r>
              <a:rPr lang="en-US" dirty="0"/>
              <a:t>ADSD – Aging and Disability Services Division</a:t>
            </a:r>
          </a:p>
          <a:p>
            <a:r>
              <a:rPr lang="en-US" dirty="0"/>
              <a:t>BBHWP - Bureau of Behavioral Health Wellness and Prevention Team</a:t>
            </a:r>
          </a:p>
          <a:p>
            <a:r>
              <a:rPr lang="en-US" dirty="0"/>
              <a:t>BH – Behavioral Health</a:t>
            </a:r>
          </a:p>
          <a:p>
            <a:r>
              <a:rPr lang="en-US" dirty="0"/>
              <a:t>BIPOC - Black, Indigenous, People of Color </a:t>
            </a:r>
          </a:p>
          <a:p>
            <a:r>
              <a:rPr lang="en-US" dirty="0"/>
              <a:t>CCP - Crisis Counseling Assistance and Training Program Model</a:t>
            </a:r>
          </a:p>
          <a:p>
            <a:r>
              <a:rPr lang="en-US" dirty="0"/>
              <a:t>DPBH – Division of Public and Behavioral Health </a:t>
            </a:r>
          </a:p>
          <a:p>
            <a:r>
              <a:rPr lang="en-US" dirty="0"/>
              <a:t>ED - Emergency Department</a:t>
            </a:r>
          </a:p>
          <a:p>
            <a:r>
              <a:rPr lang="en-US" dirty="0"/>
              <a:t>ESF - Emergency Support Functions</a:t>
            </a:r>
          </a:p>
          <a:p>
            <a:r>
              <a:rPr lang="en-US" dirty="0"/>
              <a:t>FEMA - Federal Emergency Management Agency</a:t>
            </a:r>
          </a:p>
          <a:p>
            <a:r>
              <a:rPr lang="en-US" dirty="0"/>
              <a:t>FRC – Family Resource Center</a:t>
            </a:r>
          </a:p>
          <a:p>
            <a:r>
              <a:rPr lang="en-US" dirty="0"/>
              <a:t>HCQC - Bureau of Health Care Quality and Compliance</a:t>
            </a:r>
          </a:p>
          <a:p>
            <a:r>
              <a:rPr lang="en-US" dirty="0"/>
              <a:t>HIPAA – Health Insurance Portability and Accountability Act </a:t>
            </a:r>
          </a:p>
          <a:p>
            <a:r>
              <a:rPr lang="en-US" dirty="0"/>
              <a:t>ISP - Immediate Service Program</a:t>
            </a:r>
          </a:p>
          <a:p>
            <a:r>
              <a:rPr lang="en-US" dirty="0"/>
              <a:t>MAT - medication Assisted Treatment</a:t>
            </a:r>
          </a:p>
          <a:p>
            <a:r>
              <a:rPr lang="en-US" dirty="0"/>
              <a:t>MHCC - Mental Health Crisis Counselors</a:t>
            </a:r>
          </a:p>
          <a:p>
            <a:r>
              <a:rPr lang="en-US" dirty="0"/>
              <a:t>Nevada CAN – Nevada COVID Action Network </a:t>
            </a:r>
          </a:p>
          <a:p>
            <a:r>
              <a:rPr lang="en-US" dirty="0"/>
              <a:t>NCPTSD – National Center for Post-Traumatic Stress Disorder</a:t>
            </a:r>
          </a:p>
          <a:p>
            <a:r>
              <a:rPr lang="en-US" dirty="0"/>
              <a:t>NDEM – Nevada Division of Emergency Management</a:t>
            </a:r>
          </a:p>
          <a:p>
            <a:r>
              <a:rPr lang="en-US" dirty="0"/>
              <a:t>OTP - Opioid Treatment Provider</a:t>
            </a:r>
          </a:p>
          <a:p>
            <a:r>
              <a:rPr lang="en-US" dirty="0"/>
              <a:t>OUD - Opioid use disorder</a:t>
            </a:r>
          </a:p>
          <a:p>
            <a:r>
              <a:rPr lang="en-US" dirty="0"/>
              <a:t>PFA - Psychological First Aid</a:t>
            </a:r>
          </a:p>
          <a:p>
            <a:r>
              <a:rPr lang="en-US" dirty="0"/>
              <a:t>PSR - Psychosocial Rehabilitation</a:t>
            </a:r>
          </a:p>
          <a:p>
            <a:r>
              <a:rPr lang="en-US" dirty="0"/>
              <a:t>PTSD - Post-Traumatic Stress Disorder</a:t>
            </a:r>
          </a:p>
          <a:p>
            <a:r>
              <a:rPr lang="en-US" dirty="0"/>
              <a:t>RSF - Recovery Support Function</a:t>
            </a:r>
          </a:p>
          <a:p>
            <a:r>
              <a:rPr lang="en-US" dirty="0"/>
              <a:t>SABG - Substance Abuse Prevention and Treatment, Block Grant</a:t>
            </a:r>
          </a:p>
          <a:p>
            <a:r>
              <a:rPr lang="en-US" dirty="0"/>
              <a:t>SAMHSA - Substance Abuse Mental Health Services Administration</a:t>
            </a:r>
          </a:p>
          <a:p>
            <a:r>
              <a:rPr lang="en-US" dirty="0"/>
              <a:t>SEOC – State Emergency Operations Center </a:t>
            </a:r>
          </a:p>
          <a:p>
            <a:r>
              <a:rPr lang="en-US" dirty="0"/>
              <a:t>SERV-NV - State Emergency Registry of Volunteers</a:t>
            </a:r>
          </a:p>
          <a:p>
            <a:r>
              <a:rPr lang="en-US" dirty="0"/>
              <a:t>SMI - Serious Mental Health</a:t>
            </a:r>
          </a:p>
          <a:p>
            <a:r>
              <a:rPr lang="en-US" dirty="0"/>
              <a:t>SOR - State Opioid Response</a:t>
            </a:r>
          </a:p>
          <a:p>
            <a:pPr marL="0" indent="0">
              <a:buNone/>
            </a:pPr>
            <a:endParaRPr lang="en-US" dirty="0"/>
          </a:p>
        </p:txBody>
      </p:sp>
      <p:sp>
        <p:nvSpPr>
          <p:cNvPr id="3" name="Slide Number Placeholder 2">
            <a:extLst>
              <a:ext uri="{FF2B5EF4-FFF2-40B4-BE49-F238E27FC236}">
                <a16:creationId xmlns:a16="http://schemas.microsoft.com/office/drawing/2014/main" id="{A6049350-DF23-4815-8114-4368F843A482}"/>
              </a:ext>
            </a:extLst>
          </p:cNvPr>
          <p:cNvSpPr>
            <a:spLocks noGrp="1"/>
          </p:cNvSpPr>
          <p:nvPr>
            <p:ph type="sldNum" sz="quarter" idx="12"/>
          </p:nvPr>
        </p:nvSpPr>
        <p:spPr/>
        <p:txBody>
          <a:bodyPr/>
          <a:lstStyle/>
          <a:p>
            <a:fld id="{A0EC8638-D38E-4C5B-8C11-DA859CF37C29}" type="slidenum">
              <a:rPr lang="en-US" smtClean="0"/>
              <a:pPr/>
              <a:t>31</a:t>
            </a:fld>
            <a:endParaRPr lang="en-US" dirty="0"/>
          </a:p>
        </p:txBody>
      </p:sp>
      <p:sp>
        <p:nvSpPr>
          <p:cNvPr id="4" name="Title 3">
            <a:extLst>
              <a:ext uri="{FF2B5EF4-FFF2-40B4-BE49-F238E27FC236}">
                <a16:creationId xmlns:a16="http://schemas.microsoft.com/office/drawing/2014/main" id="{BD357E4E-38AB-4D5C-9F61-3B0D9ADA844F}"/>
              </a:ext>
            </a:extLst>
          </p:cNvPr>
          <p:cNvSpPr>
            <a:spLocks noGrp="1"/>
          </p:cNvSpPr>
          <p:nvPr>
            <p:ph type="title"/>
          </p:nvPr>
        </p:nvSpPr>
        <p:spPr/>
        <p:txBody>
          <a:bodyPr/>
          <a:lstStyle/>
          <a:p>
            <a:r>
              <a:rPr lang="en-US" dirty="0"/>
              <a:t>Acronyms</a:t>
            </a:r>
          </a:p>
        </p:txBody>
      </p:sp>
    </p:spTree>
    <p:extLst>
      <p:ext uri="{BB962C8B-B14F-4D97-AF65-F5344CB8AC3E}">
        <p14:creationId xmlns:p14="http://schemas.microsoft.com/office/powerpoint/2010/main" val="2429107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normAutofit fontScale="90000"/>
          </a:bodyPr>
          <a:lstStyle/>
          <a:p>
            <a:pPr eaLnBrk="1" hangingPunct="1"/>
            <a:r>
              <a:rPr lang="en-US" altLang="en-US" dirty="0"/>
              <a:t>Disaster Response and Operations</a:t>
            </a:r>
          </a:p>
        </p:txBody>
      </p:sp>
      <p:sp>
        <p:nvSpPr>
          <p:cNvPr id="11268" name="Rectangle 3"/>
          <p:cNvSpPr>
            <a:spLocks noGrp="1" noChangeArrowheads="1"/>
          </p:cNvSpPr>
          <p:nvPr>
            <p:ph type="body" idx="1"/>
          </p:nvPr>
        </p:nvSpPr>
        <p:spPr>
          <a:xfrm>
            <a:off x="628650" y="1499094"/>
            <a:ext cx="8515350" cy="4451540"/>
          </a:xfrm>
        </p:spPr>
        <p:txBody>
          <a:bodyPr/>
          <a:lstStyle/>
          <a:p>
            <a:pPr lvl="1" eaLnBrk="1" hangingPunct="1"/>
            <a:r>
              <a:rPr lang="en-US" altLang="en-US" dirty="0"/>
              <a:t>Every disaster is different</a:t>
            </a:r>
          </a:p>
          <a:p>
            <a:pPr lvl="1" eaLnBrk="1" hangingPunct="1"/>
            <a:r>
              <a:rPr lang="en-US" altLang="en-US" dirty="0"/>
              <a:t>Trauma affects individuals and the community</a:t>
            </a:r>
          </a:p>
          <a:p>
            <a:pPr lvl="1" eaLnBrk="1" hangingPunct="1"/>
            <a:r>
              <a:rPr lang="en-US" altLang="en-US" dirty="0"/>
              <a:t>Response strategy depends on disaster characteristics</a:t>
            </a:r>
          </a:p>
          <a:p>
            <a:pPr lvl="1" eaLnBrk="1" hangingPunct="1"/>
            <a:r>
              <a:rPr lang="en-US" altLang="en-US" dirty="0"/>
              <a:t>A disaster causes disruptions and changes</a:t>
            </a:r>
          </a:p>
        </p:txBody>
      </p:sp>
      <p:sp>
        <p:nvSpPr>
          <p:cNvPr id="3" name="Footer Placeholder 2"/>
          <p:cNvSpPr>
            <a:spLocks noGrp="1"/>
          </p:cNvSpPr>
          <p:nvPr>
            <p:ph type="ftr" sz="quarter" idx="11"/>
          </p:nvPr>
        </p:nvSpPr>
        <p:spPr>
          <a:xfrm>
            <a:off x="110837" y="6356351"/>
            <a:ext cx="6004214"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dirty="0"/>
              <a:t>SAMHSA_FEMA Crisis Counseling and Training Program; https://www.samhsa.gov/dtac/ccp-toolkit</a:t>
            </a:r>
          </a:p>
        </p:txBody>
      </p:sp>
      <p:sp>
        <p:nvSpPr>
          <p:cNvPr id="7" name="Slide Number Placeholder 4">
            <a:extLst>
              <a:ext uri="{FF2B5EF4-FFF2-40B4-BE49-F238E27FC236}">
                <a16:creationId xmlns:a16="http://schemas.microsoft.com/office/drawing/2014/main" id="{D67CF929-4CB5-439A-916E-4427D356367A}"/>
              </a:ext>
            </a:extLst>
          </p:cNvPr>
          <p:cNvSpPr>
            <a:spLocks noGrp="1"/>
          </p:cNvSpPr>
          <p:nvPr>
            <p:ph type="sldNum" sz="quarter" idx="12"/>
          </p:nvPr>
        </p:nvSpPr>
        <p:spPr>
          <a:xfrm>
            <a:off x="6457950" y="6356351"/>
            <a:ext cx="2057400" cy="365125"/>
          </a:xfrm>
        </p:spPr>
        <p:txBody>
          <a:bodyPr/>
          <a:lstStyle/>
          <a:p>
            <a:fld id="{2A912E05-27E8-4814-B9B5-69B786581838}" type="slidenum">
              <a:rPr lang="en-US" smtClean="0"/>
              <a:t>4</a:t>
            </a:fld>
            <a:endParaRPr lang="en-US" dirty="0"/>
          </a:p>
        </p:txBody>
      </p:sp>
    </p:spTree>
    <p:extLst>
      <p:ext uri="{BB962C8B-B14F-4D97-AF65-F5344CB8AC3E}">
        <p14:creationId xmlns:p14="http://schemas.microsoft.com/office/powerpoint/2010/main" val="2293100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29530" y="90170"/>
            <a:ext cx="8534400" cy="1274379"/>
          </a:xfrm>
        </p:spPr>
        <p:txBody>
          <a:bodyPr/>
          <a:lstStyle/>
          <a:p>
            <a:r>
              <a:rPr lang="en-US" altLang="en-US" dirty="0"/>
              <a:t>Key Concepts of Disasters</a:t>
            </a:r>
          </a:p>
        </p:txBody>
      </p:sp>
      <p:sp>
        <p:nvSpPr>
          <p:cNvPr id="13315" name="Content Placeholder 2"/>
          <p:cNvSpPr>
            <a:spLocks noGrp="1"/>
          </p:cNvSpPr>
          <p:nvPr>
            <p:ph idx="1"/>
          </p:nvPr>
        </p:nvSpPr>
        <p:spPr>
          <a:xfrm>
            <a:off x="629530" y="1263316"/>
            <a:ext cx="7886700" cy="5421263"/>
          </a:xfrm>
        </p:spPr>
        <p:txBody>
          <a:bodyPr/>
          <a:lstStyle/>
          <a:p>
            <a:pPr marL="457200" lvl="1" indent="0">
              <a:buNone/>
            </a:pPr>
            <a:r>
              <a:rPr lang="en-US" altLang="en-US" dirty="0"/>
              <a:t>A disaster is “… a sudden event that has the potential to terrify, horrify, or engender substantial losses for many people simultaneously.”  </a:t>
            </a:r>
          </a:p>
          <a:p>
            <a:pPr lvl="1">
              <a:buFontTx/>
              <a:buNone/>
            </a:pPr>
            <a:r>
              <a:rPr lang="en-US" altLang="en-US" dirty="0"/>
              <a:t>                                                       Fran Norris, Ph.D.,  NCPTSD</a:t>
            </a:r>
          </a:p>
          <a:p>
            <a:pPr lvl="1">
              <a:buFontTx/>
              <a:buNone/>
            </a:pPr>
            <a:endParaRPr lang="en-US" altLang="en-US" dirty="0"/>
          </a:p>
          <a:p>
            <a:pPr lvl="1"/>
            <a:r>
              <a:rPr lang="en-US" altLang="en-US" dirty="0"/>
              <a:t>No one who sees a disaster is untouched by it</a:t>
            </a:r>
          </a:p>
          <a:p>
            <a:pPr lvl="1"/>
            <a:r>
              <a:rPr lang="en-US" altLang="en-US" dirty="0"/>
              <a:t>Affects individuals and communities</a:t>
            </a:r>
          </a:p>
          <a:p>
            <a:pPr lvl="1"/>
            <a:r>
              <a:rPr lang="en-US" altLang="en-US" dirty="0"/>
              <a:t>People pull together during and after</a:t>
            </a:r>
          </a:p>
          <a:p>
            <a:pPr lvl="1"/>
            <a:r>
              <a:rPr lang="en-US" altLang="en-US" dirty="0"/>
              <a:t>Stress and grief are normal reactions</a:t>
            </a:r>
          </a:p>
          <a:p>
            <a:pPr lvl="1"/>
            <a:r>
              <a:rPr lang="en-US" altLang="en-US" dirty="0"/>
              <a:t>People’s natural resilience will support individual and collective recovery</a:t>
            </a:r>
          </a:p>
          <a:p>
            <a:pPr lvl="1"/>
            <a:r>
              <a:rPr lang="en-US" altLang="en-US" dirty="0"/>
              <a:t>Pandemics, such as COVID-19, are considered disasters</a:t>
            </a:r>
          </a:p>
        </p:txBody>
      </p:sp>
      <p:sp>
        <p:nvSpPr>
          <p:cNvPr id="2" name="Footer Placeholder 1"/>
          <p:cNvSpPr>
            <a:spLocks noGrp="1"/>
          </p:cNvSpPr>
          <p:nvPr>
            <p:ph type="ftr" sz="quarter" idx="11"/>
          </p:nvPr>
        </p:nvSpPr>
        <p:spPr>
          <a:xfrm>
            <a:off x="70340" y="6539345"/>
            <a:ext cx="5833696" cy="19482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00" dirty="0"/>
              <a:t>SAMHSA_FEMA Crisis Counseling and Training Program; https://www.samhsa.gov/dtac/ccp-toolkit</a:t>
            </a:r>
          </a:p>
        </p:txBody>
      </p:sp>
      <p:sp>
        <p:nvSpPr>
          <p:cNvPr id="6" name="Slide Number Placeholder 4">
            <a:extLst>
              <a:ext uri="{FF2B5EF4-FFF2-40B4-BE49-F238E27FC236}">
                <a16:creationId xmlns:a16="http://schemas.microsoft.com/office/drawing/2014/main" id="{484C9BFF-A7CB-48C6-96D1-9A4BB5EE0881}"/>
              </a:ext>
            </a:extLst>
          </p:cNvPr>
          <p:cNvSpPr>
            <a:spLocks noGrp="1"/>
          </p:cNvSpPr>
          <p:nvPr>
            <p:ph type="sldNum" sz="quarter" idx="12"/>
          </p:nvPr>
        </p:nvSpPr>
        <p:spPr>
          <a:xfrm>
            <a:off x="6457950" y="6356351"/>
            <a:ext cx="2057400" cy="365125"/>
          </a:xfrm>
        </p:spPr>
        <p:txBody>
          <a:bodyPr/>
          <a:lstStyle/>
          <a:p>
            <a:fld id="{2A912E05-27E8-4814-B9B5-69B786581838}" type="slidenum">
              <a:rPr lang="en-US" smtClean="0"/>
              <a:t>5</a:t>
            </a:fld>
            <a:endParaRPr lang="en-US" dirty="0"/>
          </a:p>
        </p:txBody>
      </p:sp>
    </p:spTree>
    <p:extLst>
      <p:ext uri="{BB962C8B-B14F-4D97-AF65-F5344CB8AC3E}">
        <p14:creationId xmlns:p14="http://schemas.microsoft.com/office/powerpoint/2010/main" val="397642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AFF26-FE4E-4C75-AED3-C5CF77BFB2C4}"/>
              </a:ext>
            </a:extLst>
          </p:cNvPr>
          <p:cNvSpPr>
            <a:spLocks noGrp="1"/>
          </p:cNvSpPr>
          <p:nvPr>
            <p:ph type="title"/>
          </p:nvPr>
        </p:nvSpPr>
        <p:spPr/>
        <p:txBody>
          <a:bodyPr>
            <a:normAutofit fontScale="90000"/>
          </a:bodyPr>
          <a:lstStyle/>
          <a:p>
            <a:r>
              <a:rPr lang="en-US" dirty="0"/>
              <a:t>CDC Mental Health Pulse Survey</a:t>
            </a:r>
          </a:p>
        </p:txBody>
      </p:sp>
      <p:pic>
        <p:nvPicPr>
          <p:cNvPr id="6" name="Content Placeholder 5" descr="Indicators of anxiety or depression based on frequency of symptoms">
            <a:extLst>
              <a:ext uri="{FF2B5EF4-FFF2-40B4-BE49-F238E27FC236}">
                <a16:creationId xmlns:a16="http://schemas.microsoft.com/office/drawing/2014/main" id="{B5981D41-901E-4FC5-9DBD-E305EDA51E6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6796" y="1036806"/>
            <a:ext cx="8630407" cy="5103404"/>
          </a:xfrm>
        </p:spPr>
      </p:pic>
      <p:sp>
        <p:nvSpPr>
          <p:cNvPr id="4" name="Slide Number Placeholder 3">
            <a:extLst>
              <a:ext uri="{FF2B5EF4-FFF2-40B4-BE49-F238E27FC236}">
                <a16:creationId xmlns:a16="http://schemas.microsoft.com/office/drawing/2014/main" id="{A9F3DB58-350F-41C8-BA76-D4E274066388}"/>
              </a:ext>
            </a:extLst>
          </p:cNvPr>
          <p:cNvSpPr>
            <a:spLocks noGrp="1"/>
          </p:cNvSpPr>
          <p:nvPr>
            <p:ph type="sldNum" sz="quarter" idx="12"/>
          </p:nvPr>
        </p:nvSpPr>
        <p:spPr/>
        <p:txBody>
          <a:bodyPr/>
          <a:lstStyle/>
          <a:p>
            <a:fld id="{A0EC8638-D38E-4C5B-8C11-DA859CF37C29}" type="slidenum">
              <a:rPr lang="en-US" smtClean="0"/>
              <a:t>6</a:t>
            </a:fld>
            <a:endParaRPr lang="en-US" dirty="0"/>
          </a:p>
        </p:txBody>
      </p:sp>
    </p:spTree>
    <p:extLst>
      <p:ext uri="{BB962C8B-B14F-4D97-AF65-F5344CB8AC3E}">
        <p14:creationId xmlns:p14="http://schemas.microsoft.com/office/powerpoint/2010/main" val="3024728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3157E4-2F09-449F-B9E4-E8EFB8A50B66}"/>
              </a:ext>
            </a:extLst>
          </p:cNvPr>
          <p:cNvSpPr>
            <a:spLocks noGrp="1"/>
          </p:cNvSpPr>
          <p:nvPr>
            <p:ph type="sldNum" sz="quarter" idx="12"/>
          </p:nvPr>
        </p:nvSpPr>
        <p:spPr/>
        <p:txBody>
          <a:bodyPr/>
          <a:lstStyle/>
          <a:p>
            <a:fld id="{A0EC8638-D38E-4C5B-8C11-DA859CF37C29}" type="slidenum">
              <a:rPr lang="en-US" smtClean="0"/>
              <a:t>7</a:t>
            </a:fld>
            <a:endParaRPr lang="en-US" dirty="0"/>
          </a:p>
        </p:txBody>
      </p:sp>
      <p:sp>
        <p:nvSpPr>
          <p:cNvPr id="5" name="Title 1">
            <a:extLst>
              <a:ext uri="{FF2B5EF4-FFF2-40B4-BE49-F238E27FC236}">
                <a16:creationId xmlns:a16="http://schemas.microsoft.com/office/drawing/2014/main" id="{A2D14D22-7BD2-46C2-9543-F9842E904C60}"/>
              </a:ext>
            </a:extLst>
          </p:cNvPr>
          <p:cNvSpPr>
            <a:spLocks noGrp="1"/>
          </p:cNvSpPr>
          <p:nvPr>
            <p:ph type="title"/>
          </p:nvPr>
        </p:nvSpPr>
        <p:spPr>
          <a:xfrm>
            <a:off x="628650" y="0"/>
            <a:ext cx="7886700" cy="1325563"/>
          </a:xfrm>
        </p:spPr>
        <p:txBody>
          <a:bodyPr>
            <a:normAutofit fontScale="90000"/>
          </a:bodyPr>
          <a:lstStyle/>
          <a:p>
            <a:r>
              <a:rPr lang="en-US" dirty="0"/>
              <a:t>Early ESF 8-1 COVID-19 Activities</a:t>
            </a:r>
          </a:p>
        </p:txBody>
      </p:sp>
      <p:sp>
        <p:nvSpPr>
          <p:cNvPr id="6" name="Content Placeholder 2">
            <a:extLst>
              <a:ext uri="{FF2B5EF4-FFF2-40B4-BE49-F238E27FC236}">
                <a16:creationId xmlns:a16="http://schemas.microsoft.com/office/drawing/2014/main" id="{BF5BDE8F-0C5A-48DA-BE8F-5D79A3FF97BD}"/>
              </a:ext>
            </a:extLst>
          </p:cNvPr>
          <p:cNvSpPr>
            <a:spLocks noGrp="1"/>
          </p:cNvSpPr>
          <p:nvPr>
            <p:ph idx="1"/>
          </p:nvPr>
        </p:nvSpPr>
        <p:spPr>
          <a:xfrm>
            <a:off x="628650" y="1196732"/>
            <a:ext cx="7886700" cy="5260975"/>
          </a:xfrm>
        </p:spPr>
        <p:txBody>
          <a:bodyPr>
            <a:noAutofit/>
          </a:bodyPr>
          <a:lstStyle/>
          <a:p>
            <a:r>
              <a:rPr lang="en-US" dirty="0"/>
              <a:t>Established the COVID-19 BH Advisory Group.</a:t>
            </a:r>
          </a:p>
          <a:p>
            <a:r>
              <a:rPr lang="en-US" dirty="0"/>
              <a:t>Collaborated with Governor’s office to create the NV Health Response website</a:t>
            </a:r>
          </a:p>
          <a:p>
            <a:r>
              <a:rPr lang="en-US" dirty="0"/>
              <a:t>Worked with SERV-NV Battle Born Medical Corp to expand the State’s health care capability</a:t>
            </a:r>
          </a:p>
          <a:p>
            <a:r>
              <a:rPr lang="en-US" dirty="0"/>
              <a:t>Manage the two SERV-NV BH organizations: Mental Health Crisis Counselor (N=44) and Psychological First Aid (N=58)</a:t>
            </a:r>
          </a:p>
          <a:p>
            <a:r>
              <a:rPr lang="en-US" dirty="0"/>
              <a:t>Recruited/trained 500 individuals in Psychological First Aid</a:t>
            </a:r>
          </a:p>
          <a:p>
            <a:r>
              <a:rPr lang="en-US" dirty="0"/>
              <a:t>Support a 3-tiered support system for health care providers</a:t>
            </a:r>
          </a:p>
        </p:txBody>
      </p:sp>
    </p:spTree>
    <p:extLst>
      <p:ext uri="{BB962C8B-B14F-4D97-AF65-F5344CB8AC3E}">
        <p14:creationId xmlns:p14="http://schemas.microsoft.com/office/powerpoint/2010/main" val="3204508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of the Crisis Support Services of Nevada Facebook ad for the campaign Home but Not Alone">
            <a:extLst>
              <a:ext uri="{FF2B5EF4-FFF2-40B4-BE49-F238E27FC236}">
                <a16:creationId xmlns:a16="http://schemas.microsoft.com/office/drawing/2014/main" id="{940E08FE-374A-465F-B6B9-AC0736A55FF9}"/>
              </a:ext>
            </a:extLst>
          </p:cNvPr>
          <p:cNvPicPr>
            <a:picLocks noChangeAspect="1"/>
          </p:cNvPicPr>
          <p:nvPr/>
        </p:nvPicPr>
        <p:blipFill>
          <a:blip r:embed="rId3"/>
          <a:stretch>
            <a:fillRect/>
          </a:stretch>
        </p:blipFill>
        <p:spPr>
          <a:xfrm>
            <a:off x="1917975" y="1338078"/>
            <a:ext cx="5308049" cy="5215157"/>
          </a:xfrm>
          <a:prstGeom prst="rect">
            <a:avLst/>
          </a:prstGeom>
        </p:spPr>
      </p:pic>
      <p:sp>
        <p:nvSpPr>
          <p:cNvPr id="3" name="Slide Number Placeholder 2"/>
          <p:cNvSpPr>
            <a:spLocks noGrp="1"/>
          </p:cNvSpPr>
          <p:nvPr>
            <p:ph type="sldNum" idx="12"/>
          </p:nvPr>
        </p:nvSpPr>
        <p:spPr>
          <a:xfrm>
            <a:off x="8211671" y="6370673"/>
            <a:ext cx="508548" cy="365125"/>
          </a:xfrm>
        </p:spPr>
        <p:txBody>
          <a:bodyPr/>
          <a:lstStyle/>
          <a:p>
            <a:pPr>
              <a:buClr>
                <a:srgbClr val="000000"/>
              </a:buClr>
              <a:buFont typeface="Arial"/>
              <a:buNone/>
            </a:pPr>
            <a:fld id="{00000000-1234-1234-1234-123412341234}" type="slidenum">
              <a:rPr lang="en-US" kern="0" dirty="0" smtClean="0">
                <a:solidFill>
                  <a:srgbClr val="2D4E6B"/>
                </a:solidFill>
              </a:rPr>
              <a:pPr>
                <a:buClr>
                  <a:srgbClr val="000000"/>
                </a:buClr>
                <a:buFont typeface="Arial"/>
                <a:buNone/>
              </a:pPr>
              <a:t>8</a:t>
            </a:fld>
            <a:endParaRPr lang="en-US" kern="0" dirty="0">
              <a:solidFill>
                <a:srgbClr val="2D4E6B"/>
              </a:solidFill>
            </a:endParaRPr>
          </a:p>
        </p:txBody>
      </p:sp>
      <p:sp>
        <p:nvSpPr>
          <p:cNvPr id="6" name="Title 2">
            <a:extLst>
              <a:ext uri="{FF2B5EF4-FFF2-40B4-BE49-F238E27FC236}">
                <a16:creationId xmlns:a16="http://schemas.microsoft.com/office/drawing/2014/main" id="{089FF06A-497F-426D-BAF4-96FE6E09188F}"/>
              </a:ext>
            </a:extLst>
          </p:cNvPr>
          <p:cNvSpPr>
            <a:spLocks noGrp="1"/>
          </p:cNvSpPr>
          <p:nvPr>
            <p:ph type="title"/>
          </p:nvPr>
        </p:nvSpPr>
        <p:spPr>
          <a:xfrm>
            <a:off x="628650" y="283133"/>
            <a:ext cx="7886700" cy="994172"/>
          </a:xfrm>
        </p:spPr>
        <p:txBody>
          <a:bodyPr>
            <a:noAutofit/>
          </a:bodyPr>
          <a:lstStyle/>
          <a:p>
            <a:r>
              <a:rPr lang="en-US" sz="4300" b="0" dirty="0">
                <a:latin typeface="+mn-lt"/>
              </a:rPr>
              <a:t>Outreach for Crisis Support Services of Nevada</a:t>
            </a:r>
          </a:p>
        </p:txBody>
      </p:sp>
    </p:spTree>
    <p:extLst>
      <p:ext uri="{BB962C8B-B14F-4D97-AF65-F5344CB8AC3E}">
        <p14:creationId xmlns:p14="http://schemas.microsoft.com/office/powerpoint/2010/main" val="359204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10FCC-CF01-445F-BD5E-1C7BE3AF1CFC}"/>
              </a:ext>
            </a:extLst>
          </p:cNvPr>
          <p:cNvSpPr>
            <a:spLocks noGrp="1"/>
          </p:cNvSpPr>
          <p:nvPr>
            <p:ph type="title"/>
          </p:nvPr>
        </p:nvSpPr>
        <p:spPr>
          <a:xfrm>
            <a:off x="798830" y="128270"/>
            <a:ext cx="7886700" cy="1325563"/>
          </a:xfrm>
        </p:spPr>
        <p:txBody>
          <a:bodyPr>
            <a:normAutofit fontScale="90000"/>
          </a:bodyPr>
          <a:lstStyle/>
          <a:p>
            <a:r>
              <a:rPr lang="en-US" dirty="0"/>
              <a:t>State Emergency Registry of Volunteers (SERV-NV)</a:t>
            </a:r>
          </a:p>
        </p:txBody>
      </p:sp>
      <p:sp>
        <p:nvSpPr>
          <p:cNvPr id="4" name="Slide Number Placeholder 3">
            <a:extLst>
              <a:ext uri="{FF2B5EF4-FFF2-40B4-BE49-F238E27FC236}">
                <a16:creationId xmlns:a16="http://schemas.microsoft.com/office/drawing/2014/main" id="{153157E4-2F09-449F-B9E4-E8EFB8A50B66}"/>
              </a:ext>
            </a:extLst>
          </p:cNvPr>
          <p:cNvSpPr>
            <a:spLocks noGrp="1"/>
          </p:cNvSpPr>
          <p:nvPr>
            <p:ph type="sldNum" sz="quarter" idx="12"/>
          </p:nvPr>
        </p:nvSpPr>
        <p:spPr/>
        <p:txBody>
          <a:bodyPr/>
          <a:lstStyle/>
          <a:p>
            <a:fld id="{A0EC8638-D38E-4C5B-8C11-DA859CF37C29}" type="slidenum">
              <a:rPr lang="en-US" smtClean="0"/>
              <a:t>9</a:t>
            </a:fld>
            <a:endParaRPr lang="en-US" dirty="0"/>
          </a:p>
        </p:txBody>
      </p:sp>
      <p:sp>
        <p:nvSpPr>
          <p:cNvPr id="5" name="Content Placeholder 2">
            <a:extLst>
              <a:ext uri="{FF2B5EF4-FFF2-40B4-BE49-F238E27FC236}">
                <a16:creationId xmlns:a16="http://schemas.microsoft.com/office/drawing/2014/main" id="{85581B5F-4835-400F-A68D-171F1A15609D}"/>
              </a:ext>
            </a:extLst>
          </p:cNvPr>
          <p:cNvSpPr>
            <a:spLocks noGrp="1"/>
          </p:cNvSpPr>
          <p:nvPr>
            <p:ph idx="1"/>
          </p:nvPr>
        </p:nvSpPr>
        <p:spPr>
          <a:xfrm>
            <a:off x="798830" y="1632268"/>
            <a:ext cx="7886700" cy="4835525"/>
          </a:xfrm>
        </p:spPr>
        <p:txBody>
          <a:bodyPr>
            <a:noAutofit/>
          </a:bodyPr>
          <a:lstStyle/>
          <a:p>
            <a:pPr marL="0" indent="0">
              <a:buNone/>
            </a:pPr>
            <a:r>
              <a:rPr lang="en-US" b="1" dirty="0"/>
              <a:t>Mental Health Crisis Counselors (MHCC) Volunteers:</a:t>
            </a:r>
          </a:p>
          <a:p>
            <a:r>
              <a:rPr lang="en-US" dirty="0"/>
              <a:t>Licensed or certified mental health professionals</a:t>
            </a:r>
          </a:p>
          <a:p>
            <a:r>
              <a:rPr lang="en-US" dirty="0"/>
              <a:t>Formally trained in crisis mental health counseling and in psychological/mental health first aid/or an equivalent</a:t>
            </a:r>
          </a:p>
          <a:p>
            <a:pPr marL="0" indent="0">
              <a:buNone/>
            </a:pPr>
            <a:r>
              <a:rPr lang="en-US" b="1" dirty="0"/>
              <a:t>Psychological First Aid (PFA) Volunteers: </a:t>
            </a:r>
          </a:p>
          <a:p>
            <a:r>
              <a:rPr lang="en-US" dirty="0"/>
              <a:t>Non-traditional, natural community-based helpers, healers, and peer supporters </a:t>
            </a:r>
          </a:p>
          <a:p>
            <a:r>
              <a:rPr lang="en-US" dirty="0"/>
              <a:t>Formally trained in psychological/mental health first aid or an equivalent</a:t>
            </a:r>
          </a:p>
        </p:txBody>
      </p:sp>
    </p:spTree>
    <p:extLst>
      <p:ext uri="{BB962C8B-B14F-4D97-AF65-F5344CB8AC3E}">
        <p14:creationId xmlns:p14="http://schemas.microsoft.com/office/powerpoint/2010/main" val="1383572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HSDO_SlideMaster_Standard_Final_121319" id="{C0C9A0A5-A6C4-4112-A6CD-284AE13B8EB5}" vid="{93305A33-4615-465E-B07C-0212067A40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E8771EE7E209D4B9D744620F2077B97" ma:contentTypeVersion="15" ma:contentTypeDescription="Create a new document." ma:contentTypeScope="" ma:versionID="c334426e84b1aae3a7a32c27e282ae58">
  <xsd:schema xmlns:xsd="http://www.w3.org/2001/XMLSchema" xmlns:xs="http://www.w3.org/2001/XMLSchema" xmlns:p="http://schemas.microsoft.com/office/2006/metadata/properties" xmlns:ns1="http://schemas.microsoft.com/sharepoint/v3" xmlns:ns3="1157938b-9acb-434a-9a3e-3230bc7aece5" xmlns:ns4="2758559b-3796-4e92-b47a-144990ec6c36" targetNamespace="http://schemas.microsoft.com/office/2006/metadata/properties" ma:root="true" ma:fieldsID="9b50b84a438356884bfebd82ab0d2ad0" ns1:_="" ns3:_="" ns4:_="">
    <xsd:import namespace="http://schemas.microsoft.com/sharepoint/v3"/>
    <xsd:import namespace="1157938b-9acb-434a-9a3e-3230bc7aece5"/>
    <xsd:import namespace="2758559b-3796-4e92-b47a-144990ec6c36"/>
    <xsd:element name="properties">
      <xsd:complexType>
        <xsd:sequence>
          <xsd:element name="documentManagement">
            <xsd:complexType>
              <xsd:all>
                <xsd:element ref="ns3:MediaServiceMetadata" minOccurs="0"/>
                <xsd:element ref="ns3:MediaServiceFastMetadata" minOccurs="0"/>
                <xsd:element ref="ns1:_ip_UnifiedCompliancePolicyProperties" minOccurs="0"/>
                <xsd:element ref="ns1:_ip_UnifiedCompliancePolicyUIActio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57938b-9acb-434a-9a3e-3230bc7aec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58559b-3796-4e92-b47a-144990ec6c36"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A02BCC-F15A-49CC-BDC6-C838A35B9032}">
  <ds:schemaRefs>
    <ds:schemaRef ds:uri="http://schemas.microsoft.com/sharepoint/v3/contenttype/forms"/>
  </ds:schemaRefs>
</ds:datastoreItem>
</file>

<file path=customXml/itemProps2.xml><?xml version="1.0" encoding="utf-8"?>
<ds:datastoreItem xmlns:ds="http://schemas.openxmlformats.org/officeDocument/2006/customXml" ds:itemID="{52691EFD-2133-4CB1-B9C5-0EA472AF277A}">
  <ds:schemaRefs>
    <ds:schemaRef ds:uri="http://schemas.microsoft.com/office/2006/documentManagement/types"/>
    <ds:schemaRef ds:uri="http://schemas.microsoft.com/office/infopath/2007/PartnerControls"/>
    <ds:schemaRef ds:uri="http://purl.org/dc/terms/"/>
    <ds:schemaRef ds:uri="http://schemas.microsoft.com/office/2006/metadata/properties"/>
    <ds:schemaRef ds:uri="http://purl.org/dc/dcmitype/"/>
    <ds:schemaRef ds:uri="http://schemas.microsoft.com/sharepoint/v3"/>
    <ds:schemaRef ds:uri="http://schemas.openxmlformats.org/package/2006/metadata/core-properties"/>
    <ds:schemaRef ds:uri="http://purl.org/dc/elements/1.1/"/>
    <ds:schemaRef ds:uri="2758559b-3796-4e92-b47a-144990ec6c36"/>
    <ds:schemaRef ds:uri="1157938b-9acb-434a-9a3e-3230bc7aece5"/>
    <ds:schemaRef ds:uri="http://www.w3.org/XML/1998/namespace"/>
  </ds:schemaRefs>
</ds:datastoreItem>
</file>

<file path=customXml/itemProps3.xml><?xml version="1.0" encoding="utf-8"?>
<ds:datastoreItem xmlns:ds="http://schemas.openxmlformats.org/officeDocument/2006/customXml" ds:itemID="{879F1093-46E8-4784-8496-EB881EB0F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157938b-9acb-434a-9a3e-3230bc7aece5"/>
    <ds:schemaRef ds:uri="2758559b-3796-4e92-b47a-144990ec6c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DHHSDO_SlideMaster_Standard_Final_121319 (003)</Template>
  <TotalTime>7421</TotalTime>
  <Words>3123</Words>
  <Application>Microsoft Office PowerPoint</Application>
  <PresentationFormat>On-screen Show (4:3)</PresentationFormat>
  <Paragraphs>348</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Lato Black</vt:lpstr>
      <vt:lpstr>Office Theme</vt:lpstr>
      <vt:lpstr>Overview of Mental Health and Emotional Wellbeing Services Offered During the COVID-19 Pandemic and the Crisis Response Grant From the Federal Emergency Management Agency</vt:lpstr>
      <vt:lpstr>Phases of Disaster Response and Operations</vt:lpstr>
      <vt:lpstr>Assembly Bill 206, enacted 2019</vt:lpstr>
      <vt:lpstr>Disaster Response and Operations</vt:lpstr>
      <vt:lpstr>Key Concepts of Disasters</vt:lpstr>
      <vt:lpstr>CDC Mental Health Pulse Survey</vt:lpstr>
      <vt:lpstr>Early ESF 8-1 COVID-19 Activities</vt:lpstr>
      <vt:lpstr>Outreach for Crisis Support Services of Nevada</vt:lpstr>
      <vt:lpstr>State Emergency Registry of Volunteers (SERV-NV)</vt:lpstr>
      <vt:lpstr>Psychological First Aid (PFA)</vt:lpstr>
      <vt:lpstr>8 Core Actions of PFA</vt:lpstr>
      <vt:lpstr>Behavioral Health Resource Request Process </vt:lpstr>
      <vt:lpstr>ESF 8-1 COVID-19 Activities</vt:lpstr>
      <vt:lpstr>Behavioral Health COVID-19 Response and Recovery Activities </vt:lpstr>
      <vt:lpstr>Nevada’s Substance Abuse Prevention and Treatment, Block Grant (SABG)</vt:lpstr>
      <vt:lpstr>Nevada Opioid Treatment Providers (OTP’s): COVID-19 Preparedness &amp; Ongoing Supports </vt:lpstr>
      <vt:lpstr>State Opioid Response (SOR) Grant - COVID</vt:lpstr>
      <vt:lpstr>Medicaid Telehealth Guidance  Expanded Service Eligibility  </vt:lpstr>
      <vt:lpstr>Medicaid Behavioral Health (BH) Telehealth Utilization </vt:lpstr>
      <vt:lpstr>Population Exposure Model* </vt:lpstr>
      <vt:lpstr>Vulnerable Populations</vt:lpstr>
      <vt:lpstr>Crisis Counseling Assistance and Training </vt:lpstr>
      <vt:lpstr>The CCP Model </vt:lpstr>
      <vt:lpstr>Nevada Resilience Project </vt:lpstr>
      <vt:lpstr>Ambassadors Region Locations </vt:lpstr>
      <vt:lpstr>Ambassadors Allowable Activities </vt:lpstr>
      <vt:lpstr>Constituent Engagement </vt:lpstr>
      <vt:lpstr>Addressing Racial/Ethnic and Cultural Disparities</vt:lpstr>
      <vt:lpstr>Questions?</vt:lpstr>
      <vt:lpstr>Contact Information</vt:lpstr>
      <vt:lpstr>Acronyms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Litz</dc:creator>
  <cp:lastModifiedBy>Cari Moss</cp:lastModifiedBy>
  <cp:revision>49</cp:revision>
  <dcterms:created xsi:type="dcterms:W3CDTF">2020-03-11T01:01:06Z</dcterms:created>
  <dcterms:modified xsi:type="dcterms:W3CDTF">2020-09-02T17:04:58Z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0x0101008E8771EE7E209D4B9D744620F2077B97</vt:lpwstr>
  </property>
</Properties>
</file>