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Lst>
  <p:notesMasterIdLst>
    <p:notesMasterId r:id="rId38"/>
  </p:notesMasterIdLst>
  <p:sldIdLst>
    <p:sldId id="311" r:id="rId5"/>
    <p:sldId id="312" r:id="rId6"/>
    <p:sldId id="303" r:id="rId7"/>
    <p:sldId id="317" r:id="rId8"/>
    <p:sldId id="315" r:id="rId9"/>
    <p:sldId id="256" r:id="rId10"/>
    <p:sldId id="277" r:id="rId11"/>
    <p:sldId id="257" r:id="rId12"/>
    <p:sldId id="260" r:id="rId13"/>
    <p:sldId id="267" r:id="rId14"/>
    <p:sldId id="268" r:id="rId15"/>
    <p:sldId id="297" r:id="rId16"/>
    <p:sldId id="298" r:id="rId17"/>
    <p:sldId id="307" r:id="rId18"/>
    <p:sldId id="279" r:id="rId19"/>
    <p:sldId id="281" r:id="rId20"/>
    <p:sldId id="282" r:id="rId21"/>
    <p:sldId id="283" r:id="rId22"/>
    <p:sldId id="284" r:id="rId23"/>
    <p:sldId id="285" r:id="rId24"/>
    <p:sldId id="286" r:id="rId25"/>
    <p:sldId id="314" r:id="rId26"/>
    <p:sldId id="290" r:id="rId27"/>
    <p:sldId id="292" r:id="rId28"/>
    <p:sldId id="291" r:id="rId29"/>
    <p:sldId id="288" r:id="rId30"/>
    <p:sldId id="293" r:id="rId31"/>
    <p:sldId id="294" r:id="rId32"/>
    <p:sldId id="299" r:id="rId33"/>
    <p:sldId id="296" r:id="rId34"/>
    <p:sldId id="316" r:id="rId35"/>
    <p:sldId id="278" r:id="rId36"/>
    <p:sldId id="31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6D"/>
    <a:srgbClr val="2FF146"/>
    <a:srgbClr val="FF99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102" d="100"/>
          <a:sy n="102" d="100"/>
        </p:scale>
        <p:origin x="187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575D8-7413-43C8-A72B-E2E0687E3444}" type="datetimeFigureOut">
              <a:rPr lang="en-US" smtClean="0"/>
              <a:t>12/20/2021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5464A8-DD72-4B3C-AB5F-52B7799D63D2}" type="slidenum">
              <a:rPr lang="en-US" smtClean="0"/>
              <a:t>‹#›</a:t>
            </a:fld>
            <a:endParaRPr lang="en-US"/>
          </a:p>
        </p:txBody>
      </p:sp>
    </p:spTree>
    <p:extLst>
      <p:ext uri="{BB962C8B-B14F-4D97-AF65-F5344CB8AC3E}">
        <p14:creationId xmlns:p14="http://schemas.microsoft.com/office/powerpoint/2010/main" val="11826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88C08-8C28-4A2C-8F24-7657B3404B39}"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30607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88C08-8C28-4A2C-8F24-7657B3404B39}"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4373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88C08-8C28-4A2C-8F24-7657B3404B39}"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270748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5830DB0-AAE7-4F6E-B0AE-211E0E62627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963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88C08-8C28-4A2C-8F24-7657B3404B39}"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52482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88C08-8C28-4A2C-8F24-7657B3404B39}"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87424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88C08-8C28-4A2C-8F24-7657B3404B39}"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117218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A88C08-8C28-4A2C-8F24-7657B3404B39}" type="datetimeFigureOut">
              <a:rPr lang="en-US" smtClean="0"/>
              <a:t>12/20/2021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93498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A88C08-8C28-4A2C-8F24-7657B3404B39}" type="datetimeFigureOut">
              <a:rPr lang="en-US" smtClean="0"/>
              <a:t>12/20/2021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52235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88C08-8C28-4A2C-8F24-7657B3404B39}" type="datetimeFigureOut">
              <a:rPr lang="en-US" smtClean="0"/>
              <a:t>12/20/2021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276705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88C08-8C28-4A2C-8F24-7657B3404B39}"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0619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88C08-8C28-4A2C-8F24-7657B3404B39}"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76093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88C08-8C28-4A2C-8F24-7657B3404B39}" type="datetimeFigureOut">
              <a:rPr lang="en-US" smtClean="0"/>
              <a:t>12/20/2021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51B96-8695-4019-8080-93D513A90D71}" type="slidenum">
              <a:rPr lang="en-US" smtClean="0"/>
              <a:t>‹#›</a:t>
            </a:fld>
            <a:endParaRPr lang="en-US"/>
          </a:p>
        </p:txBody>
      </p:sp>
    </p:spTree>
    <p:extLst>
      <p:ext uri="{BB962C8B-B14F-4D97-AF65-F5344CB8AC3E}">
        <p14:creationId xmlns:p14="http://schemas.microsoft.com/office/powerpoint/2010/main" val="272213138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imgres?imgurl=http://www.bigronswebsite.com/images/Small_BBQ_Pit_5_.jpg&amp;imgrefurl=http://www.bigronswebsite.com/Competition-Catering.html&amp;usg=__s4ML_9w8sjkC73HagFZ3MNiQS5o=&amp;h=960&amp;w=1280&amp;sz=464&amp;hl=en&amp;start=9&amp;zoom=1&amp;tbnid=LVe4HVc9FtDVpM:&amp;tbnh=113&amp;tbnw=150&amp;prev=/images?q=barbecue+pit&amp;hl=en&amp;gbv=2&amp;tbs=isch:1&amp;itbs=1"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jpg"/><Relationship Id="rId2" Type="http://schemas.openxmlformats.org/officeDocument/2006/relationships/hyperlink" Target="http://www.fsis.usda.gov/oa/topics/FoodSec_Cons_Images/FoodSafetySecurity_img_9.gi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jp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5.png"/><Relationship Id="rId4" Type="http://schemas.openxmlformats.org/officeDocument/2006/relationships/image" Target="../media/image34.gif"/></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imgres?imgurl=http://www.burtontrainingsolutions.com/USERIMAGES/hand_washing(1).jpg&amp;imgrefurl=http://www.burtontrainingsolutions.com/page12.htm&amp;usg=__qUPg4QOlGJPhvPwSeVbfMR2NWOA=&amp;h=300&amp;w=400&amp;sz=98&amp;hl=en&amp;start=4&amp;zoom=1&amp;tbnid=LxlC-Lj8SJqchM:&amp;tbnh=93&amp;tbnw=124&amp;prev=/images?q=handwashing&amp;um=1&amp;hl=en&amp;tbs=isch:1&amp;um=1&amp;itbs=1"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hyperlink" Target="http://www.google.com/imgres?imgurl=http://www.webstaurantstore.com/disposable-poly-gloves-medium-500-bx-for-food-service/disposable-poly-gloves-medium-500-bx-for-food-service.jpg&amp;imgrefurl=http://www.webstaurantstore.com/disposable-poly-gloves-medium-500-bx-for-food-service/394DISPM%20%20%20%20500.html&amp;usg=__S1gq0E_XpgyMmQqFuVbzI4r9YwI=&amp;h=300&amp;w=300&amp;sz=45&amp;hl=en&amp;start=5&amp;zoom=1&amp;tbnid=kamttDZIHwkUXM:&amp;tbnh=116&amp;tbnw=116&amp;prev=/images?q=food+&amp;+gloves&amp;um=1&amp;hl=en&amp;tbs=isch:1&amp;um=1&amp;itbs=1" TargetMode="External"/><Relationship Id="rId1" Type="http://schemas.openxmlformats.org/officeDocument/2006/relationships/slideLayout" Target="../slideLayouts/slideLayout2.xml"/><Relationship Id="rId6" Type="http://schemas.openxmlformats.org/officeDocument/2006/relationships/hyperlink" Target="http://www.google.com/imgres?imgurl=http://www.webstaurantstore.com/12-x-12-black-check-deli-sandwich-wrap-paper-5000-cs/12-x-12-black-check-deli-sandwich-wrap-paper-5000-cs.jpg&amp;imgrefurl=http://www.webstaurantstore.com/12-x-12-black-check-deli-sandwich-wrap-paper-5000-cs/150399.html&amp;usg=__FqGwq8aKGWJZ3ABL9e7xPenh_zo=&amp;h=300&amp;w=300&amp;sz=37&amp;hl=en&amp;start=39&amp;zoom=1&amp;tbnid=NYNShscR0UJwVM:&amp;tbnh=116&amp;tbnw=116&amp;prev=/images?q=deli+tissue&amp;start=20&amp;hl=en&amp;sa=N&amp;gbv=2&amp;tbs=isch:1&amp;itbs=1" TargetMode="External"/><Relationship Id="rId5" Type="http://schemas.openxmlformats.org/officeDocument/2006/relationships/image" Target="../media/image39.jpeg"/><Relationship Id="rId4" Type="http://schemas.openxmlformats.org/officeDocument/2006/relationships/hyperlink" Target="http://www.google.com/imgres?imgurl=http://0.tqn.com/d/entertaining/1/0/g/H/tongs.jpg&amp;imgrefurl=http://entertaining.about.com/od/kitchenaccessories/ig/Best-Kitchen-Tools-and-Gadgets/Cooking-Tongs.htm&amp;usg=__bjFyRH5oozQryV0Y6jciYjHLLWw=&amp;h=1522&amp;w=3019&amp;sz=588&amp;hl=en&amp;start=108&amp;zoom=1&amp;tbnid=6TRqSGhOBUjveM:&amp;tbnh=76&amp;tbnw=150&amp;prev=/images?q=tongs&amp;start=100&amp;hl=en&amp;sa=N&amp;gbv=2&amp;tbs=isch:1&amp;itbs=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imgres?imgurl=http://www.webstaurantstore.com/disposable-poly-gloves-medium-500-bx-for-food-service/disposable-poly-gloves-medium-500-bx-for-food-service.jpg&amp;imgrefurl=http://www.webstaurantstore.com/disposable-poly-gloves-medium-500-bx-for-food-service/394DISPM%20%20%20%20500.html&amp;usg=__S1gq0E_XpgyMmQqFuVbzI4r9YwI=&amp;h=300&amp;w=300&amp;sz=45&amp;hl=en&amp;start=5&amp;zoom=1&amp;tbnid=kamttDZIHwkUXM:&amp;tbnh=116&amp;tbnw=116&amp;prev=/images?q=food+&amp;+gloves&amp;um=1&amp;hl=en&amp;tbs=isch:1&amp;um=1&amp;itbs=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19.jpeg"/><Relationship Id="rId7" Type="http://schemas.openxmlformats.org/officeDocument/2006/relationships/image" Target="../media/image62.jpg"/><Relationship Id="rId2" Type="http://schemas.openxmlformats.org/officeDocument/2006/relationships/hyperlink" Target="http://www.google.com/imgres?imgurl=http://www.bigronswebsite.com/images/Small_BBQ_Pit_5_.jpg&amp;imgrefurl=http://www.bigronswebsite.com/Competition-Catering.html&amp;usg=__s4ML_9w8sjkC73HagFZ3MNiQS5o=&amp;h=960&amp;w=1280&amp;sz=464&amp;hl=en&amp;start=9&amp;zoom=1&amp;tbnid=LVe4HVc9FtDVpM:&amp;tbnh=113&amp;tbnw=150&amp;prev=/images?q=barbecue+pit&amp;hl=en&amp;gbv=2&amp;tbs=isch:1&amp;itbs=1"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worldbarsupply.com/aluminum-scoop-p-1470.html?osCsid=7kljlg5he05a9an7j0lii8uo50" TargetMode="External"/><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8.jpeg"/><Relationship Id="rId7" Type="http://schemas.openxmlformats.org/officeDocument/2006/relationships/image" Target="http://www.millerthermometer.com/TaylorPocket.jpg" TargetMode="External"/><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10" Type="http://schemas.openxmlformats.org/officeDocument/2006/relationships/image" Target="../media/image72.jpeg"/><Relationship Id="rId4" Type="http://schemas.openxmlformats.org/officeDocument/2006/relationships/image" Target="../media/image69.jpe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hyperlink" Target="mailto:EHSCustomerService@health.nv.gov"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858962"/>
          </a:xfrm>
        </p:spPr>
        <p:txBody>
          <a:bodyPr>
            <a:normAutofit/>
          </a:bodyPr>
          <a:lstStyle/>
          <a:p>
            <a:r>
              <a:rPr lang="en-US" sz="3200" b="1" dirty="0">
                <a:solidFill>
                  <a:schemeClr val="tx2"/>
                </a:solidFill>
                <a:effectLst>
                  <a:outerShdw blurRad="38100" dist="38100" dir="2700000" algn="tl">
                    <a:srgbClr val="000000">
                      <a:alpha val="43137"/>
                    </a:srgbClr>
                  </a:outerShdw>
                </a:effectLst>
              </a:rPr>
              <a:t>Nevada Division of Public and Behavioral Health</a:t>
            </a:r>
            <a:br>
              <a:rPr lang="en-US" b="1" dirty="0">
                <a:solidFill>
                  <a:schemeClr val="tx2"/>
                </a:solidFill>
                <a:effectLst>
                  <a:outerShdw blurRad="38100" dist="38100" dir="2700000" algn="tl">
                    <a:srgbClr val="000000">
                      <a:alpha val="43137"/>
                    </a:srgbClr>
                  </a:outerShdw>
                </a:effectLst>
              </a:rPr>
            </a:br>
            <a:r>
              <a:rPr lang="en-US" sz="3200" b="1" dirty="0">
                <a:solidFill>
                  <a:schemeClr val="tx2"/>
                </a:solidFill>
                <a:effectLst>
                  <a:outerShdw blurRad="38100" dist="38100" dir="2700000" algn="tl">
                    <a:srgbClr val="000000">
                      <a:alpha val="43137"/>
                    </a:srgbClr>
                  </a:outerShdw>
                </a:effectLst>
              </a:rPr>
              <a:t>Environmental Health Section</a:t>
            </a:r>
          </a:p>
        </p:txBody>
      </p:sp>
      <p:sp>
        <p:nvSpPr>
          <p:cNvPr id="6" name="TextBox 5"/>
          <p:cNvSpPr txBox="1"/>
          <p:nvPr/>
        </p:nvSpPr>
        <p:spPr>
          <a:xfrm>
            <a:off x="381000" y="1849643"/>
            <a:ext cx="8382000" cy="830997"/>
          </a:xfrm>
          <a:prstGeom prst="rect">
            <a:avLst/>
          </a:prstGeom>
          <a:noFill/>
        </p:spPr>
        <p:txBody>
          <a:bodyPr wrap="square" rtlCol="0">
            <a:spAutoFit/>
          </a:bodyPr>
          <a:lstStyle/>
          <a:p>
            <a:pPr algn="ctr"/>
            <a:r>
              <a:rPr lang="en-US" sz="4800" b="1" dirty="0">
                <a:solidFill>
                  <a:srgbClr val="FF0000"/>
                </a:solidFill>
              </a:rPr>
              <a:t>Temporary Events Information</a:t>
            </a:r>
          </a:p>
        </p:txBody>
      </p:sp>
      <p:sp>
        <p:nvSpPr>
          <p:cNvPr id="5" name="Rectangle 4"/>
          <p:cNvSpPr/>
          <p:nvPr/>
        </p:nvSpPr>
        <p:spPr>
          <a:xfrm>
            <a:off x="2590800" y="3733800"/>
            <a:ext cx="3352800" cy="533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590800" y="2819400"/>
            <a:ext cx="335280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90800" y="4267200"/>
            <a:ext cx="3352800" cy="10668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90800" y="5334000"/>
            <a:ext cx="3352800" cy="609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a:p>
            <a:pPr algn="ctr"/>
            <a:endParaRPr lang="en-US" sz="4400" dirty="0">
              <a:solidFill>
                <a:schemeClr val="tx1"/>
              </a:solidFill>
            </a:endParaRPr>
          </a:p>
        </p:txBody>
      </p:sp>
      <p:sp>
        <p:nvSpPr>
          <p:cNvPr id="15" name="Rectangle 14"/>
          <p:cNvSpPr/>
          <p:nvPr/>
        </p:nvSpPr>
        <p:spPr>
          <a:xfrm>
            <a:off x="2743200" y="44958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25293" y="44958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590800" y="5144869"/>
            <a:ext cx="344850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Food Booth</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51160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pPr eaLnBrk="1" hangingPunct="1">
              <a:defRPr/>
            </a:pPr>
            <a:r>
              <a:rPr lang="en-US" b="1" dirty="0"/>
              <a:t>Keep Food Areas Clean</a:t>
            </a:r>
          </a:p>
        </p:txBody>
      </p:sp>
      <p:sp>
        <p:nvSpPr>
          <p:cNvPr id="208899" name="Rectangle 3"/>
          <p:cNvSpPr>
            <a:spLocks noGrp="1" noChangeArrowheads="1"/>
          </p:cNvSpPr>
          <p:nvPr>
            <p:ph idx="1"/>
          </p:nvPr>
        </p:nvSpPr>
        <p:spPr>
          <a:xfrm>
            <a:off x="457200" y="1600200"/>
            <a:ext cx="4114800" cy="4891087"/>
          </a:xfrm>
        </p:spPr>
        <p:txBody>
          <a:bodyPr>
            <a:normAutofit/>
          </a:bodyPr>
          <a:lstStyle/>
          <a:p>
            <a:pPr marL="514350" indent="-457200">
              <a:lnSpc>
                <a:spcPct val="90000"/>
              </a:lnSpc>
              <a:defRPr/>
            </a:pPr>
            <a:r>
              <a:rPr lang="en-US" dirty="0">
                <a:solidFill>
                  <a:srgbClr val="0070C0"/>
                </a:solidFill>
              </a:rPr>
              <a:t>Clean regularly behind, around, and under all equipment.</a:t>
            </a:r>
          </a:p>
          <a:p>
            <a:pPr marL="514350" indent="-457200">
              <a:lnSpc>
                <a:spcPct val="90000"/>
              </a:lnSpc>
              <a:defRPr/>
            </a:pPr>
            <a:r>
              <a:rPr lang="en-US" dirty="0">
                <a:solidFill>
                  <a:srgbClr val="0070C0"/>
                </a:solidFill>
              </a:rPr>
              <a:t>Wipe up food spills immediately.</a:t>
            </a:r>
          </a:p>
          <a:p>
            <a:pPr marL="57150" indent="0" algn="ctr">
              <a:lnSpc>
                <a:spcPct val="90000"/>
              </a:lnSpc>
              <a:buNone/>
              <a:defRPr/>
            </a:pPr>
            <a:endParaRPr lang="en-US" dirty="0">
              <a:solidFill>
                <a:srgbClr val="C00000"/>
              </a:solidFill>
            </a:endParaRPr>
          </a:p>
          <a:p>
            <a:pPr marL="57150" indent="0" algn="ctr">
              <a:lnSpc>
                <a:spcPct val="90000"/>
              </a:lnSpc>
              <a:buNone/>
              <a:defRPr/>
            </a:pPr>
            <a:r>
              <a:rPr lang="en-US" dirty="0">
                <a:solidFill>
                  <a:srgbClr val="C00000"/>
                </a:solidFill>
              </a:rPr>
              <a:t>Use a </a:t>
            </a:r>
          </a:p>
          <a:p>
            <a:pPr marL="57150" indent="0" algn="ctr">
              <a:lnSpc>
                <a:spcPct val="90000"/>
              </a:lnSpc>
              <a:buNone/>
              <a:defRPr/>
            </a:pPr>
            <a:r>
              <a:rPr lang="en-US" dirty="0">
                <a:solidFill>
                  <a:srgbClr val="C00000"/>
                </a:solidFill>
              </a:rPr>
              <a:t>Bleach Bucket</a:t>
            </a:r>
          </a:p>
          <a:p>
            <a:pPr marL="57150" indent="0" algn="ctr">
              <a:lnSpc>
                <a:spcPct val="90000"/>
              </a:lnSpc>
              <a:buNone/>
              <a:defRPr/>
            </a:pPr>
            <a:r>
              <a:rPr lang="en-US" sz="2400" b="1" dirty="0">
                <a:solidFill>
                  <a:srgbClr val="C00000"/>
                </a:solidFill>
              </a:rPr>
              <a:t>@ 50-100 PPM Chlorine</a:t>
            </a:r>
          </a:p>
          <a:p>
            <a:pPr marL="57150" indent="0">
              <a:lnSpc>
                <a:spcPct val="90000"/>
              </a:lnSpc>
              <a:buNone/>
              <a:defRPr/>
            </a:pPr>
            <a:endParaRPr lang="en-US" sz="2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752600"/>
            <a:ext cx="1674932" cy="1024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754" y="2777099"/>
            <a:ext cx="1926520" cy="12490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648200"/>
            <a:ext cx="1881301" cy="18430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792" y="4617243"/>
            <a:ext cx="1308100" cy="1905000"/>
          </a:xfrm>
          <a:prstGeom prst="rect">
            <a:avLst/>
          </a:prstGeom>
        </p:spPr>
      </p:pic>
    </p:spTree>
    <p:extLst>
      <p:ext uri="{BB962C8B-B14F-4D97-AF65-F5344CB8AC3E}">
        <p14:creationId xmlns:p14="http://schemas.microsoft.com/office/powerpoint/2010/main" val="355497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rrowheads="1"/>
          </p:cNvSpPr>
          <p:nvPr>
            <p:ph type="title"/>
          </p:nvPr>
        </p:nvSpPr>
        <p:spPr/>
        <p:txBody>
          <a:bodyPr/>
          <a:lstStyle/>
          <a:p>
            <a:pPr eaLnBrk="1" hangingPunct="1">
              <a:defRPr/>
            </a:pPr>
            <a:r>
              <a:rPr lang="en-US" b="1" dirty="0"/>
              <a:t>Grills</a:t>
            </a:r>
          </a:p>
        </p:txBody>
      </p:sp>
      <p:sp>
        <p:nvSpPr>
          <p:cNvPr id="363523" name="Rectangle 3"/>
          <p:cNvSpPr>
            <a:spLocks noGrp="1" noChangeArrowheads="1"/>
          </p:cNvSpPr>
          <p:nvPr>
            <p:ph idx="1"/>
          </p:nvPr>
        </p:nvSpPr>
        <p:spPr>
          <a:xfrm>
            <a:off x="457200" y="1600201"/>
            <a:ext cx="8229600" cy="1219200"/>
          </a:xfrm>
        </p:spPr>
        <p:txBody>
          <a:bodyPr/>
          <a:lstStyle/>
          <a:p>
            <a:pPr eaLnBrk="1" hangingPunct="1">
              <a:lnSpc>
                <a:spcPct val="90000"/>
              </a:lnSpc>
              <a:defRPr/>
            </a:pPr>
            <a:r>
              <a:rPr lang="en-US" sz="2400" dirty="0"/>
              <a:t>Grills need to be on smooth, nonabsorbent surfaces. </a:t>
            </a:r>
          </a:p>
          <a:p>
            <a:pPr eaLnBrk="1" hangingPunct="1">
              <a:lnSpc>
                <a:spcPct val="90000"/>
              </a:lnSpc>
              <a:defRPr/>
            </a:pPr>
            <a:r>
              <a:rPr lang="en-US" sz="2400" dirty="0"/>
              <a:t>Grills should not be placed under the canopy for fire safety. </a:t>
            </a:r>
          </a:p>
          <a:p>
            <a:pPr eaLnBrk="1" hangingPunct="1">
              <a:defRPr/>
            </a:pPr>
            <a:endParaRPr lang="en-US" dirty="0"/>
          </a:p>
        </p:txBody>
      </p:sp>
      <p:pic>
        <p:nvPicPr>
          <p:cNvPr id="44036" name="Picture 5" descr="Small_BBQ_Pit_5_">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71800"/>
            <a:ext cx="353377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Big_Ron_s_Pit_24_-250x1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48000"/>
            <a:ext cx="36290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66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9" name="Rectangle 11"/>
          <p:cNvSpPr>
            <a:spLocks noGrp="1" noRot="1" noChangeArrowheads="1"/>
          </p:cNvSpPr>
          <p:nvPr>
            <p:ph type="title"/>
          </p:nvPr>
        </p:nvSpPr>
        <p:spPr>
          <a:xfrm>
            <a:off x="609600" y="304800"/>
            <a:ext cx="8229600" cy="1143000"/>
          </a:xfrm>
        </p:spPr>
        <p:txBody>
          <a:bodyPr>
            <a:normAutofit/>
          </a:bodyPr>
          <a:lstStyle/>
          <a:p>
            <a:pPr>
              <a:defRPr/>
            </a:pPr>
            <a:r>
              <a:rPr lang="en-US" b="1" dirty="0"/>
              <a:t>Approved Kitchen Utensils</a:t>
            </a:r>
            <a:endParaRPr lang="en-US" dirty="0"/>
          </a:p>
        </p:txBody>
      </p:sp>
      <p:sp>
        <p:nvSpPr>
          <p:cNvPr id="206851" name="Rectangle 3"/>
          <p:cNvSpPr>
            <a:spLocks noGrp="1" noChangeArrowheads="1"/>
          </p:cNvSpPr>
          <p:nvPr>
            <p:ph idx="1"/>
          </p:nvPr>
        </p:nvSpPr>
        <p:spPr>
          <a:xfrm>
            <a:off x="457200" y="1600200"/>
            <a:ext cx="6781800" cy="4525963"/>
          </a:xfrm>
        </p:spPr>
        <p:txBody>
          <a:bodyPr>
            <a:normAutofit fontScale="92500"/>
          </a:bodyPr>
          <a:lstStyle/>
          <a:p>
            <a:pPr>
              <a:defRPr/>
            </a:pPr>
            <a:r>
              <a:rPr lang="en-US" dirty="0"/>
              <a:t>Use</a:t>
            </a:r>
            <a:r>
              <a:rPr lang="en-US" b="1" dirty="0"/>
              <a:t> </a:t>
            </a:r>
            <a:r>
              <a:rPr lang="en-US" dirty="0"/>
              <a:t>Utensils shall be smooth, in good condition, easily cleanable and made of non-toxic materials.</a:t>
            </a:r>
          </a:p>
          <a:p>
            <a:pPr>
              <a:defRPr/>
            </a:pPr>
            <a:r>
              <a:rPr lang="en-US" dirty="0"/>
              <a:t>The sink compartments and drain boards must be large enough to accommodate the largest utensil or piece of equipment to facilitate proper washing and sanitizing.</a:t>
            </a:r>
          </a:p>
          <a:p>
            <a:pPr>
              <a:defRPr/>
            </a:pPr>
            <a:r>
              <a:rPr lang="en-US" dirty="0"/>
              <a:t>Store utensils away from dust and dirt.</a:t>
            </a:r>
          </a:p>
        </p:txBody>
      </p:sp>
      <p:pic>
        <p:nvPicPr>
          <p:cNvPr id="2050" name="Picture 2" descr="http://thumbs.gograph.com/gg571954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429000"/>
            <a:ext cx="16192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676400"/>
            <a:ext cx="1600200" cy="13505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4876800"/>
            <a:ext cx="1600200" cy="1600200"/>
          </a:xfrm>
          <a:prstGeom prst="rect">
            <a:avLst/>
          </a:prstGeom>
        </p:spPr>
      </p:pic>
    </p:spTree>
    <p:extLst>
      <p:ext uri="{BB962C8B-B14F-4D97-AF65-F5344CB8AC3E}">
        <p14:creationId xmlns:p14="http://schemas.microsoft.com/office/powerpoint/2010/main" val="328894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idx="1"/>
          </p:nvPr>
        </p:nvSpPr>
        <p:spPr>
          <a:xfrm>
            <a:off x="304800" y="1600199"/>
            <a:ext cx="5603715" cy="4716101"/>
          </a:xfrm>
        </p:spPr>
        <p:txBody>
          <a:bodyPr>
            <a:normAutofit fontScale="92500"/>
          </a:bodyPr>
          <a:lstStyle/>
          <a:p>
            <a:pPr lvl="1" eaLnBrk="1" hangingPunct="1">
              <a:buFont typeface="Arial" panose="020B0604020202020204" pitchFamily="34" charset="0"/>
              <a:buChar char="•"/>
              <a:defRPr/>
            </a:pPr>
            <a:endParaRPr lang="en-US" sz="2400" dirty="0"/>
          </a:p>
          <a:p>
            <a:pPr lvl="1" eaLnBrk="1" hangingPunct="1">
              <a:buFont typeface="Arial" panose="020B0604020202020204" pitchFamily="34" charset="0"/>
              <a:buChar char="•"/>
              <a:defRPr/>
            </a:pPr>
            <a:r>
              <a:rPr lang="en-US" sz="3200" dirty="0"/>
              <a:t>Store forks user end down </a:t>
            </a:r>
            <a:r>
              <a:rPr lang="en-US" sz="3200" dirty="0">
                <a:sym typeface="Wingdings" panose="05000000000000000000" pitchFamily="2" charset="2"/>
              </a:rPr>
              <a:t></a:t>
            </a:r>
            <a:endParaRPr lang="en-US" sz="3200" dirty="0"/>
          </a:p>
          <a:p>
            <a:pPr lvl="1" eaLnBrk="1" hangingPunct="1">
              <a:buFont typeface="Arial" panose="020B0604020202020204" pitchFamily="34" charset="0"/>
              <a:buChar char="•"/>
              <a:defRPr/>
            </a:pPr>
            <a:r>
              <a:rPr lang="en-US" sz="3200" dirty="0"/>
              <a:t>Store forks and spoons so that the food contact surface are protected from handling.</a:t>
            </a:r>
          </a:p>
          <a:p>
            <a:pPr lvl="1" eaLnBrk="1" hangingPunct="1">
              <a:buFont typeface="Arial" panose="020B0604020202020204" pitchFamily="34" charset="0"/>
              <a:buChar char="•"/>
              <a:defRPr/>
            </a:pPr>
            <a:r>
              <a:rPr lang="en-US" sz="3200" dirty="0"/>
              <a:t>Store cups upside down</a:t>
            </a:r>
          </a:p>
          <a:p>
            <a:pPr lvl="1" eaLnBrk="1" hangingPunct="1">
              <a:buFont typeface="Arial" panose="020B0604020202020204" pitchFamily="34" charset="0"/>
              <a:buChar char="•"/>
              <a:defRPr/>
            </a:pPr>
            <a:r>
              <a:rPr lang="en-US" sz="3200" dirty="0"/>
              <a:t>Store cups inside of the package</a:t>
            </a:r>
          </a:p>
          <a:p>
            <a:pPr lvl="1" eaLnBrk="1" hangingPunct="1">
              <a:buFont typeface="Arial" panose="020B0604020202020204" pitchFamily="34" charset="0"/>
              <a:buChar char="•"/>
              <a:defRPr/>
            </a:pPr>
            <a:endParaRPr lang="en-US" sz="2400" dirty="0"/>
          </a:p>
        </p:txBody>
      </p:sp>
      <p:sp>
        <p:nvSpPr>
          <p:cNvPr id="207882" name="Rectangle 10"/>
          <p:cNvSpPr>
            <a:spLocks noRot="1" noChangeArrowheads="1"/>
          </p:cNvSpPr>
          <p:nvPr/>
        </p:nvSpPr>
        <p:spPr bwMode="auto">
          <a:xfrm>
            <a:off x="6096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400" b="1" dirty="0"/>
              <a:t>Properly Store Eating Utensils</a:t>
            </a:r>
            <a:r>
              <a:rPr lang="en-US" sz="3600" dirty="0"/>
              <a:t> </a:t>
            </a:r>
          </a:p>
        </p:txBody>
      </p:sp>
      <p:pic>
        <p:nvPicPr>
          <p:cNvPr id="3076" name="Picture 4" descr="http://nowastewednesdays.files.wordpress.com/2011/02/styrofoam_cu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157" y="4714592"/>
            <a:ext cx="213044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pakuya.com/upload/20111107/dinnerware_holder_plastic_cutlery_hol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910" y="2819400"/>
            <a:ext cx="150979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http://www.clker.com/cliparts/Z/u/b/a/j/i/big-red-x-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937" y="3268677"/>
            <a:ext cx="786725" cy="8751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010400" y="1524000"/>
            <a:ext cx="1447800" cy="1447800"/>
          </a:xfrm>
          <a:prstGeom prst="rect">
            <a:avLst/>
          </a:prstGeom>
        </p:spPr>
      </p:pic>
    </p:spTree>
    <p:extLst>
      <p:ext uri="{BB962C8B-B14F-4D97-AF65-F5344CB8AC3E}">
        <p14:creationId xmlns:p14="http://schemas.microsoft.com/office/powerpoint/2010/main" val="343366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Approved Source for Food</a:t>
            </a:r>
          </a:p>
        </p:txBody>
      </p:sp>
      <p:pic>
        <p:nvPicPr>
          <p:cNvPr id="4" name="Picture 5" descr="FoodSafetySecurity_img_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814531"/>
            <a:ext cx="1143000" cy="158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ts2.mm.bing.net/th?id=H.4917300361364145&amp;pid=1.7&amp;w=130&amp;h=141&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4862168"/>
            <a:ext cx="220980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ehowcdn.com/article-new/ehow/images/a06/84/p9/mold-food-preservation-800x8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928502"/>
            <a:ext cx="2204448" cy="14713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1386" y="5330072"/>
            <a:ext cx="786725" cy="8751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6400" y="5335199"/>
            <a:ext cx="786725" cy="8751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3619" y="5251242"/>
            <a:ext cx="786725" cy="8751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1371600"/>
            <a:ext cx="1676400" cy="1676400"/>
          </a:xfrm>
          <a:prstGeom prst="rect">
            <a:avLst/>
          </a:prstGeom>
        </p:spPr>
      </p:pic>
      <p:sp>
        <p:nvSpPr>
          <p:cNvPr id="7" name="TextBox 6"/>
          <p:cNvSpPr txBox="1"/>
          <p:nvPr/>
        </p:nvSpPr>
        <p:spPr>
          <a:xfrm>
            <a:off x="304800" y="4814531"/>
            <a:ext cx="2628900" cy="1477328"/>
          </a:xfrm>
          <a:prstGeom prst="rect">
            <a:avLst/>
          </a:prstGeom>
          <a:noFill/>
        </p:spPr>
        <p:txBody>
          <a:bodyPr wrap="square" rtlCol="0">
            <a:spAutoFit/>
          </a:bodyPr>
          <a:lstStyle/>
          <a:p>
            <a:r>
              <a:rPr lang="en-US" dirty="0"/>
              <a:t>Do not use food that is in the Danger Zone, has an unpleasant odor, is moldy, or canned goods that are damaged or swollen.</a:t>
            </a:r>
          </a:p>
        </p:txBody>
      </p:sp>
      <p:sp>
        <p:nvSpPr>
          <p:cNvPr id="13" name="TextBox 12"/>
          <p:cNvSpPr txBox="1"/>
          <p:nvPr/>
        </p:nvSpPr>
        <p:spPr>
          <a:xfrm>
            <a:off x="2895600" y="1905000"/>
            <a:ext cx="5750933" cy="369332"/>
          </a:xfrm>
          <a:prstGeom prst="rect">
            <a:avLst/>
          </a:prstGeom>
          <a:noFill/>
        </p:spPr>
        <p:txBody>
          <a:bodyPr wrap="none" rtlCol="0">
            <a:spAutoFit/>
          </a:bodyPr>
          <a:lstStyle/>
          <a:p>
            <a:r>
              <a:rPr lang="en-US" dirty="0"/>
              <a:t>All food items must be approved by the Health Department</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72" y="2971800"/>
            <a:ext cx="1791031" cy="1791031"/>
          </a:xfrm>
          <a:prstGeom prst="rect">
            <a:avLst/>
          </a:prstGeom>
        </p:spPr>
      </p:pic>
      <p:pic>
        <p:nvPicPr>
          <p:cNvPr id="17"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376" y="3062414"/>
            <a:ext cx="1551896" cy="17262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00400" y="3657600"/>
            <a:ext cx="4627229" cy="369332"/>
          </a:xfrm>
          <a:prstGeom prst="rect">
            <a:avLst/>
          </a:prstGeom>
          <a:noFill/>
        </p:spPr>
        <p:txBody>
          <a:bodyPr wrap="none" rtlCol="0">
            <a:spAutoFit/>
          </a:bodyPr>
          <a:lstStyle/>
          <a:p>
            <a:r>
              <a:rPr lang="en-US" dirty="0"/>
              <a:t>Do NOT use food which was prepared at home</a:t>
            </a:r>
          </a:p>
        </p:txBody>
      </p:sp>
    </p:spTree>
    <p:extLst>
      <p:ext uri="{BB962C8B-B14F-4D97-AF65-F5344CB8AC3E}">
        <p14:creationId xmlns:p14="http://schemas.microsoft.com/office/powerpoint/2010/main" val="80524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4" name="Rectangle 28"/>
          <p:cNvSpPr>
            <a:spLocks noGrp="1" noRot="1" noChangeArrowheads="1"/>
          </p:cNvSpPr>
          <p:nvPr>
            <p:ph type="title"/>
          </p:nvPr>
        </p:nvSpPr>
        <p:spPr/>
        <p:txBody>
          <a:bodyPr/>
          <a:lstStyle/>
          <a:p>
            <a:pPr eaLnBrk="1" hangingPunct="1">
              <a:defRPr/>
            </a:pPr>
            <a:r>
              <a:rPr lang="en-US" b="1" dirty="0"/>
              <a:t>Food Handler Responsibilities</a:t>
            </a:r>
          </a:p>
        </p:txBody>
      </p:sp>
      <p:sp>
        <p:nvSpPr>
          <p:cNvPr id="29716" name="Rectangle 20"/>
          <p:cNvSpPr>
            <a:spLocks noGrp="1" noChangeArrowheads="1"/>
          </p:cNvSpPr>
          <p:nvPr>
            <p:ph sz="half" idx="1"/>
          </p:nvPr>
        </p:nvSpPr>
        <p:spPr>
          <a:xfrm>
            <a:off x="381000" y="1828800"/>
            <a:ext cx="4191000" cy="4419600"/>
          </a:xfrm>
        </p:spPr>
        <p:txBody>
          <a:bodyPr>
            <a:normAutofit/>
          </a:bodyPr>
          <a:lstStyle/>
          <a:p>
            <a:pPr eaLnBrk="1" hangingPunct="1">
              <a:lnSpc>
                <a:spcPct val="80000"/>
              </a:lnSpc>
              <a:defRPr/>
            </a:pPr>
            <a:r>
              <a:rPr lang="en-US" dirty="0"/>
              <a:t>All food service  workers must wear clean clothing. </a:t>
            </a:r>
          </a:p>
          <a:p>
            <a:pPr eaLnBrk="1" hangingPunct="1">
              <a:lnSpc>
                <a:spcPct val="80000"/>
              </a:lnSpc>
              <a:defRPr/>
            </a:pPr>
            <a:r>
              <a:rPr lang="en-US" dirty="0"/>
              <a:t>Hair must be restrained by a hat and/or hairnet. </a:t>
            </a:r>
          </a:p>
          <a:p>
            <a:pPr eaLnBrk="1" hangingPunct="1">
              <a:lnSpc>
                <a:spcPct val="80000"/>
              </a:lnSpc>
              <a:defRPr/>
            </a:pPr>
            <a:r>
              <a:rPr lang="en-US" dirty="0"/>
              <a:t>Nails must be kept clean and closely trimmed, no fingernail polish or acrylic nails are allowed. </a:t>
            </a:r>
          </a:p>
          <a:p>
            <a:pPr eaLnBrk="1" hangingPunct="1">
              <a:lnSpc>
                <a:spcPct val="80000"/>
              </a:lnSpc>
              <a:defRPr/>
            </a:pPr>
            <a:r>
              <a:rPr lang="en-US" b="1" dirty="0"/>
              <a:t>Do not smoke, eat, or drink in food areas</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600200"/>
            <a:ext cx="911352" cy="14325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743200"/>
            <a:ext cx="1052666" cy="7769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352800"/>
            <a:ext cx="1172308" cy="1371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1508" y="4374438"/>
            <a:ext cx="1869608" cy="1869608"/>
          </a:xfrm>
          <a:prstGeom prst="rect">
            <a:avLst/>
          </a:prstGeom>
        </p:spPr>
      </p:pic>
      <p:pic>
        <p:nvPicPr>
          <p:cNvPr id="12"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5388" y="4781138"/>
            <a:ext cx="929872" cy="12062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6752" y="1795639"/>
            <a:ext cx="743578" cy="64961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0" y="2760234"/>
            <a:ext cx="743578" cy="64961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7465" y="3668090"/>
            <a:ext cx="743578" cy="649610"/>
          </a:xfrm>
          <a:prstGeom prst="rect">
            <a:avLst/>
          </a:prstGeom>
        </p:spPr>
      </p:pic>
    </p:spTree>
    <p:extLst>
      <p:ext uri="{BB962C8B-B14F-4D97-AF65-F5344CB8AC3E}">
        <p14:creationId xmlns:p14="http://schemas.microsoft.com/office/powerpoint/2010/main" val="260528784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Rot="1" noChangeArrowheads="1"/>
          </p:cNvSpPr>
          <p:nvPr>
            <p:ph type="title"/>
          </p:nvPr>
        </p:nvSpPr>
        <p:spPr>
          <a:xfrm>
            <a:off x="457200" y="274638"/>
            <a:ext cx="8229600" cy="715962"/>
          </a:xfrm>
        </p:spPr>
        <p:txBody>
          <a:bodyPr>
            <a:normAutofit fontScale="90000"/>
          </a:bodyPr>
          <a:lstStyle/>
          <a:p>
            <a:pPr eaLnBrk="1" hangingPunct="1">
              <a:defRPr/>
            </a:pPr>
            <a:br>
              <a:rPr lang="en-US" sz="4000" dirty="0"/>
            </a:br>
            <a:r>
              <a:rPr lang="en-US" sz="4900" b="1" dirty="0"/>
              <a:t>Hand</a:t>
            </a:r>
            <a:r>
              <a:rPr lang="en-US" sz="4000" b="1" dirty="0"/>
              <a:t> </a:t>
            </a:r>
            <a:r>
              <a:rPr lang="en-US" sz="4900" b="1" dirty="0"/>
              <a:t>Washing</a:t>
            </a:r>
            <a:br>
              <a:rPr lang="en-US" sz="4000" dirty="0"/>
            </a:br>
            <a:endParaRPr lang="en-US" sz="4000" dirty="0"/>
          </a:p>
        </p:txBody>
      </p:sp>
      <p:sp>
        <p:nvSpPr>
          <p:cNvPr id="324610" name="Rectangle 2"/>
          <p:cNvSpPr>
            <a:spLocks noGrp="1" noChangeArrowheads="1"/>
          </p:cNvSpPr>
          <p:nvPr>
            <p:ph type="body" sz="half" idx="1"/>
          </p:nvPr>
        </p:nvSpPr>
        <p:spPr>
          <a:xfrm>
            <a:off x="685800" y="1828800"/>
            <a:ext cx="8458200" cy="4759325"/>
          </a:xfrm>
        </p:spPr>
        <p:txBody>
          <a:bodyPr>
            <a:noAutofit/>
          </a:bodyPr>
          <a:lstStyle/>
          <a:p>
            <a:pPr eaLnBrk="1" hangingPunct="1">
              <a:lnSpc>
                <a:spcPct val="90000"/>
              </a:lnSpc>
              <a:defRPr/>
            </a:pPr>
            <a:r>
              <a:rPr lang="en-US" sz="2800" dirty="0"/>
              <a:t>Hands must be washed frequently </a:t>
            </a:r>
          </a:p>
          <a:p>
            <a:pPr eaLnBrk="1" hangingPunct="1">
              <a:lnSpc>
                <a:spcPct val="90000"/>
              </a:lnSpc>
              <a:buFont typeface="Wingdings" pitchFamily="2" charset="2"/>
              <a:buNone/>
              <a:defRPr/>
            </a:pPr>
            <a:r>
              <a:rPr lang="en-US" sz="2800" dirty="0"/>
              <a:t>	With soap and warm water for 20 </a:t>
            </a:r>
          </a:p>
          <a:p>
            <a:pPr eaLnBrk="1" hangingPunct="1">
              <a:lnSpc>
                <a:spcPct val="90000"/>
              </a:lnSpc>
              <a:buFont typeface="Wingdings" pitchFamily="2" charset="2"/>
              <a:buNone/>
              <a:defRPr/>
            </a:pPr>
            <a:r>
              <a:rPr lang="en-US" sz="2800" dirty="0"/>
              <a:t>	seconds, then dried using only disposable paper towels. </a:t>
            </a:r>
          </a:p>
          <a:p>
            <a:pPr eaLnBrk="1" hangingPunct="1">
              <a:lnSpc>
                <a:spcPct val="90000"/>
              </a:lnSpc>
              <a:defRPr/>
            </a:pPr>
            <a:r>
              <a:rPr lang="en-US" sz="2800" dirty="0"/>
              <a:t>Hand washing is to be done any time you return to the booth, before you prepare food, before putting on new gloves, when changing tasks, and as often as necessary. </a:t>
            </a:r>
          </a:p>
          <a:p>
            <a:pPr eaLnBrk="1" hangingPunct="1">
              <a:lnSpc>
                <a:spcPct val="90000"/>
              </a:lnSpc>
              <a:defRPr/>
            </a:pPr>
            <a:r>
              <a:rPr lang="en-US" sz="2800" b="1" dirty="0">
                <a:solidFill>
                  <a:srgbClr val="FF0000"/>
                </a:solidFill>
              </a:rPr>
              <a:t>Gloves &amp; Hand Sanitizers do not replace hand washing.  </a:t>
            </a:r>
          </a:p>
        </p:txBody>
      </p:sp>
      <p:pic>
        <p:nvPicPr>
          <p:cNvPr id="14340" name="Picture 9" descr="hand_washing(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906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1930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xfrm>
            <a:off x="457200" y="1447800"/>
            <a:ext cx="8229600" cy="5257800"/>
          </a:xfrm>
        </p:spPr>
        <p:txBody>
          <a:bodyPr/>
          <a:lstStyle/>
          <a:p>
            <a:pPr eaLnBrk="1" hangingPunct="1">
              <a:defRPr/>
            </a:pPr>
            <a:r>
              <a:rPr lang="en-US" b="1" dirty="0"/>
              <a:t>No Bare Hand Contact with a Ready to Eat Food Items</a:t>
            </a:r>
          </a:p>
          <a:p>
            <a:pPr lvl="1">
              <a:defRPr/>
            </a:pPr>
            <a:r>
              <a:rPr lang="en-US" b="1" dirty="0"/>
              <a:t>A physical barrier must be provided between hands and Ready to Eat foods.</a:t>
            </a:r>
          </a:p>
          <a:p>
            <a:pPr lvl="2" eaLnBrk="1" hangingPunct="1">
              <a:defRPr/>
            </a:pPr>
            <a:r>
              <a:rPr lang="en-US" b="1" dirty="0"/>
              <a:t>Gloves</a:t>
            </a:r>
          </a:p>
          <a:p>
            <a:pPr lvl="2" eaLnBrk="1" hangingPunct="1">
              <a:defRPr/>
            </a:pPr>
            <a:r>
              <a:rPr lang="en-US" b="1" dirty="0"/>
              <a:t>Tongs</a:t>
            </a:r>
          </a:p>
          <a:p>
            <a:pPr lvl="2" eaLnBrk="1" hangingPunct="1">
              <a:defRPr/>
            </a:pPr>
            <a:r>
              <a:rPr lang="en-US" b="1" dirty="0"/>
              <a:t>Deli tissue</a:t>
            </a:r>
          </a:p>
          <a:p>
            <a:pPr lvl="2" eaLnBrk="1" hangingPunct="1">
              <a:defRPr/>
            </a:pPr>
            <a:r>
              <a:rPr lang="en-US" b="1" dirty="0"/>
              <a:t>Forks</a:t>
            </a:r>
          </a:p>
          <a:p>
            <a:pPr lvl="2" eaLnBrk="1" hangingPunct="1">
              <a:defRPr/>
            </a:pPr>
            <a:r>
              <a:rPr lang="en-US" b="1" dirty="0"/>
              <a:t>Ladles</a:t>
            </a:r>
          </a:p>
        </p:txBody>
      </p:sp>
      <p:sp>
        <p:nvSpPr>
          <p:cNvPr id="138250" name="Rectangle 10"/>
          <p:cNvSpPr>
            <a:spLocks noChangeArrowheads="1"/>
          </p:cNvSpPr>
          <p:nvPr/>
        </p:nvSpPr>
        <p:spPr bwMode="auto">
          <a:xfrm>
            <a:off x="914400" y="457200"/>
            <a:ext cx="754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dirty="0"/>
              <a:t>Proper Food Handling</a:t>
            </a:r>
          </a:p>
        </p:txBody>
      </p:sp>
      <p:pic>
        <p:nvPicPr>
          <p:cNvPr id="15364" name="Picture 14" descr="disposable-poly-gloves-medium-500-bx-for-food-servi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86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6" descr="tong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149600"/>
            <a:ext cx="1828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8" descr="12-x-12-black-check-deli-sandwich-wrap-paper-5000-c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495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3572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152400" y="3276600"/>
            <a:ext cx="8991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spcBef>
                <a:spcPct val="20000"/>
              </a:spcBef>
              <a:buClr>
                <a:schemeClr val="accent2"/>
              </a:buClr>
              <a:buSzPct val="70000"/>
              <a:buFont typeface="Wingdings" pitchFamily="2" charset="2"/>
              <a:buNone/>
              <a:defRPr/>
            </a:pPr>
            <a:r>
              <a:rPr lang="en-US" sz="2400" b="1" u="sng" dirty="0"/>
              <a:t>When to change gloves </a:t>
            </a:r>
          </a:p>
          <a:p>
            <a:pPr marL="1143000" lvl="2" indent="-228600" eaLnBrk="1" hangingPunct="1">
              <a:spcBef>
                <a:spcPct val="20000"/>
              </a:spcBef>
              <a:buClr>
                <a:schemeClr val="tx2"/>
              </a:buClr>
              <a:buSzPct val="70000"/>
              <a:buFont typeface="Wingdings" pitchFamily="2" charset="2"/>
              <a:buChar char="n"/>
              <a:defRPr/>
            </a:pPr>
            <a:r>
              <a:rPr lang="en-US" sz="2400" dirty="0"/>
              <a:t>every time you change tasks.</a:t>
            </a:r>
          </a:p>
          <a:p>
            <a:pPr marL="1143000" lvl="2" indent="-228600" eaLnBrk="1" hangingPunct="1">
              <a:spcBef>
                <a:spcPct val="20000"/>
              </a:spcBef>
              <a:buClr>
                <a:schemeClr val="tx2"/>
              </a:buClr>
              <a:buSzPct val="70000"/>
              <a:buFont typeface="Wingdings" pitchFamily="2" charset="2"/>
              <a:buChar char="n"/>
              <a:defRPr/>
            </a:pPr>
            <a:r>
              <a:rPr lang="en-US" sz="2400" dirty="0"/>
              <a:t>every 2 hours if doing the same task.</a:t>
            </a:r>
          </a:p>
          <a:p>
            <a:pPr marL="1143000" lvl="2" indent="-228600" eaLnBrk="1" hangingPunct="1">
              <a:spcBef>
                <a:spcPct val="20000"/>
              </a:spcBef>
              <a:buClr>
                <a:schemeClr val="tx2"/>
              </a:buClr>
              <a:buSzPct val="70000"/>
              <a:buFont typeface="Wingdings" pitchFamily="2" charset="2"/>
              <a:buChar char="n"/>
              <a:defRPr/>
            </a:pPr>
            <a:r>
              <a:rPr lang="en-US" sz="2400" dirty="0"/>
              <a:t>if gloves become torn.</a:t>
            </a:r>
          </a:p>
          <a:p>
            <a:pPr marL="1143000" lvl="2" indent="-228600" eaLnBrk="1" hangingPunct="1">
              <a:spcBef>
                <a:spcPct val="20000"/>
              </a:spcBef>
              <a:buClr>
                <a:schemeClr val="tx2"/>
              </a:buClr>
              <a:buSzPct val="70000"/>
              <a:buFont typeface="Wingdings" pitchFamily="2" charset="2"/>
              <a:buChar char="n"/>
              <a:defRPr/>
            </a:pPr>
            <a:r>
              <a:rPr lang="en-US" sz="2400" dirty="0"/>
              <a:t>if moving from working with raw foods to ready to eat foods.</a:t>
            </a:r>
          </a:p>
          <a:p>
            <a:pPr marL="1143000" lvl="2" indent="-228600" eaLnBrk="1" hangingPunct="1">
              <a:spcBef>
                <a:spcPct val="20000"/>
              </a:spcBef>
              <a:buClr>
                <a:schemeClr val="tx2"/>
              </a:buClr>
              <a:buSzPct val="70000"/>
              <a:buFont typeface="Wingdings" pitchFamily="2" charset="2"/>
              <a:buChar char="n"/>
              <a:defRPr/>
            </a:pPr>
            <a:r>
              <a:rPr lang="en-US" sz="2400" dirty="0"/>
              <a:t>any time the glove becomes contaminated or at </a:t>
            </a:r>
          </a:p>
          <a:p>
            <a:pPr marL="1143000" lvl="2" indent="-228600" eaLnBrk="1" hangingPunct="1">
              <a:spcBef>
                <a:spcPct val="20000"/>
              </a:spcBef>
              <a:buClr>
                <a:schemeClr val="tx2"/>
              </a:buClr>
              <a:buSzPct val="70000"/>
              <a:buFont typeface="Wingdings" pitchFamily="2" charset="2"/>
              <a:buNone/>
              <a:defRPr/>
            </a:pPr>
            <a:r>
              <a:rPr lang="en-US" sz="2400" dirty="0"/>
              <a:t>any time you would wash your hands.</a:t>
            </a:r>
          </a:p>
          <a:p>
            <a:pPr marL="342900" indent="-342900" eaLnBrk="1" hangingPunct="1">
              <a:spcBef>
                <a:spcPct val="20000"/>
              </a:spcBef>
              <a:buClr>
                <a:schemeClr val="hlink"/>
              </a:buClr>
              <a:buSzPct val="70000"/>
              <a:buFont typeface="Wingdings" pitchFamily="2" charset="2"/>
              <a:buChar char="n"/>
              <a:defRPr/>
            </a:pPr>
            <a:endParaRPr lang="en-US" sz="2400" dirty="0">
              <a:effectLst>
                <a:outerShdw blurRad="38100" dist="38100" dir="2700000" algn="tl">
                  <a:srgbClr val="000000"/>
                </a:outerShdw>
              </a:effectLst>
              <a:latin typeface="Garamond" pitchFamily="18" charset="0"/>
            </a:endParaRPr>
          </a:p>
        </p:txBody>
      </p:sp>
      <p:sp>
        <p:nvSpPr>
          <p:cNvPr id="149516" name="Text Box 12"/>
          <p:cNvSpPr txBox="1">
            <a:spLocks noChangeArrowheads="1"/>
          </p:cNvSpPr>
          <p:nvPr/>
        </p:nvSpPr>
        <p:spPr bwMode="auto">
          <a:xfrm>
            <a:off x="2590800" y="702987"/>
            <a:ext cx="5867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2800" b="1" u="sng" dirty="0"/>
              <a:t>Using Gloves Properly</a:t>
            </a:r>
          </a:p>
          <a:p>
            <a:pPr marL="457200" indent="-457200">
              <a:spcBef>
                <a:spcPct val="50000"/>
              </a:spcBef>
              <a:buFont typeface="Arial" panose="020B0604020202020204" pitchFamily="34" charset="0"/>
              <a:buChar char="•"/>
              <a:defRPr/>
            </a:pPr>
            <a:r>
              <a:rPr lang="en-US" sz="2800" dirty="0"/>
              <a:t>Wash hands every time you change or put on gloves.</a:t>
            </a:r>
          </a:p>
          <a:p>
            <a:pPr marL="457200" indent="-457200">
              <a:spcBef>
                <a:spcPct val="50000"/>
              </a:spcBef>
              <a:buFont typeface="Arial" panose="020B0604020202020204" pitchFamily="34" charset="0"/>
              <a:buChar char="•"/>
              <a:defRPr/>
            </a:pPr>
            <a:r>
              <a:rPr lang="en-US" sz="2800" dirty="0"/>
              <a:t>Never reuse gloves. </a:t>
            </a:r>
          </a:p>
        </p:txBody>
      </p:sp>
      <p:pic>
        <p:nvPicPr>
          <p:cNvPr id="5" name="Picture 14" descr="disposable-poly-gloves-medium-500-bx-for-food-servi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97" y="702987"/>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288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 calcmode="lin" valueType="num">
                                      <p:cBhvr additive="base">
                                        <p:cTn id="7" dur="500" fill="hold"/>
                                        <p:tgtEl>
                                          <p:spTgt spid="1495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9508">
                                            <p:txEl>
                                              <p:pRg st="1" end="1"/>
                                            </p:txEl>
                                          </p:spTgt>
                                        </p:tgtEl>
                                        <p:attrNameLst>
                                          <p:attrName>style.visibility</p:attrName>
                                        </p:attrNameLst>
                                      </p:cBhvr>
                                      <p:to>
                                        <p:strVal val="visible"/>
                                      </p:to>
                                    </p:set>
                                    <p:anim calcmode="lin" valueType="num">
                                      <p:cBhvr additive="base">
                                        <p:cTn id="11" dur="500" fill="hold"/>
                                        <p:tgtEl>
                                          <p:spTgt spid="14950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950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9508">
                                            <p:txEl>
                                              <p:pRg st="2" end="2"/>
                                            </p:txEl>
                                          </p:spTgt>
                                        </p:tgtEl>
                                        <p:attrNameLst>
                                          <p:attrName>style.visibility</p:attrName>
                                        </p:attrNameLst>
                                      </p:cBhvr>
                                      <p:to>
                                        <p:strVal val="visible"/>
                                      </p:to>
                                    </p:set>
                                    <p:anim calcmode="lin" valueType="num">
                                      <p:cBhvr additive="base">
                                        <p:cTn id="15" dur="500" fill="hold"/>
                                        <p:tgtEl>
                                          <p:spTgt spid="14950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4950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9508">
                                            <p:txEl>
                                              <p:pRg st="3" end="3"/>
                                            </p:txEl>
                                          </p:spTgt>
                                        </p:tgtEl>
                                        <p:attrNameLst>
                                          <p:attrName>style.visibility</p:attrName>
                                        </p:attrNameLst>
                                      </p:cBhvr>
                                      <p:to>
                                        <p:strVal val="visible"/>
                                      </p:to>
                                    </p:set>
                                    <p:anim calcmode="lin" valueType="num">
                                      <p:cBhvr additive="base">
                                        <p:cTn id="19" dur="500" fill="hold"/>
                                        <p:tgtEl>
                                          <p:spTgt spid="14950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950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9508">
                                            <p:txEl>
                                              <p:pRg st="4" end="4"/>
                                            </p:txEl>
                                          </p:spTgt>
                                        </p:tgtEl>
                                        <p:attrNameLst>
                                          <p:attrName>style.visibility</p:attrName>
                                        </p:attrNameLst>
                                      </p:cBhvr>
                                      <p:to>
                                        <p:strVal val="visible"/>
                                      </p:to>
                                    </p:set>
                                    <p:anim calcmode="lin" valueType="num">
                                      <p:cBhvr additive="base">
                                        <p:cTn id="23" dur="500" fill="hold"/>
                                        <p:tgtEl>
                                          <p:spTgt spid="14950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9508">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9508">
                                            <p:txEl>
                                              <p:pRg st="5" end="5"/>
                                            </p:txEl>
                                          </p:spTgt>
                                        </p:tgtEl>
                                        <p:attrNameLst>
                                          <p:attrName>style.visibility</p:attrName>
                                        </p:attrNameLst>
                                      </p:cBhvr>
                                      <p:to>
                                        <p:strVal val="visible"/>
                                      </p:to>
                                    </p:set>
                                    <p:anim calcmode="lin" valueType="num">
                                      <p:cBhvr additive="base">
                                        <p:cTn id="27" dur="500" fill="hold"/>
                                        <p:tgtEl>
                                          <p:spTgt spid="149508">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9508">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9508">
                                            <p:txEl>
                                              <p:pRg st="6" end="6"/>
                                            </p:txEl>
                                          </p:spTgt>
                                        </p:tgtEl>
                                        <p:attrNameLst>
                                          <p:attrName>style.visibility</p:attrName>
                                        </p:attrNameLst>
                                      </p:cBhvr>
                                      <p:to>
                                        <p:strVal val="visible"/>
                                      </p:to>
                                    </p:set>
                                    <p:anim calcmode="lin" valueType="num">
                                      <p:cBhvr additive="base">
                                        <p:cTn id="31" dur="500" fill="hold"/>
                                        <p:tgtEl>
                                          <p:spTgt spid="14950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950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rrowheads="1"/>
          </p:cNvSpPr>
          <p:nvPr>
            <p:ph type="title"/>
          </p:nvPr>
        </p:nvSpPr>
        <p:spPr>
          <a:xfrm>
            <a:off x="457200" y="398814"/>
            <a:ext cx="8229600" cy="860112"/>
          </a:xfrm>
        </p:spPr>
        <p:txBody>
          <a:bodyPr>
            <a:normAutofit fontScale="90000"/>
          </a:bodyPr>
          <a:lstStyle/>
          <a:p>
            <a:pPr eaLnBrk="1" hangingPunct="1">
              <a:defRPr/>
            </a:pPr>
            <a:r>
              <a:rPr lang="en-US" sz="4900" b="1" dirty="0"/>
              <a:t>Potentially Hazardous Foods</a:t>
            </a:r>
            <a:br>
              <a:rPr lang="en-US" sz="4000" dirty="0"/>
            </a:br>
            <a:endParaRPr lang="en-US" sz="4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417638"/>
            <a:ext cx="2019300" cy="1611291"/>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417638"/>
            <a:ext cx="2492021" cy="14017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734" y="1114670"/>
            <a:ext cx="2416866" cy="171899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4036" y="3652244"/>
            <a:ext cx="1959947" cy="195994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400" y="3886200"/>
            <a:ext cx="1677308" cy="1112943"/>
          </a:xfrm>
          <a:prstGeom prst="rect">
            <a:avLst/>
          </a:prstGeom>
        </p:spPr>
      </p:pic>
      <p:sp>
        <p:nvSpPr>
          <p:cNvPr id="13" name="TextBox 12"/>
          <p:cNvSpPr txBox="1"/>
          <p:nvPr/>
        </p:nvSpPr>
        <p:spPr>
          <a:xfrm>
            <a:off x="990600" y="3124200"/>
            <a:ext cx="987487" cy="369332"/>
          </a:xfrm>
          <a:prstGeom prst="rect">
            <a:avLst/>
          </a:prstGeom>
          <a:noFill/>
        </p:spPr>
        <p:txBody>
          <a:bodyPr wrap="square" rtlCol="0">
            <a:spAutoFit/>
          </a:bodyPr>
          <a:lstStyle/>
          <a:p>
            <a:r>
              <a:rPr lang="en-US" dirty="0"/>
              <a:t>Meat</a:t>
            </a:r>
          </a:p>
        </p:txBody>
      </p:sp>
      <p:sp>
        <p:nvSpPr>
          <p:cNvPr id="14" name="TextBox 13"/>
          <p:cNvSpPr txBox="1"/>
          <p:nvPr/>
        </p:nvSpPr>
        <p:spPr>
          <a:xfrm>
            <a:off x="3581399" y="3124200"/>
            <a:ext cx="1692583" cy="369332"/>
          </a:xfrm>
          <a:prstGeom prst="rect">
            <a:avLst/>
          </a:prstGeom>
          <a:noFill/>
        </p:spPr>
        <p:txBody>
          <a:bodyPr wrap="square" rtlCol="0">
            <a:spAutoFit/>
          </a:bodyPr>
          <a:lstStyle/>
          <a:p>
            <a:r>
              <a:rPr lang="en-US" dirty="0"/>
              <a:t>Dairy Products</a:t>
            </a:r>
          </a:p>
        </p:txBody>
      </p:sp>
      <p:sp>
        <p:nvSpPr>
          <p:cNvPr id="15" name="TextBox 14"/>
          <p:cNvSpPr txBox="1"/>
          <p:nvPr/>
        </p:nvSpPr>
        <p:spPr>
          <a:xfrm>
            <a:off x="6248400" y="3124200"/>
            <a:ext cx="1358371" cy="369332"/>
          </a:xfrm>
          <a:prstGeom prst="rect">
            <a:avLst/>
          </a:prstGeom>
          <a:noFill/>
        </p:spPr>
        <p:txBody>
          <a:bodyPr wrap="square" rtlCol="0">
            <a:spAutoFit/>
          </a:bodyPr>
          <a:lstStyle/>
          <a:p>
            <a:r>
              <a:rPr lang="en-US" dirty="0"/>
              <a:t>Vegetables</a:t>
            </a:r>
          </a:p>
        </p:txBody>
      </p:sp>
      <p:sp>
        <p:nvSpPr>
          <p:cNvPr id="16" name="TextBox 15"/>
          <p:cNvSpPr txBox="1"/>
          <p:nvPr/>
        </p:nvSpPr>
        <p:spPr>
          <a:xfrm>
            <a:off x="1447800" y="5791200"/>
            <a:ext cx="575799" cy="369332"/>
          </a:xfrm>
          <a:prstGeom prst="rect">
            <a:avLst/>
          </a:prstGeom>
          <a:noFill/>
        </p:spPr>
        <p:txBody>
          <a:bodyPr wrap="none" rtlCol="0">
            <a:spAutoFit/>
          </a:bodyPr>
          <a:lstStyle/>
          <a:p>
            <a:r>
              <a:rPr lang="en-US" dirty="0"/>
              <a:t>Rice</a:t>
            </a:r>
          </a:p>
        </p:txBody>
      </p:sp>
      <p:sp>
        <p:nvSpPr>
          <p:cNvPr id="17" name="TextBox 16"/>
          <p:cNvSpPr txBox="1"/>
          <p:nvPr/>
        </p:nvSpPr>
        <p:spPr>
          <a:xfrm>
            <a:off x="3962400" y="5770903"/>
            <a:ext cx="914400" cy="369332"/>
          </a:xfrm>
          <a:prstGeom prst="rect">
            <a:avLst/>
          </a:prstGeom>
          <a:noFill/>
        </p:spPr>
        <p:txBody>
          <a:bodyPr wrap="square" rtlCol="0">
            <a:spAutoFit/>
          </a:bodyPr>
          <a:lstStyle/>
          <a:p>
            <a:r>
              <a:rPr lang="en-US" dirty="0"/>
              <a:t>Beans</a:t>
            </a:r>
          </a:p>
        </p:txBody>
      </p:sp>
      <p:sp>
        <p:nvSpPr>
          <p:cNvPr id="18" name="TextBox 17"/>
          <p:cNvSpPr txBox="1"/>
          <p:nvPr/>
        </p:nvSpPr>
        <p:spPr>
          <a:xfrm>
            <a:off x="6553200" y="5714999"/>
            <a:ext cx="1463978" cy="369332"/>
          </a:xfrm>
          <a:prstGeom prst="rect">
            <a:avLst/>
          </a:prstGeom>
          <a:noFill/>
        </p:spPr>
        <p:txBody>
          <a:bodyPr wrap="square" rtlCol="0">
            <a:spAutoFit/>
          </a:bodyPr>
          <a:lstStyle/>
          <a:p>
            <a:r>
              <a:rPr lang="en-US" dirty="0"/>
              <a:t>Sliced Fruits</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 y="4171929"/>
            <a:ext cx="1950720" cy="1295400"/>
          </a:xfrm>
          <a:prstGeom prst="rect">
            <a:avLst/>
          </a:prstGeom>
        </p:spPr>
      </p:pic>
    </p:spTree>
    <p:extLst>
      <p:ext uri="{BB962C8B-B14F-4D97-AF65-F5344CB8AC3E}">
        <p14:creationId xmlns:p14="http://schemas.microsoft.com/office/powerpoint/2010/main" val="313866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What is a Temporary Food Establishment at a Special Event? </a:t>
            </a:r>
          </a:p>
        </p:txBody>
      </p:sp>
      <p:sp>
        <p:nvSpPr>
          <p:cNvPr id="3" name="Content Placeholder 2"/>
          <p:cNvSpPr>
            <a:spLocks noGrp="1"/>
          </p:cNvSpPr>
          <p:nvPr>
            <p:ph idx="1"/>
          </p:nvPr>
        </p:nvSpPr>
        <p:spPr>
          <a:xfrm>
            <a:off x="457200" y="1981200"/>
            <a:ext cx="8229600" cy="4343400"/>
          </a:xfrm>
        </p:spPr>
        <p:txBody>
          <a:bodyPr>
            <a:normAutofit/>
          </a:bodyPr>
          <a:lstStyle/>
          <a:p>
            <a:r>
              <a:rPr lang="en-US" dirty="0">
                <a:solidFill>
                  <a:srgbClr val="0070C0"/>
                </a:solidFill>
              </a:rPr>
              <a:t>A food establishment that operates for a period of no more than 14 consecutive days in conjunction with a single event or celebration.</a:t>
            </a:r>
          </a:p>
          <a:p>
            <a:pPr marL="0" indent="0">
              <a:buNone/>
            </a:pPr>
            <a:endParaRPr lang="en-US" dirty="0">
              <a:solidFill>
                <a:srgbClr val="0070C0"/>
              </a:solidFill>
            </a:endParaRPr>
          </a:p>
          <a:p>
            <a:r>
              <a:rPr lang="en-US" dirty="0">
                <a:solidFill>
                  <a:srgbClr val="0070C0"/>
                </a:solidFill>
              </a:rPr>
              <a:t>Regulations may be found at the Nevada Law Library. Nevada Revised Statute and Nevada Administrative Code, Chapter 446</a:t>
            </a:r>
          </a:p>
        </p:txBody>
      </p:sp>
    </p:spTree>
    <p:extLst>
      <p:ext uri="{BB962C8B-B14F-4D97-AF65-F5344CB8AC3E}">
        <p14:creationId xmlns:p14="http://schemas.microsoft.com/office/powerpoint/2010/main" val="134485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0" name="Rectangle 4"/>
          <p:cNvSpPr>
            <a:spLocks noRot="1" noChangeArrowheads="1"/>
          </p:cNvSpPr>
          <p:nvPr/>
        </p:nvSpPr>
        <p:spPr bwMode="auto">
          <a:xfrm>
            <a:off x="457200" y="6096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dirty="0"/>
              <a:t>Food Preparation and Storage</a:t>
            </a:r>
          </a:p>
        </p:txBody>
      </p:sp>
      <p:sp>
        <p:nvSpPr>
          <p:cNvPr id="342021" name="Rectangle 5"/>
          <p:cNvSpPr>
            <a:spLocks noChangeArrowheads="1"/>
          </p:cNvSpPr>
          <p:nvPr/>
        </p:nvSpPr>
        <p:spPr bwMode="auto">
          <a:xfrm>
            <a:off x="152400" y="1447800"/>
            <a:ext cx="8991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hlink"/>
              </a:buClr>
              <a:buSzPct val="70000"/>
              <a:buFont typeface="Wingdings" pitchFamily="2" charset="2"/>
              <a:buNone/>
              <a:defRPr/>
            </a:pPr>
            <a:endParaRPr lang="en-US" sz="2400">
              <a:effectLst>
                <a:outerShdw blurRad="38100" dist="38100" dir="2700000" algn="tl">
                  <a:srgbClr val="000000"/>
                </a:outerShdw>
              </a:effectLst>
              <a:latin typeface="Garamond" pitchFamily="18" charset="0"/>
            </a:endParaRPr>
          </a:p>
        </p:txBody>
      </p:sp>
      <p:sp>
        <p:nvSpPr>
          <p:cNvPr id="342031" name="Rectangle 15"/>
          <p:cNvSpPr>
            <a:spLocks noGrp="1" noChangeArrowheads="1"/>
          </p:cNvSpPr>
          <p:nvPr>
            <p:ph sz="half" idx="1"/>
          </p:nvPr>
        </p:nvSpPr>
        <p:spPr>
          <a:xfrm>
            <a:off x="2549434" y="1981200"/>
            <a:ext cx="3585754" cy="4297363"/>
          </a:xfrm>
        </p:spPr>
        <p:txBody>
          <a:bodyPr/>
          <a:lstStyle/>
          <a:p>
            <a:pPr algn="ctr" eaLnBrk="1" hangingPunct="1">
              <a:lnSpc>
                <a:spcPct val="80000"/>
              </a:lnSpc>
              <a:buFont typeface="Wingdings" pitchFamily="2" charset="2"/>
              <a:buNone/>
              <a:defRPr/>
            </a:pPr>
            <a:r>
              <a:rPr lang="en-US" sz="2700" b="1" dirty="0">
                <a:solidFill>
                  <a:schemeClr val="accent6"/>
                </a:solidFill>
              </a:rPr>
              <a:t>Separate Food Products</a:t>
            </a:r>
          </a:p>
          <a:p>
            <a:pPr algn="ctr" eaLnBrk="1" hangingPunct="1">
              <a:lnSpc>
                <a:spcPct val="80000"/>
              </a:lnSpc>
              <a:buFont typeface="Wingdings" pitchFamily="2" charset="2"/>
              <a:buNone/>
              <a:defRPr/>
            </a:pPr>
            <a:endParaRPr lang="en-US" sz="2400" dirty="0"/>
          </a:p>
          <a:p>
            <a:pPr algn="ctr" eaLnBrk="1" hangingPunct="1">
              <a:lnSpc>
                <a:spcPct val="80000"/>
              </a:lnSpc>
              <a:buFont typeface="Wingdings" pitchFamily="2" charset="2"/>
              <a:buNone/>
              <a:defRPr/>
            </a:pPr>
            <a:r>
              <a:rPr lang="en-US" sz="2400" dirty="0"/>
              <a:t>Don’t let bacteria spread from one food to another.</a:t>
            </a:r>
          </a:p>
          <a:p>
            <a:pPr algn="ctr" eaLnBrk="1" hangingPunct="1">
              <a:lnSpc>
                <a:spcPct val="80000"/>
              </a:lnSpc>
              <a:buFont typeface="Wingdings" pitchFamily="2" charset="2"/>
              <a:buNone/>
              <a:defRPr/>
            </a:pPr>
            <a:endParaRPr lang="en-US" sz="2400" dirty="0"/>
          </a:p>
          <a:p>
            <a:pPr marL="0" indent="0" algn="ctr" eaLnBrk="1" hangingPunct="1">
              <a:lnSpc>
                <a:spcPct val="80000"/>
              </a:lnSpc>
              <a:buNone/>
              <a:defRPr/>
            </a:pPr>
            <a:r>
              <a:rPr lang="en-US" sz="2400" dirty="0"/>
              <a:t>Keep raw meat, poultry, seafood and their juices away from other foods in your refrigerator.</a:t>
            </a:r>
          </a:p>
          <a:p>
            <a:pPr marL="0" indent="0" algn="ctr" eaLnBrk="1" hangingPunct="1">
              <a:buNone/>
              <a:defRP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34" y="2569029"/>
            <a:ext cx="2362200" cy="188490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399" y="2651984"/>
            <a:ext cx="2416866" cy="1718996"/>
          </a:xfrm>
          <a:prstGeom prst="rect">
            <a:avLst/>
          </a:prstGeom>
        </p:spPr>
      </p:pic>
      <p:sp>
        <p:nvSpPr>
          <p:cNvPr id="3" name="Left Arrow 2"/>
          <p:cNvSpPr/>
          <p:nvPr/>
        </p:nvSpPr>
        <p:spPr>
          <a:xfrm>
            <a:off x="1457815" y="187277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6285411" y="18727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01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rrowheads="1"/>
          </p:cNvSpPr>
          <p:nvPr>
            <p:ph type="title"/>
          </p:nvPr>
        </p:nvSpPr>
        <p:spPr>
          <a:xfrm>
            <a:off x="471535" y="152400"/>
            <a:ext cx="8229600" cy="1143000"/>
          </a:xfrm>
        </p:spPr>
        <p:txBody>
          <a:bodyPr/>
          <a:lstStyle/>
          <a:p>
            <a:pPr eaLnBrk="1" hangingPunct="1">
              <a:defRPr/>
            </a:pPr>
            <a:r>
              <a:rPr lang="en-US" b="1" dirty="0"/>
              <a:t>Food Preparation and Storage</a:t>
            </a:r>
          </a:p>
        </p:txBody>
      </p:sp>
      <p:sp>
        <p:nvSpPr>
          <p:cNvPr id="370691" name="Rectangle 3"/>
          <p:cNvSpPr>
            <a:spLocks noGrp="1" noChangeArrowheads="1"/>
          </p:cNvSpPr>
          <p:nvPr>
            <p:ph idx="1"/>
          </p:nvPr>
        </p:nvSpPr>
        <p:spPr>
          <a:xfrm>
            <a:off x="457200" y="1600200"/>
            <a:ext cx="4953000" cy="2362200"/>
          </a:xfrm>
        </p:spPr>
        <p:txBody>
          <a:bodyPr>
            <a:normAutofit/>
          </a:bodyPr>
          <a:lstStyle/>
          <a:p>
            <a:pPr eaLnBrk="1" hangingPunct="1">
              <a:lnSpc>
                <a:spcPct val="80000"/>
              </a:lnSpc>
              <a:defRPr/>
            </a:pPr>
            <a:r>
              <a:rPr lang="en-US" sz="2800" dirty="0"/>
              <a:t>If possible use a different cutting board for preparing raw meats.</a:t>
            </a:r>
          </a:p>
          <a:p>
            <a:pPr eaLnBrk="1" hangingPunct="1">
              <a:lnSpc>
                <a:spcPct val="80000"/>
              </a:lnSpc>
              <a:defRPr/>
            </a:pPr>
            <a:r>
              <a:rPr lang="en-US" sz="2800" dirty="0"/>
              <a:t>If Not, Wash Between Products</a:t>
            </a:r>
          </a:p>
          <a:p>
            <a:pPr eaLnBrk="1" hangingPunct="1">
              <a:lnSpc>
                <a:spcPct val="80000"/>
              </a:lnSpc>
              <a:defRPr/>
            </a:pPr>
            <a:r>
              <a:rPr lang="en-US" sz="2800" dirty="0"/>
              <a:t>Or Prepare Fish before Meat</a:t>
            </a:r>
          </a:p>
          <a:p>
            <a:pPr eaLnBrk="1" hangingPunct="1">
              <a:defRPr/>
            </a:pPr>
            <a:endParaRPr lang="en-US" dirty="0"/>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019943"/>
            <a:ext cx="25908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295400"/>
            <a:ext cx="3727811" cy="5029200"/>
          </a:xfrm>
          <a:prstGeom prst="rect">
            <a:avLst/>
          </a:prstGeom>
        </p:spPr>
      </p:pic>
    </p:spTree>
    <p:extLst>
      <p:ext uri="{BB962C8B-B14F-4D97-AF65-F5344CB8AC3E}">
        <p14:creationId xmlns:p14="http://schemas.microsoft.com/office/powerpoint/2010/main" val="235163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Danger Zone</a:t>
            </a:r>
          </a:p>
        </p:txBody>
      </p:sp>
      <p:sp>
        <p:nvSpPr>
          <p:cNvPr id="9" name="Right Arrow 8"/>
          <p:cNvSpPr/>
          <p:nvPr/>
        </p:nvSpPr>
        <p:spPr>
          <a:xfrm rot="5400000">
            <a:off x="1656522" y="4895088"/>
            <a:ext cx="978408" cy="484632"/>
          </a:xfrm>
          <a:prstGeom prst="rightArrow">
            <a:avLst/>
          </a:prstGeom>
          <a:solidFill>
            <a:schemeClr val="tx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Up Arrow 9"/>
          <p:cNvSpPr/>
          <p:nvPr/>
        </p:nvSpPr>
        <p:spPr>
          <a:xfrm>
            <a:off x="1903410" y="1524000"/>
            <a:ext cx="484632" cy="97840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2" name="Straight Connector 11"/>
          <p:cNvCxnSpPr/>
          <p:nvPr/>
        </p:nvCxnSpPr>
        <p:spPr>
          <a:xfrm flipV="1">
            <a:off x="1143000" y="2502408"/>
            <a:ext cx="2209800" cy="12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9200" y="4648200"/>
            <a:ext cx="2209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743200"/>
            <a:ext cx="1528710" cy="1709607"/>
          </a:xfrm>
          <a:prstGeom prst="rect">
            <a:avLst/>
          </a:prstGeom>
        </p:spPr>
      </p:pic>
      <p:sp>
        <p:nvSpPr>
          <p:cNvPr id="18" name="TextBox 17"/>
          <p:cNvSpPr txBox="1"/>
          <p:nvPr/>
        </p:nvSpPr>
        <p:spPr>
          <a:xfrm>
            <a:off x="3505200" y="2274273"/>
            <a:ext cx="1600200" cy="369332"/>
          </a:xfrm>
          <a:prstGeom prst="rect">
            <a:avLst/>
          </a:prstGeom>
          <a:noFill/>
        </p:spPr>
        <p:txBody>
          <a:bodyPr wrap="square" rtlCol="0">
            <a:spAutoFit/>
          </a:bodyPr>
          <a:lstStyle/>
          <a:p>
            <a:r>
              <a:rPr lang="en-US" dirty="0"/>
              <a:t>135 degrees F.</a:t>
            </a:r>
          </a:p>
        </p:txBody>
      </p:sp>
      <p:sp>
        <p:nvSpPr>
          <p:cNvPr id="19" name="TextBox 18"/>
          <p:cNvSpPr txBox="1"/>
          <p:nvPr/>
        </p:nvSpPr>
        <p:spPr>
          <a:xfrm>
            <a:off x="3505200" y="4419699"/>
            <a:ext cx="2895600" cy="369332"/>
          </a:xfrm>
          <a:prstGeom prst="rect">
            <a:avLst/>
          </a:prstGeom>
          <a:noFill/>
        </p:spPr>
        <p:txBody>
          <a:bodyPr wrap="square" rtlCol="0">
            <a:spAutoFit/>
          </a:bodyPr>
          <a:lstStyle/>
          <a:p>
            <a:r>
              <a:rPr lang="en-US" dirty="0"/>
              <a:t>41degrees F</a:t>
            </a:r>
          </a:p>
        </p:txBody>
      </p:sp>
      <p:sp>
        <p:nvSpPr>
          <p:cNvPr id="21" name="Rectangle 20"/>
          <p:cNvSpPr/>
          <p:nvPr/>
        </p:nvSpPr>
        <p:spPr>
          <a:xfrm>
            <a:off x="3320994" y="2953405"/>
            <a:ext cx="4984806" cy="1015663"/>
          </a:xfrm>
          <a:prstGeom prst="rect">
            <a:avLst/>
          </a:prstGeom>
        </p:spPr>
        <p:txBody>
          <a:bodyPr wrap="square">
            <a:spAutoFit/>
          </a:bodyPr>
          <a:lstStyle/>
          <a:p>
            <a:r>
              <a:rPr lang="en-US" sz="6000" dirty="0">
                <a:solidFill>
                  <a:srgbClr val="FF0000"/>
                </a:solidFill>
              </a:rPr>
              <a:t>Danger Zone</a:t>
            </a:r>
          </a:p>
        </p:txBody>
      </p:sp>
    </p:spTree>
    <p:extLst>
      <p:ext uri="{BB962C8B-B14F-4D97-AF65-F5344CB8AC3E}">
        <p14:creationId xmlns:p14="http://schemas.microsoft.com/office/powerpoint/2010/main" val="312602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5" descr="Therm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3657600" cy="508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898" name="Rectangle 2"/>
          <p:cNvSpPr>
            <a:spLocks noGrp="1" noRot="1" noChangeArrowheads="1"/>
          </p:cNvSpPr>
          <p:nvPr>
            <p:ph type="title"/>
          </p:nvPr>
        </p:nvSpPr>
        <p:spPr>
          <a:xfrm>
            <a:off x="457200" y="304800"/>
            <a:ext cx="8229600" cy="1143000"/>
          </a:xfrm>
        </p:spPr>
        <p:txBody>
          <a:bodyPr>
            <a:normAutofit/>
          </a:bodyPr>
          <a:lstStyle/>
          <a:p>
            <a:pPr eaLnBrk="1" hangingPunct="1">
              <a:defRPr/>
            </a:pPr>
            <a:r>
              <a:rPr lang="en-US" b="1" dirty="0">
                <a:latin typeface="+mn-lt"/>
              </a:rPr>
              <a:t>Cooking Food</a:t>
            </a:r>
          </a:p>
        </p:txBody>
      </p:sp>
      <p:sp>
        <p:nvSpPr>
          <p:cNvPr id="336899" name="Rectangle 3"/>
          <p:cNvSpPr>
            <a:spLocks noGrp="1" noChangeArrowheads="1"/>
          </p:cNvSpPr>
          <p:nvPr>
            <p:ph type="body" sz="half" idx="1"/>
          </p:nvPr>
        </p:nvSpPr>
        <p:spPr>
          <a:xfrm>
            <a:off x="3886200" y="1626169"/>
            <a:ext cx="4572000" cy="4495800"/>
          </a:xfrm>
        </p:spPr>
        <p:txBody>
          <a:bodyPr>
            <a:normAutofit/>
          </a:bodyPr>
          <a:lstStyle/>
          <a:p>
            <a:pPr eaLnBrk="1" hangingPunct="1">
              <a:lnSpc>
                <a:spcPct val="90000"/>
              </a:lnSpc>
              <a:defRPr/>
            </a:pPr>
            <a:r>
              <a:rPr lang="en-US" sz="2400" dirty="0"/>
              <a:t>Use a metal stem or digital thermometer to check internal temperatures of food to make sure that it  is cooked to the proper temperature inside.  </a:t>
            </a:r>
          </a:p>
          <a:p>
            <a:pPr eaLnBrk="1" hangingPunct="1">
              <a:lnSpc>
                <a:spcPct val="90000"/>
              </a:lnSpc>
              <a:defRPr/>
            </a:pPr>
            <a:r>
              <a:rPr lang="en-US" sz="2400" dirty="0"/>
              <a:t>Remember different foods have to reach different temperatures</a:t>
            </a:r>
          </a:p>
          <a:p>
            <a:pPr eaLnBrk="1" hangingPunct="1">
              <a:lnSpc>
                <a:spcPct val="90000"/>
              </a:lnSpc>
              <a:defRPr/>
            </a:pPr>
            <a:r>
              <a:rPr lang="en-US" sz="2400" dirty="0"/>
              <a:t>Infrared thermometers ONLY read surface temperatures.</a:t>
            </a:r>
          </a:p>
        </p:txBody>
      </p:sp>
    </p:spTree>
    <p:extLst>
      <p:ext uri="{BB962C8B-B14F-4D97-AF65-F5344CB8AC3E}">
        <p14:creationId xmlns:p14="http://schemas.microsoft.com/office/powerpoint/2010/main" val="69310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rrowheads="1"/>
          </p:cNvSpPr>
          <p:nvPr>
            <p:ph type="title"/>
          </p:nvPr>
        </p:nvSpPr>
        <p:spPr>
          <a:xfrm>
            <a:off x="457200" y="103695"/>
            <a:ext cx="8229600" cy="1143000"/>
          </a:xfrm>
        </p:spPr>
        <p:txBody>
          <a:bodyPr>
            <a:normAutofit/>
          </a:bodyPr>
          <a:lstStyle/>
          <a:p>
            <a:pPr eaLnBrk="1" hangingPunct="1">
              <a:defRPr/>
            </a:pPr>
            <a:r>
              <a:rPr lang="en-US" sz="4000" b="1" dirty="0"/>
              <a:t>How to Check a Food Thermometer</a:t>
            </a:r>
          </a:p>
        </p:txBody>
      </p:sp>
      <p:sp>
        <p:nvSpPr>
          <p:cNvPr id="390147" name="Rectangle 3"/>
          <p:cNvSpPr>
            <a:spLocks noGrp="1" noChangeArrowheads="1"/>
          </p:cNvSpPr>
          <p:nvPr>
            <p:ph idx="1"/>
          </p:nvPr>
        </p:nvSpPr>
        <p:spPr>
          <a:xfrm>
            <a:off x="1886194" y="1143000"/>
            <a:ext cx="5048005" cy="5638800"/>
          </a:xfrm>
        </p:spPr>
        <p:txBody>
          <a:bodyPr>
            <a:normAutofit/>
          </a:bodyPr>
          <a:lstStyle/>
          <a:p>
            <a:pPr marL="0" indent="0" algn="ctr" eaLnBrk="1" hangingPunct="1">
              <a:lnSpc>
                <a:spcPct val="90000"/>
              </a:lnSpc>
              <a:buNone/>
              <a:defRPr/>
            </a:pPr>
            <a:r>
              <a:rPr lang="en-US" sz="2200" b="1" i="1" dirty="0"/>
              <a:t>Calibrate the thermometer using an ice bath (see picture)</a:t>
            </a:r>
          </a:p>
          <a:p>
            <a:pPr marL="0" indent="0" algn="ctr" eaLnBrk="1" hangingPunct="1">
              <a:lnSpc>
                <a:spcPct val="90000"/>
              </a:lnSpc>
              <a:buNone/>
              <a:defRPr/>
            </a:pPr>
            <a:endParaRPr lang="en-US" sz="2200" b="1" i="1" dirty="0"/>
          </a:p>
          <a:p>
            <a:pPr marL="0" indent="0" eaLnBrk="1" hangingPunct="1">
              <a:lnSpc>
                <a:spcPct val="80000"/>
              </a:lnSpc>
              <a:buNone/>
              <a:defRPr/>
            </a:pPr>
            <a:r>
              <a:rPr lang="en-US" sz="1800" dirty="0"/>
              <a:t>►Fill an insulated  cup with crushed ice and water. </a:t>
            </a:r>
            <a:br>
              <a:rPr lang="en-US" sz="1800" dirty="0"/>
            </a:br>
            <a:br>
              <a:rPr lang="en-US" sz="1800" dirty="0"/>
            </a:br>
            <a:r>
              <a:rPr lang="en-US" sz="1800" dirty="0"/>
              <a:t>►The cup  must have enough crushed ice  to provide an environment of 32°F, so you may need to pack more ice into the cup  during the process. </a:t>
            </a:r>
            <a:br>
              <a:rPr lang="en-US" sz="1800" dirty="0"/>
            </a:br>
            <a:br>
              <a:rPr lang="en-US" sz="1800" dirty="0"/>
            </a:br>
            <a:r>
              <a:rPr lang="en-US" sz="1800" dirty="0"/>
              <a:t>► When the mixture of the water has stabilized in about four or five minutes, insert the thermometer to be calibrated to the appropriate immersion depth. </a:t>
            </a:r>
            <a:br>
              <a:rPr lang="en-US" sz="1800" dirty="0"/>
            </a:br>
            <a:br>
              <a:rPr lang="en-US" sz="1800" dirty="0"/>
            </a:br>
            <a:r>
              <a:rPr lang="en-US" sz="1800" dirty="0"/>
              <a:t>►Be sure to hold the stem of the instrument away from the bottom and sides of the container (preferably one inch) to avoid error. </a:t>
            </a:r>
          </a:p>
          <a:p>
            <a:pPr eaLnBrk="1" hangingPunct="1">
              <a:lnSpc>
                <a:spcPct val="80000"/>
              </a:lnSpc>
              <a:defRPr/>
            </a:pPr>
            <a:endParaRPr lang="en-US" sz="1800" dirty="0"/>
          </a:p>
          <a:p>
            <a:pPr marL="0" indent="0" eaLnBrk="1" hangingPunct="1">
              <a:lnSpc>
                <a:spcPct val="80000"/>
              </a:lnSpc>
              <a:buNone/>
              <a:defRPr/>
            </a:pPr>
            <a:r>
              <a:rPr lang="en-US" sz="1800" dirty="0"/>
              <a:t>► If your thermometer is not accurate within +/- 2°F of 32°F., adjust the thermometer accordingly. The ice point method permits calibration to within 0.1°F. </a:t>
            </a:r>
          </a:p>
        </p:txBody>
      </p:sp>
      <p:pic>
        <p:nvPicPr>
          <p:cNvPr id="26628" name="Picture 4" descr="Thermometer in ice and water for calibration purp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81200"/>
            <a:ext cx="2286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ther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357460" cy="218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561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rrowheads="1"/>
          </p:cNvSpPr>
          <p:nvPr>
            <p:ph type="title"/>
          </p:nvPr>
        </p:nvSpPr>
        <p:spPr/>
        <p:txBody>
          <a:bodyPr>
            <a:normAutofit/>
          </a:bodyPr>
          <a:lstStyle/>
          <a:p>
            <a:pPr eaLnBrk="1" hangingPunct="1">
              <a:defRPr/>
            </a:pPr>
            <a:r>
              <a:rPr lang="en-US" b="1" dirty="0"/>
              <a:t>How to Use a Food Thermometer</a:t>
            </a:r>
          </a:p>
        </p:txBody>
      </p:sp>
      <p:sp>
        <p:nvSpPr>
          <p:cNvPr id="388099" name="Rectangle 3"/>
          <p:cNvSpPr>
            <a:spLocks noGrp="1" noChangeArrowheads="1"/>
          </p:cNvSpPr>
          <p:nvPr>
            <p:ph sz="half" idx="1"/>
          </p:nvPr>
        </p:nvSpPr>
        <p:spPr>
          <a:xfrm>
            <a:off x="457200" y="1219200"/>
            <a:ext cx="4572000" cy="4953000"/>
          </a:xfrm>
        </p:spPr>
        <p:txBody>
          <a:bodyPr>
            <a:normAutofit/>
          </a:bodyPr>
          <a:lstStyle/>
          <a:p>
            <a:pPr eaLnBrk="1" hangingPunct="1">
              <a:lnSpc>
                <a:spcPct val="90000"/>
              </a:lnSpc>
              <a:defRPr/>
            </a:pPr>
            <a:r>
              <a:rPr lang="en-US" sz="2400" dirty="0"/>
              <a:t>Wash, rinse, and sanitize before and after each use.</a:t>
            </a:r>
          </a:p>
          <a:p>
            <a:pPr eaLnBrk="1" hangingPunct="1">
              <a:lnSpc>
                <a:spcPct val="90000"/>
              </a:lnSpc>
              <a:defRPr/>
            </a:pPr>
            <a:r>
              <a:rPr lang="en-US" sz="2400" dirty="0"/>
              <a:t>Don't let sensor touch the sides or bottom of container.</a:t>
            </a:r>
          </a:p>
          <a:p>
            <a:pPr eaLnBrk="1" hangingPunct="1">
              <a:lnSpc>
                <a:spcPct val="90000"/>
              </a:lnSpc>
              <a:defRPr/>
            </a:pPr>
            <a:r>
              <a:rPr lang="en-US" sz="2400" dirty="0"/>
              <a:t>Insert into the thickest part of the product, avoiding bone.</a:t>
            </a:r>
          </a:p>
          <a:p>
            <a:pPr eaLnBrk="1" hangingPunct="1">
              <a:lnSpc>
                <a:spcPct val="90000"/>
              </a:lnSpc>
              <a:defRPr/>
            </a:pPr>
            <a:r>
              <a:rPr lang="en-US" sz="2400" dirty="0"/>
              <a:t>Wait 15 seconds to record the temperature.</a:t>
            </a:r>
          </a:p>
          <a:p>
            <a:pPr eaLnBrk="1" hangingPunct="1">
              <a:lnSpc>
                <a:spcPct val="90000"/>
              </a:lnSpc>
              <a:defRPr/>
            </a:pPr>
            <a:r>
              <a:rPr lang="en-US" sz="2400" b="1" dirty="0"/>
              <a:t>Infrared thermometers</a:t>
            </a:r>
            <a:r>
              <a:rPr lang="en-US" sz="2400" dirty="0"/>
              <a:t> do not take internal temperature and may incorporate heat generated from cooking source.  They are not recommended for use.</a:t>
            </a:r>
          </a:p>
          <a:p>
            <a:pPr marL="0" indent="0" eaLnBrk="1" hangingPunct="1">
              <a:lnSpc>
                <a:spcPct val="90000"/>
              </a:lnSpc>
              <a:buNone/>
              <a:defRPr/>
            </a:pPr>
            <a:endParaRPr lang="en-US" sz="2400" dirty="0"/>
          </a:p>
        </p:txBody>
      </p:sp>
      <p:pic>
        <p:nvPicPr>
          <p:cNvPr id="25604" name="Picture 11" descr="Proper Cooking Temperature for Beef Steak Floren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143000"/>
            <a:ext cx="26003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3" descr="msl_nov95_temperature_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969" y="2743200"/>
            <a:ext cx="29932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556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84" name="Rectangle 72"/>
          <p:cNvSpPr>
            <a:spLocks noGrp="1" noRot="1" noChangeArrowheads="1"/>
          </p:cNvSpPr>
          <p:nvPr>
            <p:ph type="title"/>
          </p:nvPr>
        </p:nvSpPr>
        <p:spPr>
          <a:xfrm>
            <a:off x="-76200" y="304800"/>
            <a:ext cx="6858000" cy="685800"/>
          </a:xfrm>
        </p:spPr>
        <p:txBody>
          <a:bodyPr>
            <a:normAutofit fontScale="90000"/>
          </a:bodyPr>
          <a:lstStyle/>
          <a:p>
            <a:pPr eaLnBrk="1" hangingPunct="1">
              <a:defRPr/>
            </a:pPr>
            <a:br>
              <a:rPr lang="en-US" sz="2400" dirty="0"/>
            </a:br>
            <a:br>
              <a:rPr lang="en-US" sz="2000" b="0" dirty="0"/>
            </a:br>
            <a:br>
              <a:rPr lang="en-US" sz="2000" b="0" dirty="0">
                <a:solidFill>
                  <a:schemeClr val="tx1"/>
                </a:solidFill>
              </a:rPr>
            </a:br>
            <a:br>
              <a:rPr lang="en-US" sz="2000" b="0" dirty="0">
                <a:solidFill>
                  <a:schemeClr val="tx1"/>
                </a:solidFill>
              </a:rPr>
            </a:br>
            <a:endParaRPr lang="en-US" sz="2000" b="0" dirty="0">
              <a:solidFill>
                <a:schemeClr val="tx1"/>
              </a:solidFill>
            </a:endParaRPr>
          </a:p>
        </p:txBody>
      </p:sp>
      <p:graphicFrame>
        <p:nvGraphicFramePr>
          <p:cNvPr id="141395" name="Group 83"/>
          <p:cNvGraphicFramePr>
            <a:graphicFrameLocks noGrp="1"/>
          </p:cNvGraphicFramePr>
          <p:nvPr>
            <p:ph sz="half" idx="2"/>
            <p:extLst>
              <p:ext uri="{D42A27DB-BD31-4B8C-83A1-F6EECF244321}">
                <p14:modId xmlns:p14="http://schemas.microsoft.com/office/powerpoint/2010/main" val="864103228"/>
              </p:ext>
            </p:extLst>
          </p:nvPr>
        </p:nvGraphicFramePr>
        <p:xfrm>
          <a:off x="152400" y="1828800"/>
          <a:ext cx="8534400" cy="4114802"/>
        </p:xfrm>
        <a:graphic>
          <a:graphicData uri="http://schemas.openxmlformats.org/drawingml/2006/table">
            <a:tbl>
              <a:tblPr/>
              <a:tblGrid>
                <a:gridCol w="4376026">
                  <a:extLst>
                    <a:ext uri="{9D8B030D-6E8A-4147-A177-3AD203B41FA5}">
                      <a16:colId xmlns:a16="http://schemas.microsoft.com/office/drawing/2014/main" val="20000"/>
                    </a:ext>
                  </a:extLst>
                </a:gridCol>
                <a:gridCol w="4158374">
                  <a:extLst>
                    <a:ext uri="{9D8B030D-6E8A-4147-A177-3AD203B41FA5}">
                      <a16:colId xmlns:a16="http://schemas.microsoft.com/office/drawing/2014/main" val="20001"/>
                    </a:ext>
                  </a:extLst>
                </a:gridCol>
              </a:tblGrid>
              <a:tr h="862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300" b="1" i="0" u="none" strike="noStrike" cap="none" normalizeH="0" baseline="0" dirty="0">
                          <a:ln>
                            <a:noFill/>
                          </a:ln>
                          <a:solidFill>
                            <a:schemeClr val="bg2"/>
                          </a:solidFill>
                          <a:effectLst>
                            <a:outerShdw blurRad="38100" dist="38100" dir="2700000" algn="tl">
                              <a:srgbClr val="000000"/>
                            </a:outerShdw>
                          </a:effectLst>
                          <a:latin typeface="Garamond" pitchFamily="18" charset="0"/>
                          <a:cs typeface="Arial" charset="0"/>
                        </a:rPr>
                        <a:t>Potentially Hazardous Foods</a:t>
                      </a:r>
                      <a:endParaRPr kumimoji="0" lang="en-US" sz="2300" b="1" i="0" u="none" strike="noStrike" cap="none" normalizeH="0" baseline="0" dirty="0">
                        <a:ln>
                          <a:noFill/>
                        </a:ln>
                        <a:solidFill>
                          <a:schemeClr val="bg2"/>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300" b="1" i="0" u="none" strike="noStrike" cap="none" normalizeH="0" baseline="0" dirty="0">
                          <a:ln>
                            <a:noFill/>
                          </a:ln>
                          <a:solidFill>
                            <a:schemeClr val="bg2"/>
                          </a:solidFill>
                          <a:effectLst>
                            <a:outerShdw blurRad="38100" dist="38100" dir="2700000" algn="tl">
                              <a:srgbClr val="000000"/>
                            </a:outerShdw>
                          </a:effectLst>
                          <a:latin typeface="Garamond" pitchFamily="18" charset="0"/>
                          <a:cs typeface="Arial" charset="0"/>
                        </a:rPr>
                        <a:t>Minimum Cooking Temperature</a:t>
                      </a:r>
                      <a:endParaRPr kumimoji="0" lang="en-US" sz="2300" b="1" i="0" u="none" strike="noStrike" cap="none" normalizeH="0" baseline="0" dirty="0">
                        <a:ln>
                          <a:noFill/>
                        </a:ln>
                        <a:solidFill>
                          <a:schemeClr val="bg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0"/>
                  </a:ext>
                </a:extLst>
              </a:tr>
              <a:tr h="606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Poultry, stuffing containing meats</a:t>
                      </a: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165ºF</a:t>
                      </a: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08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Ground Beef (hamburger)</a:t>
                      </a: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155ºF</a:t>
                      </a: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04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Pork and Pork products</a:t>
                      </a:r>
                      <a:r>
                        <a:rPr kumimoji="0" lang="en-US" sz="22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155ºF</a:t>
                      </a: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28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All other Potentially Hazardous Foods</a:t>
                      </a: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145ºF</a:t>
                      </a:r>
                      <a:r>
                        <a:rPr kumimoji="0" lang="en-US" sz="22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4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Except Rare roast beef/beef steaks</a:t>
                      </a:r>
                      <a:r>
                        <a:rPr kumimoji="0" lang="en-US" sz="2200" b="0" i="0" u="none" strike="noStrike" cap="none" normalizeH="0" baseline="0">
                          <a:ln>
                            <a:noFill/>
                          </a:ln>
                          <a:solidFill>
                            <a:schemeClr val="tx1"/>
                          </a:solidFill>
                          <a:effectLst>
                            <a:outerShdw blurRad="38100" dist="38100" dir="2700000" algn="tl">
                              <a:srgbClr val="000000"/>
                            </a:outerShdw>
                          </a:effectLst>
                          <a:latin typeface="Garamond"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130ºF</a:t>
                      </a:r>
                      <a:r>
                        <a:rPr kumimoji="0" lang="en-US" sz="22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TextBox 1"/>
          <p:cNvSpPr txBox="1"/>
          <p:nvPr/>
        </p:nvSpPr>
        <p:spPr>
          <a:xfrm>
            <a:off x="152400" y="1072001"/>
            <a:ext cx="8534399" cy="646331"/>
          </a:xfrm>
          <a:prstGeom prst="rect">
            <a:avLst/>
          </a:prstGeom>
          <a:noFill/>
        </p:spPr>
        <p:txBody>
          <a:bodyPr wrap="square" rtlCol="0">
            <a:spAutoFit/>
          </a:bodyPr>
          <a:lstStyle/>
          <a:p>
            <a:r>
              <a:rPr lang="en-US" dirty="0"/>
              <a:t>Cook raw foods to the correct minimum cooking temperature listed below to kill bacteria in that specific food type</a:t>
            </a:r>
          </a:p>
        </p:txBody>
      </p:sp>
      <p:sp>
        <p:nvSpPr>
          <p:cNvPr id="3" name="TextBox 2"/>
          <p:cNvSpPr txBox="1"/>
          <p:nvPr/>
        </p:nvSpPr>
        <p:spPr>
          <a:xfrm>
            <a:off x="1447800" y="6092858"/>
            <a:ext cx="6553200" cy="523220"/>
          </a:xfrm>
          <a:prstGeom prst="rect">
            <a:avLst/>
          </a:prstGeom>
          <a:noFill/>
        </p:spPr>
        <p:txBody>
          <a:bodyPr wrap="square" rtlCol="0">
            <a:spAutoFit/>
          </a:bodyPr>
          <a:lstStyle/>
          <a:p>
            <a:r>
              <a:rPr lang="en-US" sz="2800" b="1" dirty="0">
                <a:solidFill>
                  <a:srgbClr val="FF9933"/>
                </a:solidFill>
              </a:rPr>
              <a:t>Make sure cooked food is safe to eat. </a:t>
            </a:r>
          </a:p>
        </p:txBody>
      </p:sp>
      <p:sp>
        <p:nvSpPr>
          <p:cNvPr id="6" name="Rectangle 2"/>
          <p:cNvSpPr txBox="1">
            <a:spLocks noRot="1" noChangeArrowheads="1"/>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latin typeface="+mn-lt"/>
              </a:rPr>
              <a:t>Cooking Food</a:t>
            </a:r>
          </a:p>
        </p:txBody>
      </p:sp>
    </p:spTree>
    <p:extLst>
      <p:ext uri="{BB962C8B-B14F-4D97-AF65-F5344CB8AC3E}">
        <p14:creationId xmlns:p14="http://schemas.microsoft.com/office/powerpoint/2010/main" val="2690773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dreamstime.com/danger-zone-thumb46668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98765"/>
            <a:ext cx="2960185" cy="1990725"/>
          </a:xfrm>
          <a:prstGeom prst="rect">
            <a:avLst/>
          </a:prstGeom>
          <a:noFill/>
          <a:extLst>
            <a:ext uri="{909E8E84-426E-40DD-AFC4-6F175D3DCCD1}">
              <a14:hiddenFill xmlns:a14="http://schemas.microsoft.com/office/drawing/2010/main">
                <a:solidFill>
                  <a:srgbClr val="FFFFFF"/>
                </a:solidFill>
              </a14:hiddenFill>
            </a:ext>
          </a:extLst>
        </p:spPr>
      </p:pic>
      <p:sp>
        <p:nvSpPr>
          <p:cNvPr id="334850" name="Rectangle 2"/>
          <p:cNvSpPr>
            <a:spLocks noGrp="1" noRot="1" noChangeArrowheads="1"/>
          </p:cNvSpPr>
          <p:nvPr>
            <p:ph type="title"/>
          </p:nvPr>
        </p:nvSpPr>
        <p:spPr/>
        <p:txBody>
          <a:bodyPr/>
          <a:lstStyle/>
          <a:p>
            <a:pPr eaLnBrk="1" hangingPunct="1">
              <a:defRPr/>
            </a:pPr>
            <a:r>
              <a:rPr lang="en-US" b="1" dirty="0"/>
              <a:t>Food Preparation and Storage</a:t>
            </a:r>
          </a:p>
        </p:txBody>
      </p:sp>
      <p:sp>
        <p:nvSpPr>
          <p:cNvPr id="334851" name="Rectangle 3"/>
          <p:cNvSpPr>
            <a:spLocks noGrp="1" noChangeArrowheads="1"/>
          </p:cNvSpPr>
          <p:nvPr>
            <p:ph idx="1"/>
          </p:nvPr>
        </p:nvSpPr>
        <p:spPr>
          <a:xfrm>
            <a:off x="228600" y="1371601"/>
            <a:ext cx="3959257" cy="2609847"/>
          </a:xfrm>
        </p:spPr>
        <p:txBody>
          <a:bodyPr>
            <a:normAutofit/>
          </a:bodyPr>
          <a:lstStyle/>
          <a:p>
            <a:pPr marL="457200" lvl="1" indent="0" algn="ctr" eaLnBrk="1" hangingPunct="1">
              <a:lnSpc>
                <a:spcPct val="90000"/>
              </a:lnSpc>
              <a:buNone/>
              <a:defRPr/>
            </a:pPr>
            <a:r>
              <a:rPr lang="en-US" sz="3600" dirty="0"/>
              <a:t>Most disease causing bacteria grow faster when between 41˚F and 135˚F.</a:t>
            </a:r>
          </a:p>
          <a:p>
            <a:pPr lvl="1" eaLnBrk="1" hangingPunct="1">
              <a:lnSpc>
                <a:spcPct val="90000"/>
              </a:lnSpc>
              <a:defRPr/>
            </a:pPr>
            <a:endParaRPr lang="en-US" sz="2400" dirty="0"/>
          </a:p>
          <a:p>
            <a:pPr marL="457200" lvl="1" indent="0" eaLnBrk="1" hangingPunct="1">
              <a:lnSpc>
                <a:spcPct val="90000"/>
              </a:lnSpc>
              <a:buNone/>
              <a:defRPr/>
            </a:pPr>
            <a:endParaRPr lang="en-US" dirty="0"/>
          </a:p>
        </p:txBody>
      </p:sp>
      <p:sp>
        <p:nvSpPr>
          <p:cNvPr id="3" name="Rectangle 2"/>
          <p:cNvSpPr/>
          <p:nvPr/>
        </p:nvSpPr>
        <p:spPr>
          <a:xfrm>
            <a:off x="4419600" y="3981448"/>
            <a:ext cx="4343400" cy="2763834"/>
          </a:xfrm>
          <a:prstGeom prst="rect">
            <a:avLst/>
          </a:prstGeom>
        </p:spPr>
        <p:txBody>
          <a:bodyPr wrap="square">
            <a:spAutoFit/>
          </a:bodyPr>
          <a:lstStyle/>
          <a:p>
            <a:pPr lvl="1" algn="ctr">
              <a:spcBef>
                <a:spcPct val="20000"/>
              </a:spcBef>
            </a:pPr>
            <a:r>
              <a:rPr lang="en-US" sz="2800" dirty="0"/>
              <a:t>Checking food temperatures routinely is very important. If food is left in the Danger Zone for </a:t>
            </a:r>
            <a:r>
              <a:rPr lang="en-US" sz="2800" b="1" i="1" dirty="0"/>
              <a:t>four</a:t>
            </a:r>
            <a:r>
              <a:rPr lang="en-US" sz="2800" dirty="0"/>
              <a:t> or more hours, </a:t>
            </a:r>
          </a:p>
          <a:p>
            <a:pPr lvl="1" algn="ctr">
              <a:spcBef>
                <a:spcPct val="20000"/>
              </a:spcBef>
            </a:pPr>
            <a:r>
              <a:rPr lang="en-US" sz="2800" b="1" i="1" u="sng" dirty="0">
                <a:solidFill>
                  <a:srgbClr val="FF0000"/>
                </a:solidFill>
              </a:rPr>
              <a:t>throw it away</a:t>
            </a:r>
            <a:r>
              <a:rPr lang="en-US" sz="2800" b="1" dirty="0">
                <a:solidFill>
                  <a:srgbClr val="FF0000"/>
                </a:solidFill>
              </a:rPr>
              <a:t>!</a:t>
            </a:r>
          </a:p>
        </p:txBody>
      </p:sp>
      <p:pic>
        <p:nvPicPr>
          <p:cNvPr id="8194" name="Picture 2" descr="http://www.healthypreschoolers.com/Websites/healthypreschoolers/Images/Food-Safety_mod3-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98765"/>
            <a:ext cx="1444657" cy="1973442"/>
          </a:xfrm>
          <a:prstGeom prst="rect">
            <a:avLst/>
          </a:prstGeom>
          <a:solidFill>
            <a:srgbClr val="FFFF00"/>
          </a:solidFill>
        </p:spPr>
      </p:pic>
      <p:pic>
        <p:nvPicPr>
          <p:cNvPr id="8198" name="Picture 6" descr="http://1.bp.blogspot.com/_S2NbJIwrsZc/TNVZBEQ6rsI/AAAAAAAAJQo/seraUASRWfg/s1600/Clock-Cartoon-Worri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5146" y="4308336"/>
            <a:ext cx="2259654" cy="214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wheel(1)">
                                      <p:cBhvr>
                                        <p:cTn id="7"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1" name="Rectangle 11"/>
          <p:cNvSpPr>
            <a:spLocks noGrp="1" noRot="1" noChangeArrowheads="1"/>
          </p:cNvSpPr>
          <p:nvPr>
            <p:ph type="title"/>
          </p:nvPr>
        </p:nvSpPr>
        <p:spPr/>
        <p:txBody>
          <a:bodyPr/>
          <a:lstStyle/>
          <a:p>
            <a:pPr eaLnBrk="1" hangingPunct="1">
              <a:defRPr/>
            </a:pPr>
            <a:r>
              <a:rPr lang="en-US" b="1" dirty="0"/>
              <a:t>Cold Holding and Storage</a:t>
            </a:r>
          </a:p>
        </p:txBody>
      </p:sp>
      <p:sp>
        <p:nvSpPr>
          <p:cNvPr id="51203" name="Rectangle 3"/>
          <p:cNvSpPr>
            <a:spLocks noGrp="1" noChangeArrowheads="1"/>
          </p:cNvSpPr>
          <p:nvPr>
            <p:ph idx="1"/>
          </p:nvPr>
        </p:nvSpPr>
        <p:spPr>
          <a:xfrm>
            <a:off x="2971800" y="1295400"/>
            <a:ext cx="5486400" cy="5410200"/>
          </a:xfrm>
        </p:spPr>
        <p:txBody>
          <a:bodyPr>
            <a:normAutofit/>
          </a:bodyPr>
          <a:lstStyle/>
          <a:p>
            <a:pPr>
              <a:lnSpc>
                <a:spcPct val="80000"/>
              </a:lnSpc>
              <a:defRPr/>
            </a:pPr>
            <a:endParaRPr lang="en-US" sz="2400" dirty="0"/>
          </a:p>
          <a:p>
            <a:pPr>
              <a:lnSpc>
                <a:spcPct val="80000"/>
              </a:lnSpc>
              <a:defRPr/>
            </a:pPr>
            <a:r>
              <a:rPr lang="en-US" sz="2400" dirty="0"/>
              <a:t>Food should be keep in refrigerator or ice chest to maintain food temperature of 41</a:t>
            </a:r>
            <a:r>
              <a:rPr lang="en-US" sz="2400" baseline="30000" dirty="0"/>
              <a:t>○</a:t>
            </a:r>
            <a:r>
              <a:rPr lang="en-US" sz="2400" dirty="0"/>
              <a:t>F or lower. </a:t>
            </a:r>
          </a:p>
          <a:p>
            <a:pPr>
              <a:lnSpc>
                <a:spcPct val="80000"/>
              </a:lnSpc>
              <a:defRPr/>
            </a:pPr>
            <a:endParaRPr lang="en-US" sz="2400" dirty="0"/>
          </a:p>
          <a:p>
            <a:pPr>
              <a:lnSpc>
                <a:spcPct val="80000"/>
              </a:lnSpc>
              <a:defRPr/>
            </a:pPr>
            <a:r>
              <a:rPr lang="en-US" sz="2400" b="1" dirty="0"/>
              <a:t>Transport with care. </a:t>
            </a:r>
            <a:r>
              <a:rPr lang="en-US" sz="2400" dirty="0"/>
              <a:t>If food needs to be transported from one location to another, keep it well covered and provide adequate temperature controls. Use refrigerated trucks or insulated containers to keep cold foods cold (below 41°F) </a:t>
            </a:r>
            <a:r>
              <a:rPr lang="en-US" sz="2400" u="sng" dirty="0"/>
              <a:t>and</a:t>
            </a:r>
            <a:r>
              <a:rPr lang="en-US" sz="2400" dirty="0"/>
              <a:t> hot foods hot (above 140°F).</a:t>
            </a:r>
            <a:endParaRPr lang="en-US" sz="2400" dirty="0">
              <a:latin typeface="Arial Narrow" pitchFamily="34" charset="0"/>
            </a:endParaRPr>
          </a:p>
        </p:txBody>
      </p:sp>
      <p:pic>
        <p:nvPicPr>
          <p:cNvPr id="51208" name="Picture 8" descr="72qt_ice_ch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25" y="1342072"/>
            <a:ext cx="2505075" cy="19050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724" y="3247072"/>
            <a:ext cx="2906076" cy="2308324"/>
          </a:xfrm>
          <a:prstGeom prst="rect">
            <a:avLst/>
          </a:prstGeom>
        </p:spPr>
        <p:txBody>
          <a:bodyPr wrap="square">
            <a:spAutoFit/>
          </a:bodyPr>
          <a:lstStyle/>
          <a:p>
            <a:pPr algn="ctr"/>
            <a:endParaRPr lang="en-US" b="1" i="1" dirty="0"/>
          </a:p>
          <a:p>
            <a:pPr algn="ctr"/>
            <a:endParaRPr lang="en-US" b="1" i="1" dirty="0"/>
          </a:p>
          <a:p>
            <a:pPr algn="ctr"/>
            <a:r>
              <a:rPr lang="en-US" b="1" i="1" dirty="0"/>
              <a:t>Cold-holding: </a:t>
            </a:r>
          </a:p>
          <a:p>
            <a:pPr algn="ctr"/>
            <a:r>
              <a:rPr lang="en-US" b="1" dirty="0"/>
              <a:t>41º F </a:t>
            </a:r>
            <a:r>
              <a:rPr lang="en-US" dirty="0"/>
              <a:t>or less</a:t>
            </a:r>
          </a:p>
          <a:p>
            <a:pPr algn="ctr"/>
            <a:r>
              <a:rPr lang="en-US" dirty="0"/>
              <a:t>• Packed in ice up to the rim of container or REFRIGERATED at </a:t>
            </a:r>
            <a:r>
              <a:rPr lang="en-US" b="1" dirty="0"/>
              <a:t>41º F </a:t>
            </a:r>
            <a:r>
              <a:rPr lang="en-US" dirty="0"/>
              <a:t>or less.</a:t>
            </a:r>
          </a:p>
        </p:txBody>
      </p:sp>
    </p:spTree>
    <p:extLst>
      <p:ext uri="{BB962C8B-B14F-4D97-AF65-F5344CB8AC3E}">
        <p14:creationId xmlns:p14="http://schemas.microsoft.com/office/powerpoint/2010/main" val="243723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additive="base">
                                        <p:cTn id="7" dur="500" fill="hold"/>
                                        <p:tgtEl>
                                          <p:spTgt spid="51208"/>
                                        </p:tgtEl>
                                        <p:attrNameLst>
                                          <p:attrName>ppt_x</p:attrName>
                                        </p:attrNameLst>
                                      </p:cBhvr>
                                      <p:tavLst>
                                        <p:tav tm="0">
                                          <p:val>
                                            <p:strVal val="1+#ppt_w/2"/>
                                          </p:val>
                                        </p:tav>
                                        <p:tav tm="100000">
                                          <p:val>
                                            <p:strVal val="#ppt_x"/>
                                          </p:val>
                                        </p:tav>
                                      </p:tavLst>
                                    </p:anim>
                                    <p:anim calcmode="lin" valueType="num">
                                      <p:cBhvr additive="base">
                                        <p:cTn id="8" dur="500" fill="hold"/>
                                        <p:tgtEl>
                                          <p:spTgt spid="512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Hot Holding Methods</a:t>
            </a:r>
          </a:p>
        </p:txBody>
      </p:sp>
      <p:sp>
        <p:nvSpPr>
          <p:cNvPr id="3" name="Content Placeholder 2"/>
          <p:cNvSpPr>
            <a:spLocks noGrp="1"/>
          </p:cNvSpPr>
          <p:nvPr>
            <p:ph idx="1"/>
          </p:nvPr>
        </p:nvSpPr>
        <p:spPr>
          <a:xfrm>
            <a:off x="609600" y="1505841"/>
            <a:ext cx="6103620" cy="1744623"/>
          </a:xfrm>
        </p:spPr>
        <p:txBody>
          <a:bodyPr>
            <a:normAutofit/>
          </a:bodyPr>
          <a:lstStyle/>
          <a:p>
            <a:r>
              <a:rPr lang="en-US" b="1" i="1" dirty="0"/>
              <a:t>Hot-holding: </a:t>
            </a:r>
            <a:r>
              <a:rPr lang="en-US" b="1" dirty="0"/>
              <a:t>135º F </a:t>
            </a:r>
            <a:r>
              <a:rPr lang="en-US" dirty="0"/>
              <a:t>or greater</a:t>
            </a:r>
          </a:p>
          <a:p>
            <a:r>
              <a:rPr lang="en-US" dirty="0"/>
              <a:t> Electric or grill</a:t>
            </a:r>
          </a:p>
        </p:txBody>
      </p:sp>
      <p:pic>
        <p:nvPicPr>
          <p:cNvPr id="4" name="Picture 5" descr="Small_BBQ_Pit_5_">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520" y="2378153"/>
            <a:ext cx="3124200" cy="204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Picture 2" descr="http://www.gz-catering.com/images/Electric-Grill-Groov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667000"/>
            <a:ext cx="3291840" cy="1960721"/>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http://ts3.mm.bing.net/th?id=H.4838758302091062&amp;pid=1.7&amp;w=152&amp;h=150&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2054" y="4912935"/>
            <a:ext cx="3116580" cy="18551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05200" y="4645967"/>
            <a:ext cx="1905000" cy="461665"/>
          </a:xfrm>
          <a:prstGeom prst="rect">
            <a:avLst/>
          </a:prstGeom>
          <a:noFill/>
        </p:spPr>
        <p:txBody>
          <a:bodyPr wrap="square" rtlCol="0">
            <a:spAutoFit/>
          </a:bodyPr>
          <a:lstStyle/>
          <a:p>
            <a:r>
              <a:rPr lang="en-US" sz="2400" dirty="0">
                <a:solidFill>
                  <a:srgbClr val="FF0000"/>
                </a:solidFill>
              </a:rPr>
              <a:t>NO STERNO</a:t>
            </a:r>
          </a:p>
        </p:txBody>
      </p:sp>
      <p:pic>
        <p:nvPicPr>
          <p:cNvPr id="8"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2644" y="5231672"/>
            <a:ext cx="1295400" cy="11453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4645967"/>
            <a:ext cx="1562100" cy="161925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2335" y="4681734"/>
            <a:ext cx="2295525" cy="1790700"/>
          </a:xfrm>
          <a:prstGeom prst="rect">
            <a:avLst/>
          </a:prstGeom>
        </p:spPr>
      </p:pic>
    </p:spTree>
    <p:extLst>
      <p:ext uri="{BB962C8B-B14F-4D97-AF65-F5344CB8AC3E}">
        <p14:creationId xmlns:p14="http://schemas.microsoft.com/office/powerpoint/2010/main" val="1112474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Fees for Special Events</a:t>
            </a:r>
          </a:p>
        </p:txBody>
      </p:sp>
      <p:sp>
        <p:nvSpPr>
          <p:cNvPr id="3" name="Content Placeholder 2"/>
          <p:cNvSpPr>
            <a:spLocks noGrp="1"/>
          </p:cNvSpPr>
          <p:nvPr>
            <p:ph idx="1"/>
          </p:nvPr>
        </p:nvSpPr>
        <p:spPr>
          <a:xfrm>
            <a:off x="533400" y="3733800"/>
            <a:ext cx="8153400" cy="2590800"/>
          </a:xfrm>
        </p:spPr>
        <p:txBody>
          <a:bodyPr>
            <a:normAutofit lnSpcReduction="10000"/>
          </a:bodyPr>
          <a:lstStyle/>
          <a:p>
            <a:pPr marL="0" indent="0" algn="ctr">
              <a:buNone/>
            </a:pPr>
            <a:r>
              <a:rPr lang="en-US" b="1" dirty="0">
                <a:solidFill>
                  <a:srgbClr val="C00000"/>
                </a:solidFill>
              </a:rPr>
              <a:t>Please submit temporary event permits a minimum of 5 Days before the start of the event.</a:t>
            </a:r>
          </a:p>
          <a:p>
            <a:pPr marL="0" indent="0" algn="ctr">
              <a:buNone/>
            </a:pPr>
            <a:r>
              <a:rPr lang="en-US" dirty="0">
                <a:solidFill>
                  <a:srgbClr val="C00000"/>
                </a:solidFill>
              </a:rPr>
              <a:t>Permits received after this deadline will not be processed.</a:t>
            </a:r>
          </a:p>
        </p:txBody>
      </p:sp>
      <p:graphicFrame>
        <p:nvGraphicFramePr>
          <p:cNvPr id="4" name="Table 3"/>
          <p:cNvGraphicFramePr>
            <a:graphicFrameLocks noGrp="1"/>
          </p:cNvGraphicFramePr>
          <p:nvPr>
            <p:extLst>
              <p:ext uri="{D42A27DB-BD31-4B8C-83A1-F6EECF244321}">
                <p14:modId xmlns:p14="http://schemas.microsoft.com/office/powerpoint/2010/main" val="1226158235"/>
              </p:ext>
            </p:extLst>
          </p:nvPr>
        </p:nvGraphicFramePr>
        <p:xfrm>
          <a:off x="685800" y="1397001"/>
          <a:ext cx="7848600" cy="2137893"/>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12813">
                <a:tc>
                  <a:txBody>
                    <a:bodyPr/>
                    <a:lstStyle/>
                    <a:p>
                      <a:pPr algn="ctr"/>
                      <a:r>
                        <a:rPr lang="en-US" dirty="0"/>
                        <a:t>Per Unit</a:t>
                      </a:r>
                    </a:p>
                  </a:txBody>
                  <a:tcPr/>
                </a:tc>
                <a:tc>
                  <a:txBody>
                    <a:bodyPr/>
                    <a:lstStyle/>
                    <a:p>
                      <a:pPr algn="ctr"/>
                      <a:r>
                        <a:rPr lang="en-US" dirty="0"/>
                        <a:t>Fee</a:t>
                      </a:r>
                    </a:p>
                  </a:txBody>
                  <a:tcPr/>
                </a:tc>
                <a:extLst>
                  <a:ext uri="{0D108BD9-81ED-4DB2-BD59-A6C34878D82A}">
                    <a16:rowId xmlns:a16="http://schemas.microsoft.com/office/drawing/2014/main" val="10000"/>
                  </a:ext>
                </a:extLst>
              </a:tr>
              <a:tr h="312813">
                <a:tc>
                  <a:txBody>
                    <a:bodyPr/>
                    <a:lstStyle/>
                    <a:p>
                      <a:r>
                        <a:rPr lang="en-US" dirty="0"/>
                        <a:t>Single Temporary Event</a:t>
                      </a:r>
                      <a:r>
                        <a:rPr lang="en-US" baseline="0" dirty="0"/>
                        <a:t> Permit (One location)</a:t>
                      </a:r>
                      <a:endParaRPr lang="en-US" dirty="0"/>
                    </a:p>
                  </a:txBody>
                  <a:tcPr/>
                </a:tc>
                <a:tc>
                  <a:txBody>
                    <a:bodyPr/>
                    <a:lstStyle/>
                    <a:p>
                      <a:pPr algn="ctr"/>
                      <a:r>
                        <a:rPr lang="en-US" dirty="0"/>
                        <a:t>$50.00</a:t>
                      </a:r>
                    </a:p>
                  </a:txBody>
                  <a:tcPr/>
                </a:tc>
                <a:extLst>
                  <a:ext uri="{0D108BD9-81ED-4DB2-BD59-A6C34878D82A}">
                    <a16:rowId xmlns:a16="http://schemas.microsoft.com/office/drawing/2014/main" val="10001"/>
                  </a:ext>
                </a:extLst>
              </a:tr>
              <a:tr h="1406373">
                <a:tc>
                  <a:txBody>
                    <a:bodyPr/>
                    <a:lstStyle/>
                    <a:p>
                      <a:r>
                        <a:rPr lang="en-US" sz="1800" b="0" i="0" u="none" strike="noStrike" kern="1200" baseline="0" dirty="0">
                          <a:solidFill>
                            <a:schemeClr val="dk1"/>
                          </a:solidFill>
                          <a:latin typeface="+mn-lt"/>
                          <a:ea typeface="+mn-ea"/>
                          <a:cs typeface="+mn-cs"/>
                        </a:rPr>
                        <a:t>For A Temporary Food Establishment, Which Is Operated By A Religious, Charitable Or Other Non-Profit Organization, If The Sale Of Food From The Establishment Occurs Off The Premises Of The Organization (Provide Tax I.D. Number)</a:t>
                      </a:r>
                      <a:endParaRPr lang="en-US" dirty="0"/>
                    </a:p>
                  </a:txBody>
                  <a:tcPr/>
                </a:tc>
                <a:tc>
                  <a:txBody>
                    <a:bodyPr/>
                    <a:lstStyle/>
                    <a:p>
                      <a:pPr algn="ctr"/>
                      <a:r>
                        <a:rPr lang="en-US" dirty="0"/>
                        <a:t>$25.00</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96128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rrowheads="1"/>
          </p:cNvSpPr>
          <p:nvPr>
            <p:ph type="title"/>
          </p:nvPr>
        </p:nvSpPr>
        <p:spPr/>
        <p:txBody>
          <a:bodyPr/>
          <a:lstStyle/>
          <a:p>
            <a:pPr eaLnBrk="1" hangingPunct="1">
              <a:defRPr/>
            </a:pPr>
            <a:r>
              <a:rPr lang="en-US" b="1" dirty="0"/>
              <a:t>Condiments and Scoop Storage</a:t>
            </a:r>
          </a:p>
        </p:txBody>
      </p:sp>
      <p:sp>
        <p:nvSpPr>
          <p:cNvPr id="393219" name="Rectangle 3"/>
          <p:cNvSpPr>
            <a:spLocks noGrp="1" noChangeArrowheads="1"/>
          </p:cNvSpPr>
          <p:nvPr>
            <p:ph idx="1"/>
          </p:nvPr>
        </p:nvSpPr>
        <p:spPr>
          <a:xfrm>
            <a:off x="457200" y="1600200"/>
            <a:ext cx="5562600" cy="4525963"/>
          </a:xfrm>
        </p:spPr>
        <p:txBody>
          <a:bodyPr/>
          <a:lstStyle/>
          <a:p>
            <a:pPr eaLnBrk="1" hangingPunct="1">
              <a:lnSpc>
                <a:spcPct val="90000"/>
              </a:lnSpc>
              <a:defRPr/>
            </a:pPr>
            <a:r>
              <a:rPr lang="en-US" dirty="0">
                <a:latin typeface="Arial Narrow" pitchFamily="34" charset="0"/>
              </a:rPr>
              <a:t>Condiments (ketchup, mustard, mayonnaise) should come in packages or pump dispensers.</a:t>
            </a:r>
          </a:p>
          <a:p>
            <a:pPr eaLnBrk="1" hangingPunct="1">
              <a:lnSpc>
                <a:spcPct val="90000"/>
              </a:lnSpc>
              <a:defRPr/>
            </a:pPr>
            <a:r>
              <a:rPr lang="en-US" dirty="0">
                <a:latin typeface="Arial Narrow" pitchFamily="34" charset="0"/>
              </a:rPr>
              <a:t>Self service items (lettuce, onions, tomato) must be covered when not for immediate service.</a:t>
            </a:r>
          </a:p>
          <a:p>
            <a:pPr eaLnBrk="1" hangingPunct="1">
              <a:lnSpc>
                <a:spcPct val="90000"/>
              </a:lnSpc>
              <a:defRPr/>
            </a:pPr>
            <a:r>
              <a:rPr lang="en-US" dirty="0">
                <a:latin typeface="Arial Narrow" pitchFamily="34" charset="0"/>
              </a:rPr>
              <a:t>Ice scoops must be stored with the handle upright (in ice) or on a clean, dry surface.</a:t>
            </a:r>
          </a:p>
          <a:p>
            <a:pPr eaLnBrk="1" hangingPunct="1">
              <a:lnSpc>
                <a:spcPct val="90000"/>
              </a:lnSpc>
              <a:defRPr/>
            </a:pPr>
            <a:endParaRPr lang="en-US" dirty="0"/>
          </a:p>
        </p:txBody>
      </p:sp>
      <p:pic>
        <p:nvPicPr>
          <p:cNvPr id="30724" name="Picture 5" descr="carlisle-38503-condiment-dispenser-rail-with-3-standard-pu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449" y="1371600"/>
            <a:ext cx="2857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24 oz Aluminum Ice Scoo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886" y="3850355"/>
            <a:ext cx="16986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27398" y="5867400"/>
            <a:ext cx="68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399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a:effectLst>
            <a:glow rad="101600">
              <a:schemeClr val="accent2">
                <a:satMod val="175000"/>
                <a:alpha val="40000"/>
              </a:schemeClr>
            </a:glow>
          </a:effectLst>
        </p:spPr>
        <p:txBody>
          <a:bodyPr/>
          <a:lstStyle/>
          <a:p>
            <a:r>
              <a:rPr lang="en-US" b="1" dirty="0"/>
              <a:t>Don’t Serve Food </a:t>
            </a:r>
            <a:r>
              <a:rPr lang="en-US" b="1" dirty="0">
                <a:solidFill>
                  <a:schemeClr val="accent3"/>
                </a:solidFill>
              </a:rPr>
              <a:t>Sick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9" y="1676399"/>
            <a:ext cx="4433598" cy="3657601"/>
          </a:xfrm>
        </p:spPr>
      </p:pic>
      <p:sp>
        <p:nvSpPr>
          <p:cNvPr id="6" name="Rectangle 5"/>
          <p:cNvSpPr/>
          <p:nvPr/>
        </p:nvSpPr>
        <p:spPr>
          <a:xfrm>
            <a:off x="457200" y="5410201"/>
            <a:ext cx="8305800" cy="1323439"/>
          </a:xfrm>
          <a:prstGeom prst="rect">
            <a:avLst/>
          </a:prstGeom>
        </p:spPr>
        <p:txBody>
          <a:bodyPr wrap="square">
            <a:spAutoFit/>
          </a:bodyPr>
          <a:lstStyle/>
          <a:p>
            <a:pPr algn="ctr"/>
            <a:r>
              <a:rPr lang="en-US" sz="4000" b="1" i="1" u="sng" dirty="0">
                <a:ln w="0"/>
                <a:effectLst>
                  <a:outerShdw blurRad="38100" dist="19050" dir="2700000" algn="tl" rotWithShape="0">
                    <a:schemeClr val="dk1">
                      <a:alpha val="40000"/>
                    </a:schemeClr>
                  </a:outerShdw>
                </a:effectLst>
              </a:rPr>
              <a:t>Stay home </a:t>
            </a:r>
            <a:r>
              <a:rPr lang="en-US" sz="4000" dirty="0">
                <a:ln w="0"/>
                <a:effectLst>
                  <a:outerShdw blurRad="38100" dist="19050" dir="2700000" algn="tl" rotWithShape="0">
                    <a:schemeClr val="dk1">
                      <a:alpha val="40000"/>
                    </a:schemeClr>
                  </a:outerShdw>
                </a:effectLst>
              </a:rPr>
              <a:t>if you have vomiting or diarrhea</a:t>
            </a:r>
          </a:p>
        </p:txBody>
      </p:sp>
    </p:spTree>
    <p:extLst>
      <p:ext uri="{BB962C8B-B14F-4D97-AF65-F5344CB8AC3E}">
        <p14:creationId xmlns:p14="http://schemas.microsoft.com/office/powerpoint/2010/main" val="2104644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0511-0810-2317-3370_Man_About_to_Throw_Up_clipart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880" y="3377987"/>
            <a:ext cx="2047420" cy="17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Rectangle 3"/>
          <p:cNvSpPr>
            <a:spLocks noGrp="1" noChangeArrowheads="1"/>
          </p:cNvSpPr>
          <p:nvPr>
            <p:ph idx="1"/>
          </p:nvPr>
        </p:nvSpPr>
        <p:spPr>
          <a:xfrm>
            <a:off x="609601" y="1531153"/>
            <a:ext cx="5105400" cy="5181600"/>
          </a:xfrm>
        </p:spPr>
        <p:txBody>
          <a:bodyPr>
            <a:normAutofit lnSpcReduction="10000"/>
          </a:bodyPr>
          <a:lstStyle/>
          <a:p>
            <a:pPr marL="0" indent="0" algn="ctr">
              <a:buNone/>
              <a:defRPr/>
            </a:pPr>
            <a:endParaRPr lang="en-US" sz="1100" dirty="0"/>
          </a:p>
          <a:p>
            <a:pPr marL="0" indent="0" algn="ctr">
              <a:buNone/>
              <a:defRPr/>
            </a:pPr>
            <a:r>
              <a:rPr lang="en-US" dirty="0"/>
              <a:t>Keep it </a:t>
            </a:r>
            <a:r>
              <a:rPr lang="en-US" dirty="0">
                <a:solidFill>
                  <a:schemeClr val="bg1">
                    <a:lumMod val="65000"/>
                  </a:schemeClr>
                </a:solidFill>
              </a:rPr>
              <a:t>Clean </a:t>
            </a:r>
          </a:p>
          <a:p>
            <a:pPr marL="0" indent="0" algn="ctr">
              <a:buNone/>
              <a:defRPr/>
            </a:pPr>
            <a:r>
              <a:rPr lang="en-US" dirty="0"/>
              <a:t>Keep it </a:t>
            </a:r>
            <a:r>
              <a:rPr lang="en-US" dirty="0">
                <a:solidFill>
                  <a:srgbClr val="FF0000"/>
                </a:solidFill>
              </a:rPr>
              <a:t>Hot</a:t>
            </a:r>
          </a:p>
          <a:p>
            <a:pPr marL="0" indent="0" algn="ctr">
              <a:buNone/>
              <a:defRPr/>
            </a:pPr>
            <a:r>
              <a:rPr lang="en-US" dirty="0"/>
              <a:t>Keep it </a:t>
            </a:r>
            <a:r>
              <a:rPr lang="en-US" dirty="0">
                <a:solidFill>
                  <a:srgbClr val="00B0F0"/>
                </a:solidFill>
              </a:rPr>
              <a:t>Cold</a:t>
            </a:r>
          </a:p>
          <a:p>
            <a:pPr marL="0" indent="0" algn="ctr">
              <a:buNone/>
              <a:defRPr/>
            </a:pPr>
            <a:r>
              <a:rPr lang="en-US" dirty="0"/>
              <a:t>Cook it Thoroughly</a:t>
            </a:r>
          </a:p>
          <a:p>
            <a:pPr marL="0" indent="0" algn="ctr">
              <a:buNone/>
              <a:defRPr/>
            </a:pPr>
            <a:r>
              <a:rPr lang="en-US" dirty="0">
                <a:solidFill>
                  <a:srgbClr val="FF0000"/>
                </a:solidFill>
              </a:rPr>
              <a:t>NO bare hands</a:t>
            </a:r>
          </a:p>
          <a:p>
            <a:pPr marL="0" indent="0" algn="ctr">
              <a:buNone/>
              <a:defRPr/>
            </a:pPr>
            <a:endParaRPr lang="en-US" dirty="0">
              <a:solidFill>
                <a:srgbClr val="FF0000"/>
              </a:solidFill>
            </a:endParaRPr>
          </a:p>
          <a:p>
            <a:pPr marL="0" indent="0" algn="ctr">
              <a:buNone/>
              <a:defRPr/>
            </a:pPr>
            <a:r>
              <a:rPr lang="en-US" dirty="0"/>
              <a:t>No food from an unsafe Source</a:t>
            </a:r>
          </a:p>
          <a:p>
            <a:pPr marL="0" indent="0" algn="ctr">
              <a:buNone/>
              <a:defRPr/>
            </a:pPr>
            <a:r>
              <a:rPr lang="en-US" dirty="0"/>
              <a:t>No food from home</a:t>
            </a:r>
          </a:p>
        </p:txBody>
      </p:sp>
      <p:sp>
        <p:nvSpPr>
          <p:cNvPr id="2" name="Rectangle 1"/>
          <p:cNvSpPr/>
          <p:nvPr/>
        </p:nvSpPr>
        <p:spPr>
          <a:xfrm>
            <a:off x="152400" y="228600"/>
            <a:ext cx="8839200" cy="1107996"/>
          </a:xfrm>
          <a:prstGeom prst="rect">
            <a:avLst/>
          </a:prstGeom>
          <a:solidFill>
            <a:srgbClr val="FF0000"/>
          </a:solidFill>
        </p:spPr>
        <p:txBody>
          <a:bodyPr wrap="square" lIns="91440" tIns="45720" rIns="91440" bIns="45720">
            <a:spAutoFit/>
          </a:bodyPr>
          <a:lstStyle/>
          <a:p>
            <a:pPr algn="ctr"/>
            <a:r>
              <a:rPr lang="en-US"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FOOD SAFETY</a:t>
            </a:r>
            <a:endParaRPr lang="en-US" sz="6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4-Point Star 2"/>
          <p:cNvSpPr/>
          <p:nvPr/>
        </p:nvSpPr>
        <p:spPr>
          <a:xfrm rot="950108">
            <a:off x="4203902" y="1685738"/>
            <a:ext cx="533400" cy="574596"/>
          </a:xfrm>
          <a:prstGeom prst="star4">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157" y="2321352"/>
            <a:ext cx="781050" cy="6248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4185" y="2912980"/>
            <a:ext cx="592834" cy="529989"/>
          </a:xfrm>
          <a:prstGeom prst="rect">
            <a:avLst/>
          </a:prstGeom>
        </p:spPr>
      </p:pic>
      <p:grpSp>
        <p:nvGrpSpPr>
          <p:cNvPr id="9" name="Group 8"/>
          <p:cNvGrpSpPr/>
          <p:nvPr/>
        </p:nvGrpSpPr>
        <p:grpSpPr>
          <a:xfrm>
            <a:off x="4455849" y="4033610"/>
            <a:ext cx="1259152" cy="927601"/>
            <a:chOff x="1371600" y="1219200"/>
            <a:chExt cx="1981200" cy="1600200"/>
          </a:xfrm>
        </p:grpSpPr>
        <p:pic>
          <p:nvPicPr>
            <p:cNvPr id="10" name="Picture 9" descr="C:\Users\ekunz\AppData\Local\Microsoft\Windows\Temporary Internet Files\Content.IE5\A1269I3X\MP900401555[1].jpg"/>
            <p:cNvPicPr>
              <a:picLocks noChangeAspect="1" noChangeArrowheads="1"/>
            </p:cNvPicPr>
            <p:nvPr/>
          </p:nvPicPr>
          <p:blipFill>
            <a:blip r:embed="rId5"/>
            <a:srcRect/>
            <a:stretch>
              <a:fillRect/>
            </a:stretch>
          </p:blipFill>
          <p:spPr bwMode="auto">
            <a:xfrm>
              <a:off x="1524000" y="1447800"/>
              <a:ext cx="1600200" cy="1117164"/>
            </a:xfrm>
            <a:prstGeom prst="rect">
              <a:avLst/>
            </a:prstGeom>
            <a:noFill/>
          </p:spPr>
        </p:pic>
        <p:sp>
          <p:nvSpPr>
            <p:cNvPr id="11" name="Line 118"/>
            <p:cNvSpPr>
              <a:spLocks noChangeShapeType="1"/>
            </p:cNvSpPr>
            <p:nvPr/>
          </p:nvSpPr>
          <p:spPr bwMode="auto">
            <a:xfrm>
              <a:off x="1371600" y="1371600"/>
              <a:ext cx="1981200" cy="1295400"/>
            </a:xfrm>
            <a:prstGeom prst="line">
              <a:avLst/>
            </a:prstGeom>
            <a:noFill/>
            <a:ln w="19050">
              <a:solidFill>
                <a:srgbClr val="FF3300"/>
              </a:solidFill>
              <a:round/>
              <a:headEnd/>
              <a:tailEnd/>
            </a:ln>
            <a:effectLst/>
          </p:spPr>
          <p:txBody>
            <a:bodyPr wrap="none" anchor="ctr"/>
            <a:lstStyle>
              <a:defPPr>
                <a:defRPr lang="en-US"/>
              </a:defPPr>
              <a:lvl1pPr algn="ctr" rtl="0" fontAlgn="base">
                <a:spcBef>
                  <a:spcPct val="0"/>
                </a:spcBef>
                <a:spcAft>
                  <a:spcPct val="0"/>
                </a:spcAft>
                <a:defRPr sz="1000" kern="1200">
                  <a:solidFill>
                    <a:schemeClr val="tx1"/>
                  </a:solidFill>
                  <a:latin typeface="Arial" charset="0"/>
                  <a:ea typeface="+mn-ea"/>
                  <a:cs typeface="+mn-cs"/>
                </a:defRPr>
              </a:lvl1pPr>
              <a:lvl2pPr marL="457200" algn="ctr" rtl="0" fontAlgn="base">
                <a:spcBef>
                  <a:spcPct val="0"/>
                </a:spcBef>
                <a:spcAft>
                  <a:spcPct val="0"/>
                </a:spcAft>
                <a:defRPr sz="1000" kern="1200">
                  <a:solidFill>
                    <a:schemeClr val="tx1"/>
                  </a:solidFill>
                  <a:latin typeface="Arial" charset="0"/>
                  <a:ea typeface="+mn-ea"/>
                  <a:cs typeface="+mn-cs"/>
                </a:defRPr>
              </a:lvl2pPr>
              <a:lvl3pPr marL="914400" algn="ctr" rtl="0" fontAlgn="base">
                <a:spcBef>
                  <a:spcPct val="0"/>
                </a:spcBef>
                <a:spcAft>
                  <a:spcPct val="0"/>
                </a:spcAft>
                <a:defRPr sz="1000" kern="1200">
                  <a:solidFill>
                    <a:schemeClr val="tx1"/>
                  </a:solidFill>
                  <a:latin typeface="Arial" charset="0"/>
                  <a:ea typeface="+mn-ea"/>
                  <a:cs typeface="+mn-cs"/>
                </a:defRPr>
              </a:lvl3pPr>
              <a:lvl4pPr marL="1371600" algn="ctr" rtl="0" fontAlgn="base">
                <a:spcBef>
                  <a:spcPct val="0"/>
                </a:spcBef>
                <a:spcAft>
                  <a:spcPct val="0"/>
                </a:spcAft>
                <a:defRPr sz="1000" kern="1200">
                  <a:solidFill>
                    <a:schemeClr val="tx1"/>
                  </a:solidFill>
                  <a:latin typeface="Arial" charset="0"/>
                  <a:ea typeface="+mn-ea"/>
                  <a:cs typeface="+mn-cs"/>
                </a:defRPr>
              </a:lvl4pPr>
              <a:lvl5pPr marL="1828800" algn="ctr"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endParaRPr lang="en-US" b="1" dirty="0"/>
            </a:p>
          </p:txBody>
        </p:sp>
        <p:sp>
          <p:nvSpPr>
            <p:cNvPr id="12" name="Oval 11"/>
            <p:cNvSpPr>
              <a:spLocks noChangeArrowheads="1"/>
            </p:cNvSpPr>
            <p:nvPr/>
          </p:nvSpPr>
          <p:spPr bwMode="auto">
            <a:xfrm>
              <a:off x="1447800" y="1219200"/>
              <a:ext cx="1752600" cy="1600200"/>
            </a:xfrm>
            <a:prstGeom prst="ellipse">
              <a:avLst/>
            </a:prstGeom>
            <a:noFill/>
            <a:ln w="19050">
              <a:solidFill>
                <a:srgbClr val="FF3300"/>
              </a:solidFill>
              <a:round/>
              <a:headEnd/>
              <a:tailEnd/>
            </a:ln>
            <a:effectLst/>
          </p:spPr>
          <p:txBody>
            <a:bodyPr wrap="none" anchor="ctr"/>
            <a:lstStyle>
              <a:defPPr>
                <a:defRPr lang="en-US"/>
              </a:defPPr>
              <a:lvl1pPr algn="ctr" rtl="0" fontAlgn="base">
                <a:spcBef>
                  <a:spcPct val="0"/>
                </a:spcBef>
                <a:spcAft>
                  <a:spcPct val="0"/>
                </a:spcAft>
                <a:defRPr sz="1000" kern="1200">
                  <a:solidFill>
                    <a:schemeClr val="tx1"/>
                  </a:solidFill>
                  <a:latin typeface="Arial" charset="0"/>
                  <a:ea typeface="+mn-ea"/>
                  <a:cs typeface="+mn-cs"/>
                </a:defRPr>
              </a:lvl1pPr>
              <a:lvl2pPr marL="457200" algn="ctr" rtl="0" fontAlgn="base">
                <a:spcBef>
                  <a:spcPct val="0"/>
                </a:spcBef>
                <a:spcAft>
                  <a:spcPct val="0"/>
                </a:spcAft>
                <a:defRPr sz="1000" kern="1200">
                  <a:solidFill>
                    <a:schemeClr val="tx1"/>
                  </a:solidFill>
                  <a:latin typeface="Arial" charset="0"/>
                  <a:ea typeface="+mn-ea"/>
                  <a:cs typeface="+mn-cs"/>
                </a:defRPr>
              </a:lvl2pPr>
              <a:lvl3pPr marL="914400" algn="ctr" rtl="0" fontAlgn="base">
                <a:spcBef>
                  <a:spcPct val="0"/>
                </a:spcBef>
                <a:spcAft>
                  <a:spcPct val="0"/>
                </a:spcAft>
                <a:defRPr sz="1000" kern="1200">
                  <a:solidFill>
                    <a:schemeClr val="tx1"/>
                  </a:solidFill>
                  <a:latin typeface="Arial" charset="0"/>
                  <a:ea typeface="+mn-ea"/>
                  <a:cs typeface="+mn-cs"/>
                </a:defRPr>
              </a:lvl3pPr>
              <a:lvl4pPr marL="1371600" algn="ctr" rtl="0" fontAlgn="base">
                <a:spcBef>
                  <a:spcPct val="0"/>
                </a:spcBef>
                <a:spcAft>
                  <a:spcPct val="0"/>
                </a:spcAft>
                <a:defRPr sz="1000" kern="1200">
                  <a:solidFill>
                    <a:schemeClr val="tx1"/>
                  </a:solidFill>
                  <a:latin typeface="Arial" charset="0"/>
                  <a:ea typeface="+mn-ea"/>
                  <a:cs typeface="+mn-cs"/>
                </a:defRPr>
              </a:lvl4pPr>
              <a:lvl5pPr marL="1828800" algn="ctr"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endParaRPr lang="en-US"/>
            </a:p>
          </p:txBody>
        </p:sp>
      </p:grpSp>
      <p:pic>
        <p:nvPicPr>
          <p:cNvPr id="13" name="Picture 87" descr="http://www.millerthermometer.com/TaylorPocket.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09600" y="3246162"/>
            <a:ext cx="839999" cy="105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1968" y="5449581"/>
            <a:ext cx="1168599" cy="1168599"/>
          </a:xfrm>
          <a:prstGeom prst="rect">
            <a:avLst/>
          </a:prstGeom>
        </p:spPr>
      </p:pic>
      <p:pic>
        <p:nvPicPr>
          <p:cNvPr id="14" name="Picture 9" descr="http://www.clker.com/cliparts/Z/u/b/a/j/i/big-red-x-th.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7167" y="5572220"/>
            <a:ext cx="838200" cy="9323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0" y="5030481"/>
            <a:ext cx="838200" cy="838200"/>
          </a:xfrm>
          <a:prstGeom prst="rect">
            <a:avLst/>
          </a:prstGeom>
        </p:spPr>
      </p:pic>
      <p:sp>
        <p:nvSpPr>
          <p:cNvPr id="8" name="TextBox 7"/>
          <p:cNvSpPr txBox="1"/>
          <p:nvPr/>
        </p:nvSpPr>
        <p:spPr>
          <a:xfrm>
            <a:off x="5597100" y="1408895"/>
            <a:ext cx="2743200" cy="1569660"/>
          </a:xfrm>
          <a:prstGeom prst="rect">
            <a:avLst/>
          </a:prstGeom>
          <a:noFill/>
        </p:spPr>
        <p:txBody>
          <a:bodyPr wrap="square" rtlCol="0">
            <a:spAutoFit/>
          </a:bodyPr>
          <a:lstStyle/>
          <a:p>
            <a:pPr algn="ctr"/>
            <a:r>
              <a:rPr lang="en-US" sz="3200" b="1" dirty="0">
                <a:solidFill>
                  <a:srgbClr val="28F86D"/>
                </a:solidFill>
              </a:rPr>
              <a:t>How to Keep People from becoming Ill</a:t>
            </a:r>
          </a:p>
        </p:txBody>
      </p:sp>
    </p:spTree>
    <p:extLst>
      <p:ext uri="{BB962C8B-B14F-4D97-AF65-F5344CB8AC3E}">
        <p14:creationId xmlns:p14="http://schemas.microsoft.com/office/powerpoint/2010/main" val="1369562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143000"/>
            <a:ext cx="6019800" cy="830997"/>
          </a:xfrm>
          <a:prstGeom prst="rect">
            <a:avLst/>
          </a:prstGeom>
          <a:noFill/>
        </p:spPr>
        <p:txBody>
          <a:bodyPr wrap="square" rtlCol="0">
            <a:spAutoFit/>
          </a:bodyPr>
          <a:lstStyle/>
          <a:p>
            <a:pPr algn="ctr"/>
            <a:r>
              <a:rPr lang="en-US" sz="4800" dirty="0">
                <a:solidFill>
                  <a:schemeClr val="accent3"/>
                </a:solidFill>
              </a:rPr>
              <a:t>Have a Safe Food Event</a:t>
            </a:r>
          </a:p>
        </p:txBody>
      </p:sp>
      <p:sp>
        <p:nvSpPr>
          <p:cNvPr id="3" name="TextBox 2"/>
          <p:cNvSpPr txBox="1"/>
          <p:nvPr/>
        </p:nvSpPr>
        <p:spPr>
          <a:xfrm>
            <a:off x="381000" y="2743200"/>
            <a:ext cx="8534400" cy="1231106"/>
          </a:xfrm>
          <a:prstGeom prst="rect">
            <a:avLst/>
          </a:prstGeom>
          <a:noFill/>
        </p:spPr>
        <p:txBody>
          <a:bodyPr wrap="square" rtlCol="0">
            <a:spAutoFit/>
          </a:bodyPr>
          <a:lstStyle/>
          <a:p>
            <a:pPr algn="ctr"/>
            <a:r>
              <a:rPr lang="en-US" sz="2800" dirty="0"/>
              <a:t>If you have questions email us at: </a:t>
            </a:r>
            <a:r>
              <a:rPr lang="en-US" sz="2800" dirty="0">
                <a:hlinkClick r:id="rId2"/>
              </a:rPr>
              <a:t>EHSCustomerService@health.nv.gov</a:t>
            </a:r>
            <a:endParaRPr lang="en-US" sz="2800" dirty="0"/>
          </a:p>
          <a:p>
            <a:endParaRPr lang="en-US" dirty="0"/>
          </a:p>
        </p:txBody>
      </p:sp>
      <p:sp>
        <p:nvSpPr>
          <p:cNvPr id="4" name="TextBox 3"/>
          <p:cNvSpPr txBox="1"/>
          <p:nvPr/>
        </p:nvSpPr>
        <p:spPr>
          <a:xfrm>
            <a:off x="1600200" y="3810000"/>
            <a:ext cx="5943600" cy="3385542"/>
          </a:xfrm>
          <a:prstGeom prst="rect">
            <a:avLst/>
          </a:prstGeom>
          <a:noFill/>
        </p:spPr>
        <p:txBody>
          <a:bodyPr wrap="square" rtlCol="0">
            <a:spAutoFit/>
          </a:bodyPr>
          <a:lstStyle/>
          <a:p>
            <a:pPr algn="ctr"/>
            <a:r>
              <a:rPr lang="en-US" sz="2800" b="1" u="sng" dirty="0"/>
              <a:t>Call your local field office:</a:t>
            </a:r>
          </a:p>
          <a:p>
            <a:pPr algn="ctr"/>
            <a:r>
              <a:rPr lang="en-US" sz="2800" dirty="0"/>
              <a:t>Reno: 775-684-5280</a:t>
            </a:r>
          </a:p>
          <a:p>
            <a:pPr algn="ctr"/>
            <a:r>
              <a:rPr lang="en-US" sz="2800" dirty="0"/>
              <a:t>Elko 775-753-1138</a:t>
            </a:r>
          </a:p>
          <a:p>
            <a:pPr algn="ctr"/>
            <a:r>
              <a:rPr lang="en-US" sz="2800" dirty="0"/>
              <a:t>Fallon and Tonopah: 775-423-2281</a:t>
            </a:r>
          </a:p>
          <a:p>
            <a:pPr algn="ctr"/>
            <a:r>
              <a:rPr lang="en-US" sz="2800" dirty="0"/>
              <a:t>Pahrump: 775-751-7436</a:t>
            </a:r>
          </a:p>
          <a:p>
            <a:pPr algn="ctr"/>
            <a:r>
              <a:rPr lang="en-US" sz="2800" dirty="0"/>
              <a:t>Winnemucca: 775-623-6588</a:t>
            </a:r>
          </a:p>
          <a:p>
            <a:pPr algn="ctr"/>
            <a:r>
              <a:rPr lang="en-US" sz="2800" dirty="0"/>
              <a:t>Ely: 775-289-3325</a:t>
            </a:r>
          </a:p>
          <a:p>
            <a:pPr marL="285750" indent="-285750">
              <a:buFont typeface="Arial" panose="020B0604020202020204" pitchFamily="34" charset="0"/>
              <a:buChar char="•"/>
            </a:pPr>
            <a:endParaRPr lang="en-US" dirty="0"/>
          </a:p>
        </p:txBody>
      </p:sp>
      <p:pic>
        <p:nvPicPr>
          <p:cNvPr id="5" name="Picture 4" descr="&lt;strong&gt;Firework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
            <a:ext cx="2633663" cy="2381822"/>
          </a:xfrm>
          <a:prstGeom prst="rect">
            <a:avLst/>
          </a:prstGeom>
        </p:spPr>
      </p:pic>
    </p:spTree>
    <p:extLst>
      <p:ext uri="{BB962C8B-B14F-4D97-AF65-F5344CB8AC3E}">
        <p14:creationId xmlns:p14="http://schemas.microsoft.com/office/powerpoint/2010/main" val="145746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Cottage Food Vendors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lgn="ctr">
              <a:buNone/>
            </a:pPr>
            <a:r>
              <a:rPr lang="en-US" dirty="0"/>
              <a:t>Registered cottage food vendors </a:t>
            </a:r>
            <a:r>
              <a:rPr lang="en-US" u="sng" dirty="0"/>
              <a:t>must</a:t>
            </a:r>
            <a:r>
              <a:rPr lang="en-US" dirty="0"/>
              <a:t> have a permit for a temporary food establishment if they want to sample food items at temporary events.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454606"/>
            <a:ext cx="1981200" cy="2314575"/>
          </a:xfrm>
          <a:prstGeom prst="rect">
            <a:avLst/>
          </a:prstGeom>
        </p:spPr>
      </p:pic>
    </p:spTree>
    <p:extLst>
      <p:ext uri="{BB962C8B-B14F-4D97-AF65-F5344CB8AC3E}">
        <p14:creationId xmlns:p14="http://schemas.microsoft.com/office/powerpoint/2010/main" val="132186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Canopy Set Up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057400"/>
            <a:ext cx="3791479" cy="36009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285961"/>
            <a:ext cx="4848131" cy="3553349"/>
          </a:xfrm>
          <a:prstGeom prst="rect">
            <a:avLst/>
          </a:prstGeom>
        </p:spPr>
      </p:pic>
    </p:spTree>
    <p:extLst>
      <p:ext uri="{BB962C8B-B14F-4D97-AF65-F5344CB8AC3E}">
        <p14:creationId xmlns:p14="http://schemas.microsoft.com/office/powerpoint/2010/main" val="351169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55" y="3357912"/>
            <a:ext cx="3572172" cy="3500088"/>
          </a:xfrm>
          <a:prstGeom prst="rect">
            <a:avLst/>
          </a:prstGeom>
        </p:spPr>
      </p:pic>
      <p:sp>
        <p:nvSpPr>
          <p:cNvPr id="2" name="Title 1"/>
          <p:cNvSpPr>
            <a:spLocks noGrp="1"/>
          </p:cNvSpPr>
          <p:nvPr>
            <p:ph type="ctrTitle"/>
          </p:nvPr>
        </p:nvSpPr>
        <p:spPr>
          <a:xfrm>
            <a:off x="762000" y="94337"/>
            <a:ext cx="7772400" cy="972463"/>
          </a:xfrm>
        </p:spPr>
        <p:txBody>
          <a:bodyPr>
            <a:normAutofit/>
          </a:bodyPr>
          <a:lstStyle/>
          <a:p>
            <a:r>
              <a:rPr lang="en-US" sz="3600" b="1" dirty="0"/>
              <a:t>Approved Hand Wash Station</a:t>
            </a:r>
          </a:p>
        </p:txBody>
      </p:sp>
      <p:sp>
        <p:nvSpPr>
          <p:cNvPr id="3" name="Subtitle 2"/>
          <p:cNvSpPr>
            <a:spLocks noGrp="1"/>
          </p:cNvSpPr>
          <p:nvPr>
            <p:ph type="subTitle" idx="1"/>
          </p:nvPr>
        </p:nvSpPr>
        <p:spPr>
          <a:xfrm>
            <a:off x="194254" y="1066800"/>
            <a:ext cx="8949745" cy="2830711"/>
          </a:xfrm>
        </p:spPr>
        <p:txBody>
          <a:bodyPr>
            <a:normAutofit fontScale="85000" lnSpcReduction="20000"/>
          </a:bodyPr>
          <a:lstStyle/>
          <a:p>
            <a:pPr lvl="1" algn="l"/>
            <a:r>
              <a:rPr lang="en-US" b="1" u="sng" dirty="0">
                <a:solidFill>
                  <a:srgbClr val="0070C0"/>
                </a:solidFill>
              </a:rPr>
              <a:t>Clean Water</a:t>
            </a:r>
            <a:r>
              <a:rPr lang="en-US" b="1" dirty="0">
                <a:solidFill>
                  <a:srgbClr val="0070C0"/>
                </a:solidFill>
              </a:rPr>
              <a:t>: </a:t>
            </a:r>
            <a:r>
              <a:rPr lang="en-US" dirty="0">
                <a:solidFill>
                  <a:srgbClr val="0070C0"/>
                </a:solidFill>
              </a:rPr>
              <a:t>An adequate amount of running potable water from an approved source</a:t>
            </a:r>
          </a:p>
          <a:p>
            <a:pPr lvl="1" algn="l"/>
            <a:r>
              <a:rPr lang="en-US" b="1" u="sng" dirty="0">
                <a:solidFill>
                  <a:srgbClr val="0070C0"/>
                </a:solidFill>
              </a:rPr>
              <a:t>Soap</a:t>
            </a:r>
            <a:r>
              <a:rPr lang="en-US" b="1" dirty="0">
                <a:solidFill>
                  <a:srgbClr val="0070C0"/>
                </a:solidFill>
              </a:rPr>
              <a:t>: </a:t>
            </a:r>
            <a:r>
              <a:rPr lang="en-US" dirty="0">
                <a:solidFill>
                  <a:srgbClr val="0070C0"/>
                </a:solidFill>
              </a:rPr>
              <a:t>A pump soap dispenser</a:t>
            </a:r>
          </a:p>
          <a:p>
            <a:pPr lvl="1" algn="l"/>
            <a:r>
              <a:rPr lang="en-US" b="1" u="sng" dirty="0">
                <a:solidFill>
                  <a:srgbClr val="0070C0"/>
                </a:solidFill>
              </a:rPr>
              <a:t>Towels</a:t>
            </a:r>
            <a:r>
              <a:rPr lang="en-US" b="1" dirty="0">
                <a:solidFill>
                  <a:srgbClr val="0070C0"/>
                </a:solidFill>
              </a:rPr>
              <a:t>: </a:t>
            </a:r>
            <a:r>
              <a:rPr lang="en-US" dirty="0">
                <a:solidFill>
                  <a:srgbClr val="0070C0"/>
                </a:solidFill>
              </a:rPr>
              <a:t>Individual towels for drying hands</a:t>
            </a:r>
          </a:p>
          <a:p>
            <a:pPr lvl="1" algn="l"/>
            <a:r>
              <a:rPr lang="en-US" b="1" u="sng" dirty="0">
                <a:solidFill>
                  <a:srgbClr val="0070C0"/>
                </a:solidFill>
              </a:rPr>
              <a:t>Approved Spout</a:t>
            </a:r>
            <a:r>
              <a:rPr lang="en-US" b="1" dirty="0">
                <a:solidFill>
                  <a:srgbClr val="0070C0"/>
                </a:solidFill>
              </a:rPr>
              <a:t>: </a:t>
            </a:r>
            <a:r>
              <a:rPr lang="en-US" dirty="0">
                <a:solidFill>
                  <a:srgbClr val="0070C0"/>
                </a:solidFill>
              </a:rPr>
              <a:t>Approved water dispenser with “spigot spout” (</a:t>
            </a:r>
            <a:r>
              <a:rPr lang="en-US" b="1" i="1" dirty="0">
                <a:solidFill>
                  <a:srgbClr val="0070C0"/>
                </a:solidFill>
              </a:rPr>
              <a:t>not push-button</a:t>
            </a:r>
            <a:r>
              <a:rPr lang="en-US" dirty="0">
                <a:solidFill>
                  <a:srgbClr val="0070C0"/>
                </a:solidFill>
              </a:rPr>
              <a:t>) providing continuous flow</a:t>
            </a:r>
          </a:p>
          <a:p>
            <a:pPr lvl="1" algn="l"/>
            <a:r>
              <a:rPr lang="en-US" b="1" u="sng" dirty="0">
                <a:solidFill>
                  <a:srgbClr val="0070C0"/>
                </a:solidFill>
              </a:rPr>
              <a:t>Catch Basin</a:t>
            </a:r>
            <a:r>
              <a:rPr lang="en-US" b="1" dirty="0">
                <a:solidFill>
                  <a:srgbClr val="0070C0"/>
                </a:solidFill>
              </a:rPr>
              <a:t>: </a:t>
            </a:r>
            <a:r>
              <a:rPr lang="en-US" dirty="0">
                <a:solidFill>
                  <a:srgbClr val="0070C0"/>
                </a:solidFill>
              </a:rPr>
              <a:t>Provide watertight bucket or container to catch waste water</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801" y="4692015"/>
            <a:ext cx="19812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751" y="4975256"/>
            <a:ext cx="1828800" cy="148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553200" y="6387822"/>
            <a:ext cx="2289281" cy="369332"/>
          </a:xfrm>
          <a:prstGeom prst="rect">
            <a:avLst/>
          </a:prstGeom>
        </p:spPr>
        <p:txBody>
          <a:bodyPr wrap="none">
            <a:spAutoFit/>
          </a:bodyPr>
          <a:lstStyle/>
          <a:p>
            <a:r>
              <a:rPr lang="en-US" b="1" dirty="0"/>
              <a:t>No push-button spout</a:t>
            </a:r>
            <a:endParaRPr lang="en-US" dirty="0"/>
          </a:p>
        </p:txBody>
      </p:sp>
      <p:sp>
        <p:nvSpPr>
          <p:cNvPr id="7" name="Rectangle 6"/>
          <p:cNvSpPr/>
          <p:nvPr/>
        </p:nvSpPr>
        <p:spPr>
          <a:xfrm>
            <a:off x="3864742" y="4617958"/>
            <a:ext cx="1941698" cy="369332"/>
          </a:xfrm>
          <a:prstGeom prst="rect">
            <a:avLst/>
          </a:prstGeom>
        </p:spPr>
        <p:txBody>
          <a:bodyPr wrap="square">
            <a:spAutoFit/>
          </a:bodyPr>
          <a:lstStyle/>
          <a:p>
            <a:r>
              <a:rPr lang="en-US" b="1" dirty="0"/>
              <a:t>Approved spout</a:t>
            </a:r>
            <a:endParaRPr lang="en-US" dirty="0"/>
          </a:p>
        </p:txBody>
      </p:sp>
      <p:pic>
        <p:nvPicPr>
          <p:cNvPr id="1033" name="Picture 9" descr="http://www.clker.com/cliparts/Z/u/b/a/j/i/big-red-x-t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9118" y="4869974"/>
            <a:ext cx="1306565" cy="145337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clker.com/cliparts/6/d/6/3/l/M/check-mark-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5110" y="4876325"/>
            <a:ext cx="1359999" cy="139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7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Purell 9600-P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733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533400" y="658813"/>
            <a:ext cx="8153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4200" b="1" dirty="0">
                <a:latin typeface="+mn-lt"/>
              </a:rPr>
              <a:t>Hand Sanitizers</a:t>
            </a:r>
          </a:p>
          <a:p>
            <a:pPr algn="ctr"/>
            <a:endParaRPr lang="en-US" sz="4200" b="1" dirty="0">
              <a:latin typeface="+mn-lt"/>
            </a:endParaRPr>
          </a:p>
          <a:p>
            <a:pPr algn="ctr"/>
            <a:r>
              <a:rPr lang="en-US" sz="3600" dirty="0">
                <a:solidFill>
                  <a:srgbClr val="0070C0"/>
                </a:solidFill>
                <a:latin typeface="+mn-lt"/>
              </a:rPr>
              <a:t>Hand sanitizers may be used after washing hands </a:t>
            </a:r>
            <a:r>
              <a:rPr lang="en-US" sz="3600" b="1" u="sng" dirty="0">
                <a:solidFill>
                  <a:srgbClr val="0070C0"/>
                </a:solidFill>
                <a:latin typeface="+mn-lt"/>
              </a:rPr>
              <a:t>but</a:t>
            </a:r>
            <a:r>
              <a:rPr lang="en-US" sz="3600" dirty="0">
                <a:solidFill>
                  <a:srgbClr val="0070C0"/>
                </a:solidFill>
                <a:latin typeface="+mn-lt"/>
              </a:rPr>
              <a:t> </a:t>
            </a:r>
            <a:r>
              <a:rPr lang="en-US" sz="3600" b="1" u="sng" dirty="0">
                <a:solidFill>
                  <a:srgbClr val="0070C0"/>
                </a:solidFill>
                <a:latin typeface="+mn-lt"/>
              </a:rPr>
              <a:t>does</a:t>
            </a:r>
            <a:r>
              <a:rPr lang="en-US" sz="3600" dirty="0">
                <a:solidFill>
                  <a:srgbClr val="0070C0"/>
                </a:solidFill>
                <a:latin typeface="+mn-lt"/>
              </a:rPr>
              <a:t> </a:t>
            </a:r>
            <a:r>
              <a:rPr lang="en-US" sz="3600" b="1" u="sng" dirty="0">
                <a:solidFill>
                  <a:srgbClr val="0070C0"/>
                </a:solidFill>
                <a:latin typeface="+mn-lt"/>
              </a:rPr>
              <a:t>not</a:t>
            </a:r>
            <a:r>
              <a:rPr lang="en-US" sz="3600" dirty="0">
                <a:solidFill>
                  <a:srgbClr val="0070C0"/>
                </a:solidFill>
                <a:latin typeface="+mn-lt"/>
              </a:rPr>
              <a:t> replace hand washing with soap and water.</a:t>
            </a:r>
          </a:p>
        </p:txBody>
      </p:sp>
    </p:spTree>
    <p:extLst>
      <p:ext uri="{BB962C8B-B14F-4D97-AF65-F5344CB8AC3E}">
        <p14:creationId xmlns:p14="http://schemas.microsoft.com/office/powerpoint/2010/main" val="376308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H:\work stuff\misc FYI\Plastic-tu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760" y="4480858"/>
            <a:ext cx="1981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work stuff\misc FYI\Plastic-tu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60" y="4511338"/>
            <a:ext cx="1981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work stuff\misc FYI\Plastic-tu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29494"/>
            <a:ext cx="1981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1960" y="0"/>
            <a:ext cx="8229600" cy="990600"/>
          </a:xfrm>
        </p:spPr>
        <p:txBody>
          <a:bodyPr>
            <a:normAutofit/>
          </a:bodyPr>
          <a:lstStyle/>
          <a:p>
            <a:r>
              <a:rPr lang="en-US" sz="3600" b="1" dirty="0"/>
              <a:t>APPROVED DISHWASHING STATION</a:t>
            </a:r>
            <a:endParaRPr lang="en-US" sz="3600" dirty="0"/>
          </a:p>
        </p:txBody>
      </p:sp>
      <p:sp>
        <p:nvSpPr>
          <p:cNvPr id="3" name="Content Placeholder 2"/>
          <p:cNvSpPr>
            <a:spLocks noGrp="1"/>
          </p:cNvSpPr>
          <p:nvPr>
            <p:ph idx="1"/>
          </p:nvPr>
        </p:nvSpPr>
        <p:spPr>
          <a:xfrm>
            <a:off x="493059" y="914400"/>
            <a:ext cx="8229600" cy="3657600"/>
          </a:xfrm>
        </p:spPr>
        <p:txBody>
          <a:bodyPr>
            <a:normAutofit fontScale="92500" lnSpcReduction="10000"/>
          </a:bodyPr>
          <a:lstStyle/>
          <a:p>
            <a:pPr marL="0" indent="0" algn="ctr">
              <a:buNone/>
            </a:pPr>
            <a:r>
              <a:rPr lang="en-US" b="1" dirty="0"/>
              <a:t>   </a:t>
            </a:r>
            <a:r>
              <a:rPr lang="en-US" b="1" dirty="0">
                <a:solidFill>
                  <a:schemeClr val="tx2"/>
                </a:solidFill>
              </a:rPr>
              <a:t>3 basins or sink compartments set-up</a:t>
            </a:r>
          </a:p>
          <a:p>
            <a:r>
              <a:rPr lang="en-US" b="1" u="sng" dirty="0">
                <a:solidFill>
                  <a:srgbClr val="0070C0"/>
                </a:solidFill>
              </a:rPr>
              <a:t>First</a:t>
            </a:r>
            <a:r>
              <a:rPr lang="en-US" dirty="0">
                <a:solidFill>
                  <a:srgbClr val="0070C0"/>
                </a:solidFill>
              </a:rPr>
              <a:t> basin/sink compartment (left-most) for washing - must have dishwashing soap.</a:t>
            </a:r>
          </a:p>
          <a:p>
            <a:r>
              <a:rPr lang="en-US" b="1" u="sng" dirty="0">
                <a:solidFill>
                  <a:srgbClr val="0070C0"/>
                </a:solidFill>
              </a:rPr>
              <a:t>Second/middle</a:t>
            </a:r>
            <a:r>
              <a:rPr lang="en-US" dirty="0">
                <a:solidFill>
                  <a:srgbClr val="0070C0"/>
                </a:solidFill>
              </a:rPr>
              <a:t> basin or sink compartment for rinsing - must use clean water.</a:t>
            </a:r>
          </a:p>
          <a:p>
            <a:r>
              <a:rPr lang="en-US" b="1" u="sng" dirty="0">
                <a:solidFill>
                  <a:srgbClr val="0070C0"/>
                </a:solidFill>
              </a:rPr>
              <a:t>Third</a:t>
            </a:r>
            <a:r>
              <a:rPr lang="en-US" dirty="0">
                <a:solidFill>
                  <a:srgbClr val="0070C0"/>
                </a:solidFill>
              </a:rPr>
              <a:t> basin/sink compartment (right-most) for sanitizing; e.g., a mixture of water &amp; </a:t>
            </a:r>
            <a:r>
              <a:rPr lang="en-US" b="1" dirty="0">
                <a:solidFill>
                  <a:srgbClr val="0070C0"/>
                </a:solidFill>
              </a:rPr>
              <a:t>50 ppm </a:t>
            </a:r>
            <a:r>
              <a:rPr lang="en-US" dirty="0">
                <a:solidFill>
                  <a:srgbClr val="0070C0"/>
                </a:solidFill>
              </a:rPr>
              <a:t>minimum to </a:t>
            </a:r>
            <a:r>
              <a:rPr lang="en-US" b="1" dirty="0">
                <a:solidFill>
                  <a:srgbClr val="0070C0"/>
                </a:solidFill>
              </a:rPr>
              <a:t>100 ppm </a:t>
            </a:r>
            <a:r>
              <a:rPr lang="en-US" dirty="0">
                <a:solidFill>
                  <a:srgbClr val="0070C0"/>
                </a:solidFill>
              </a:rPr>
              <a:t>maximum Chlorine bleach.</a:t>
            </a:r>
          </a:p>
          <a:p>
            <a:endParaRPr lang="en-US" dirty="0"/>
          </a:p>
        </p:txBody>
      </p:sp>
      <p:sp>
        <p:nvSpPr>
          <p:cNvPr id="4" name="TextBox 3"/>
          <p:cNvSpPr txBox="1"/>
          <p:nvPr/>
        </p:nvSpPr>
        <p:spPr>
          <a:xfrm>
            <a:off x="1371600" y="6368683"/>
            <a:ext cx="914400" cy="400110"/>
          </a:xfrm>
          <a:prstGeom prst="rect">
            <a:avLst/>
          </a:prstGeom>
          <a:noFill/>
        </p:spPr>
        <p:txBody>
          <a:bodyPr wrap="square" rtlCol="0">
            <a:spAutoFit/>
          </a:bodyPr>
          <a:lstStyle/>
          <a:p>
            <a:r>
              <a:rPr lang="en-US" sz="2000" b="1" dirty="0"/>
              <a:t>wash</a:t>
            </a:r>
          </a:p>
        </p:txBody>
      </p:sp>
      <p:sp>
        <p:nvSpPr>
          <p:cNvPr id="10" name="TextBox 9"/>
          <p:cNvSpPr txBox="1"/>
          <p:nvPr/>
        </p:nvSpPr>
        <p:spPr>
          <a:xfrm>
            <a:off x="3268980" y="6386839"/>
            <a:ext cx="952500" cy="400110"/>
          </a:xfrm>
          <a:prstGeom prst="rect">
            <a:avLst/>
          </a:prstGeom>
          <a:noFill/>
        </p:spPr>
        <p:txBody>
          <a:bodyPr wrap="square" rtlCol="0">
            <a:spAutoFit/>
          </a:bodyPr>
          <a:lstStyle/>
          <a:p>
            <a:r>
              <a:rPr lang="en-US" sz="2000" b="1" dirty="0"/>
              <a:t>rinse</a:t>
            </a:r>
          </a:p>
        </p:txBody>
      </p:sp>
      <p:sp>
        <p:nvSpPr>
          <p:cNvPr id="11" name="TextBox 10"/>
          <p:cNvSpPr txBox="1"/>
          <p:nvPr/>
        </p:nvSpPr>
        <p:spPr>
          <a:xfrm>
            <a:off x="5410200" y="6338203"/>
            <a:ext cx="1524000" cy="400110"/>
          </a:xfrm>
          <a:prstGeom prst="rect">
            <a:avLst/>
          </a:prstGeom>
          <a:noFill/>
        </p:spPr>
        <p:txBody>
          <a:bodyPr wrap="square" rtlCol="0">
            <a:spAutoFit/>
          </a:bodyPr>
          <a:lstStyle/>
          <a:p>
            <a:r>
              <a:rPr lang="en-US" sz="2000" b="1" dirty="0"/>
              <a:t>sanitize</a:t>
            </a:r>
          </a:p>
        </p:txBody>
      </p:sp>
      <p:sp>
        <p:nvSpPr>
          <p:cNvPr id="13" name="TextBox 12"/>
          <p:cNvSpPr txBox="1"/>
          <p:nvPr/>
        </p:nvSpPr>
        <p:spPr>
          <a:xfrm>
            <a:off x="6934200" y="6159876"/>
            <a:ext cx="1524000" cy="400110"/>
          </a:xfrm>
          <a:prstGeom prst="rect">
            <a:avLst/>
          </a:prstGeom>
          <a:noFill/>
        </p:spPr>
        <p:txBody>
          <a:bodyPr wrap="square" rtlCol="0">
            <a:spAutoFit/>
          </a:bodyPr>
          <a:lstStyle/>
          <a:p>
            <a:r>
              <a:rPr lang="en-US" sz="2000" b="1" dirty="0"/>
              <a:t>Test strips</a:t>
            </a:r>
          </a:p>
        </p:txBody>
      </p:sp>
      <p:pic>
        <p:nvPicPr>
          <p:cNvPr id="14" name="Picture 4" descr="teststr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696182"/>
            <a:ext cx="1788459"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0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8" name="Rectangle 1034"/>
          <p:cNvSpPr>
            <a:spLocks noGrp="1" noRot="1" noChangeArrowheads="1"/>
          </p:cNvSpPr>
          <p:nvPr>
            <p:ph type="title"/>
          </p:nvPr>
        </p:nvSpPr>
        <p:spPr/>
        <p:txBody>
          <a:bodyPr>
            <a:normAutofit/>
          </a:bodyPr>
          <a:lstStyle/>
          <a:p>
            <a:pPr eaLnBrk="1" hangingPunct="1">
              <a:defRPr/>
            </a:pPr>
            <a:r>
              <a:rPr lang="en-US" b="1" dirty="0"/>
              <a:t>Booth Structure &amp; Maintenance</a:t>
            </a:r>
          </a:p>
        </p:txBody>
      </p:sp>
      <p:sp>
        <p:nvSpPr>
          <p:cNvPr id="68611" name="Rectangle 1027"/>
          <p:cNvSpPr>
            <a:spLocks noGrp="1" noChangeArrowheads="1"/>
          </p:cNvSpPr>
          <p:nvPr>
            <p:ph idx="1"/>
          </p:nvPr>
        </p:nvSpPr>
        <p:spPr>
          <a:xfrm>
            <a:off x="658813" y="1371600"/>
            <a:ext cx="7772400" cy="4454525"/>
          </a:xfrm>
        </p:spPr>
        <p:txBody>
          <a:bodyPr/>
          <a:lstStyle/>
          <a:p>
            <a:pPr eaLnBrk="1" hangingPunct="1">
              <a:defRPr/>
            </a:pPr>
            <a:r>
              <a:rPr lang="en-US" dirty="0">
                <a:solidFill>
                  <a:srgbClr val="0070C0"/>
                </a:solidFill>
              </a:rPr>
              <a:t>Garbage must be secured in an approved manner. </a:t>
            </a:r>
          </a:p>
          <a:p>
            <a:pPr eaLnBrk="1" hangingPunct="1">
              <a:defRPr/>
            </a:pPr>
            <a:r>
              <a:rPr lang="en-US" dirty="0">
                <a:solidFill>
                  <a:srgbClr val="0070C0"/>
                </a:solidFill>
              </a:rPr>
              <a:t>Ensure waste receptacles are leak proof</a:t>
            </a:r>
          </a:p>
          <a:p>
            <a:pPr eaLnBrk="1" hangingPunct="1">
              <a:defRPr/>
            </a:pPr>
            <a:r>
              <a:rPr lang="en-US" dirty="0">
                <a:solidFill>
                  <a:srgbClr val="0070C0"/>
                </a:solidFill>
              </a:rPr>
              <a:t>Dispose of grease in grease receptacles</a:t>
            </a:r>
          </a:p>
          <a:p>
            <a:pPr eaLnBrk="1" hangingPunct="1">
              <a:defRPr/>
            </a:pPr>
            <a:endParaRPr lang="en-US" dirty="0"/>
          </a:p>
          <a:p>
            <a:pPr eaLnBrk="1" hangingPunct="1">
              <a:defRPr/>
            </a:pPr>
            <a:endParaRPr lang="en-US" dirty="0"/>
          </a:p>
        </p:txBody>
      </p:sp>
      <p:pic>
        <p:nvPicPr>
          <p:cNvPr id="1026" name="Picture 2" descr="http://www.clker.com/cliparts/4/5/0/0/12456977871712665073hrum_trash.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55293"/>
            <a:ext cx="2140067" cy="21764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267" y="3930766"/>
            <a:ext cx="2431933" cy="243193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479130"/>
            <a:ext cx="2514600" cy="1728788"/>
          </a:xfrm>
          <a:prstGeom prst="rect">
            <a:avLst/>
          </a:prstGeom>
        </p:spPr>
      </p:pic>
    </p:spTree>
    <p:extLst>
      <p:ext uri="{BB962C8B-B14F-4D97-AF65-F5344CB8AC3E}">
        <p14:creationId xmlns:p14="http://schemas.microsoft.com/office/powerpoint/2010/main" val="386659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318DA8A1BC454397970AB59157667A" ma:contentTypeVersion="8" ma:contentTypeDescription="Create a new document." ma:contentTypeScope="" ma:versionID="ae655a91a5795583f566cc550651b4e4">
  <xsd:schema xmlns:xsd="http://www.w3.org/2001/XMLSchema" xmlns:xs="http://www.w3.org/2001/XMLSchema" xmlns:p="http://schemas.microsoft.com/office/2006/metadata/properties" xmlns:ns2="b0cdc876-c68a-4986-9172-294f48fba273" targetNamespace="http://schemas.microsoft.com/office/2006/metadata/properties" ma:root="true" ma:fieldsID="6b1ad7b615a5623b197769e000223d18" ns2:_="">
    <xsd:import namespace="b0cdc876-c68a-4986-9172-294f48fba27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dc876-c68a-4986-9172-294f48fba27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567471-EA7B-4931-A259-321E1D53102F}">
  <ds:schemaRefs>
    <ds:schemaRef ds:uri="http://schemas.microsoft.com/sharepoint/v3/contenttype/forms"/>
  </ds:schemaRefs>
</ds:datastoreItem>
</file>

<file path=customXml/itemProps2.xml><?xml version="1.0" encoding="utf-8"?>
<ds:datastoreItem xmlns:ds="http://schemas.openxmlformats.org/officeDocument/2006/customXml" ds:itemID="{8FD39BC6-BD95-4273-83C0-0700FFC38EA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ECD4FA2-9B70-4FA9-B067-B587708F0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dc876-c68a-4986-9172-294f48fba2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Apex</Template>
  <TotalTime>2340</TotalTime>
  <Words>1542</Words>
  <Application>Microsoft Office PowerPoint</Application>
  <PresentationFormat>On-screen Show (4:3)</PresentationFormat>
  <Paragraphs>197</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Narrow</vt:lpstr>
      <vt:lpstr>Calibri</vt:lpstr>
      <vt:lpstr>Garamond</vt:lpstr>
      <vt:lpstr>Wingdings</vt:lpstr>
      <vt:lpstr>Office Theme</vt:lpstr>
      <vt:lpstr>Nevada Division of Public and Behavioral Health Environmental Health Section</vt:lpstr>
      <vt:lpstr>What is a Temporary Food Establishment at a Special Event? </vt:lpstr>
      <vt:lpstr>Fees for Special Events</vt:lpstr>
      <vt:lpstr>Cottage Food Vendors</vt:lpstr>
      <vt:lpstr>Canopy Set Up</vt:lpstr>
      <vt:lpstr>Approved Hand Wash Station</vt:lpstr>
      <vt:lpstr>PowerPoint Presentation</vt:lpstr>
      <vt:lpstr>APPROVED DISHWASHING STATION</vt:lpstr>
      <vt:lpstr>Booth Structure &amp; Maintenance</vt:lpstr>
      <vt:lpstr>Keep Food Areas Clean</vt:lpstr>
      <vt:lpstr>Grills</vt:lpstr>
      <vt:lpstr>Approved Kitchen Utensils</vt:lpstr>
      <vt:lpstr>PowerPoint Presentation</vt:lpstr>
      <vt:lpstr>Approved Source for Food</vt:lpstr>
      <vt:lpstr>Food Handler Responsibilities</vt:lpstr>
      <vt:lpstr> Hand Washing </vt:lpstr>
      <vt:lpstr>PowerPoint Presentation</vt:lpstr>
      <vt:lpstr>PowerPoint Presentation</vt:lpstr>
      <vt:lpstr>Potentially Hazardous Foods </vt:lpstr>
      <vt:lpstr>PowerPoint Presentation</vt:lpstr>
      <vt:lpstr>Food Preparation and Storage</vt:lpstr>
      <vt:lpstr>Danger Zone</vt:lpstr>
      <vt:lpstr>Cooking Food</vt:lpstr>
      <vt:lpstr>How to Check a Food Thermometer</vt:lpstr>
      <vt:lpstr>How to Use a Food Thermometer</vt:lpstr>
      <vt:lpstr>    </vt:lpstr>
      <vt:lpstr>Food Preparation and Storage</vt:lpstr>
      <vt:lpstr>Cold Holding and Storage</vt:lpstr>
      <vt:lpstr>Hot Holding Methods</vt:lpstr>
      <vt:lpstr>Condiments and Scoop Storage</vt:lpstr>
      <vt:lpstr>Don’t Serve Food Sick</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Temporary Event Set up</dc:title>
  <dc:creator>Arbizu</dc:creator>
  <cp:lastModifiedBy>Winifred Crow</cp:lastModifiedBy>
  <cp:revision>147</cp:revision>
  <dcterms:created xsi:type="dcterms:W3CDTF">2013-02-28T14:53:59Z</dcterms:created>
  <dcterms:modified xsi:type="dcterms:W3CDTF">2021-12-20T17:01:49Z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0x01010013318DA8A1BC454397970AB59157667A</vt:lpwstr>
  </property>
</Properties>
</file>