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9" r:id="rId2"/>
    <p:sldId id="270" r:id="rId3"/>
    <p:sldId id="280" r:id="rId4"/>
    <p:sldId id="272" r:id="rId5"/>
    <p:sldId id="273" r:id="rId6"/>
    <p:sldId id="274" r:id="rId7"/>
    <p:sldId id="275" r:id="rId8"/>
    <p:sldId id="266" r:id="rId9"/>
    <p:sldId id="267" r:id="rId10"/>
    <p:sldId id="26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8" autoAdjust="0"/>
    <p:restoredTop sz="94660"/>
  </p:normalViewPr>
  <p:slideViewPr>
    <p:cSldViewPr snapToGrid="0">
      <p:cViewPr varScale="1">
        <p:scale>
          <a:sx n="71" d="100"/>
          <a:sy n="71" d="100"/>
        </p:scale>
        <p:origin x="129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AE54C2-D34F-4E06-8552-27B2445E0B08}" type="doc">
      <dgm:prSet loTypeId="urn:microsoft.com/office/officeart/2005/8/layout/venn2" loCatId="relationship" qsTypeId="urn:microsoft.com/office/officeart/2005/8/quickstyle/simple1" qsCatId="simple" csTypeId="urn:microsoft.com/office/officeart/2005/8/colors/accent1_4" csCatId="accent1" phldr="1"/>
      <dgm:spPr/>
      <dgm:t>
        <a:bodyPr/>
        <a:lstStyle/>
        <a:p>
          <a:endParaRPr lang="en-US"/>
        </a:p>
      </dgm:t>
    </dgm:pt>
    <dgm:pt modelId="{7CBF907F-25DD-4C14-A9F2-B008BCC425FC}">
      <dgm:prSet phldrT="[Text]" custT="1"/>
      <dgm:spPr>
        <a:solidFill>
          <a:srgbClr val="0070C0"/>
        </a:solidFill>
      </dgm:spPr>
      <dgm:t>
        <a:bodyPr/>
        <a:lstStyle/>
        <a:p>
          <a:r>
            <a:rPr lang="en-US" sz="1400" dirty="0"/>
            <a:t>Community at-large</a:t>
          </a:r>
        </a:p>
        <a:p>
          <a:r>
            <a:rPr lang="en-US" sz="1400" dirty="0"/>
            <a:t>N=1,116,114</a:t>
          </a:r>
        </a:p>
      </dgm:t>
    </dgm:pt>
    <dgm:pt modelId="{988E0291-C04C-4EEF-BE9A-F143A65C39BB}" type="parTrans" cxnId="{C7C9DD41-CCCB-4BAD-87B0-9B15420228B3}">
      <dgm:prSet/>
      <dgm:spPr/>
      <dgm:t>
        <a:bodyPr/>
        <a:lstStyle/>
        <a:p>
          <a:endParaRPr lang="en-US"/>
        </a:p>
      </dgm:t>
    </dgm:pt>
    <dgm:pt modelId="{6C747153-444F-45EC-A596-986B64070A67}" type="sibTrans" cxnId="{C7C9DD41-CCCB-4BAD-87B0-9B15420228B3}">
      <dgm:prSet/>
      <dgm:spPr/>
      <dgm:t>
        <a:bodyPr/>
        <a:lstStyle/>
        <a:p>
          <a:endParaRPr lang="en-US"/>
        </a:p>
      </dgm:t>
    </dgm:pt>
    <dgm:pt modelId="{E0820A59-9FEC-4461-B83B-F18AE28D2304}">
      <dgm:prSet phldrT="[Text]" custT="1"/>
      <dgm:spPr>
        <a:solidFill>
          <a:srgbClr val="FF0000"/>
        </a:solidFill>
      </dgm:spPr>
      <dgm:t>
        <a:bodyPr/>
        <a:lstStyle/>
        <a:p>
          <a:r>
            <a:rPr lang="en-US" sz="1400" dirty="0"/>
            <a:t>Bereaved extended networks, First Responders N=39,646</a:t>
          </a:r>
        </a:p>
      </dgm:t>
    </dgm:pt>
    <dgm:pt modelId="{D77318BF-F8A2-4E73-B50F-0A0A98829E18}" type="parTrans" cxnId="{D201ACFE-F5ED-49A9-B913-ACEAE065BF34}">
      <dgm:prSet/>
      <dgm:spPr/>
      <dgm:t>
        <a:bodyPr/>
        <a:lstStyle/>
        <a:p>
          <a:endParaRPr lang="en-US"/>
        </a:p>
      </dgm:t>
    </dgm:pt>
    <dgm:pt modelId="{0DE812EC-66F8-42BE-8E09-AA7404FB0ECF}" type="sibTrans" cxnId="{D201ACFE-F5ED-49A9-B913-ACEAE065BF34}">
      <dgm:prSet/>
      <dgm:spPr/>
      <dgm:t>
        <a:bodyPr/>
        <a:lstStyle/>
        <a:p>
          <a:endParaRPr lang="en-US"/>
        </a:p>
      </dgm:t>
    </dgm:pt>
    <dgm:pt modelId="{B3649DCA-2FDF-4114-841E-77731ED34812}">
      <dgm:prSet phldrT="[Text]" custT="1"/>
      <dgm:spPr>
        <a:solidFill>
          <a:srgbClr val="00B0F0"/>
        </a:solidFill>
      </dgm:spPr>
      <dgm:t>
        <a:bodyPr/>
        <a:lstStyle/>
        <a:p>
          <a:endParaRPr lang="en-US" sz="1200" dirty="0"/>
        </a:p>
        <a:p>
          <a:endParaRPr lang="en-US" sz="1200" dirty="0"/>
        </a:p>
        <a:p>
          <a:r>
            <a:rPr lang="en-US" sz="1400" dirty="0"/>
            <a:t>All persons tested, family members of those positive, front line health care providers</a:t>
          </a:r>
        </a:p>
        <a:p>
          <a:r>
            <a:rPr lang="en-US" sz="1400" dirty="0"/>
            <a:t>N=313,632</a:t>
          </a:r>
        </a:p>
      </dgm:t>
    </dgm:pt>
    <dgm:pt modelId="{F349A6C4-FC60-41DC-80F9-18DAE19625C2}" type="parTrans" cxnId="{EDD4453A-5152-49FD-9565-1FBC59933B43}">
      <dgm:prSet/>
      <dgm:spPr/>
      <dgm:t>
        <a:bodyPr/>
        <a:lstStyle/>
        <a:p>
          <a:endParaRPr lang="en-US"/>
        </a:p>
      </dgm:t>
    </dgm:pt>
    <dgm:pt modelId="{BB491FF1-D655-4DF0-BB75-426FBE252412}" type="sibTrans" cxnId="{EDD4453A-5152-49FD-9565-1FBC59933B43}">
      <dgm:prSet/>
      <dgm:spPr/>
      <dgm:t>
        <a:bodyPr/>
        <a:lstStyle/>
        <a:p>
          <a:endParaRPr lang="en-US"/>
        </a:p>
      </dgm:t>
    </dgm:pt>
    <dgm:pt modelId="{3A0EA4CF-784D-450B-A33B-0AFF575EE9B8}">
      <dgm:prSet phldrT="[Text]" custT="1"/>
      <dgm:spPr/>
      <dgm:t>
        <a:bodyPr/>
        <a:lstStyle/>
        <a:p>
          <a:r>
            <a:rPr lang="en-US" sz="1400" b="0" dirty="0"/>
            <a:t>Bereaved, COVID-19 positive</a:t>
          </a:r>
        </a:p>
        <a:p>
          <a:r>
            <a:rPr lang="en-US" sz="1400" b="0" dirty="0"/>
            <a:t>N=6,311</a:t>
          </a:r>
        </a:p>
      </dgm:t>
    </dgm:pt>
    <dgm:pt modelId="{9BF73C6A-F9A3-495E-BACE-5AD1AB9DC1C0}" type="parTrans" cxnId="{FB16C64C-35BB-41B1-A201-8E0AB17C3A75}">
      <dgm:prSet/>
      <dgm:spPr/>
      <dgm:t>
        <a:bodyPr/>
        <a:lstStyle/>
        <a:p>
          <a:endParaRPr lang="en-US"/>
        </a:p>
      </dgm:t>
    </dgm:pt>
    <dgm:pt modelId="{3FB4EA5F-580B-4101-9840-3CE267AF44BA}" type="sibTrans" cxnId="{FB16C64C-35BB-41B1-A201-8E0AB17C3A75}">
      <dgm:prSet/>
      <dgm:spPr/>
      <dgm:t>
        <a:bodyPr/>
        <a:lstStyle/>
        <a:p>
          <a:endParaRPr lang="en-US"/>
        </a:p>
      </dgm:t>
    </dgm:pt>
    <dgm:pt modelId="{EEC49289-1AD4-48B6-9449-C5D665882937}">
      <dgm:prSet custT="1"/>
      <dgm:spPr>
        <a:solidFill>
          <a:srgbClr val="00B050"/>
        </a:solidFill>
      </dgm:spPr>
      <dgm:t>
        <a:bodyPr/>
        <a:lstStyle/>
        <a:p>
          <a:r>
            <a:rPr lang="en-US" sz="1400" dirty="0"/>
            <a:t>Unemployed, K-12 students, social service providers, clergy, behavioral health providers N=1,064,453</a:t>
          </a:r>
        </a:p>
      </dgm:t>
    </dgm:pt>
    <dgm:pt modelId="{6C282816-5A43-4E6F-94B1-87472A2DD1FC}" type="parTrans" cxnId="{4909618C-8937-419C-83B0-BDE5713E9BBD}">
      <dgm:prSet/>
      <dgm:spPr/>
      <dgm:t>
        <a:bodyPr/>
        <a:lstStyle/>
        <a:p>
          <a:endParaRPr lang="en-US"/>
        </a:p>
      </dgm:t>
    </dgm:pt>
    <dgm:pt modelId="{B5A0BDDE-7059-43E9-9B92-6F7771B03785}" type="sibTrans" cxnId="{4909618C-8937-419C-83B0-BDE5713E9BBD}">
      <dgm:prSet/>
      <dgm:spPr/>
      <dgm:t>
        <a:bodyPr/>
        <a:lstStyle/>
        <a:p>
          <a:endParaRPr lang="en-US"/>
        </a:p>
      </dgm:t>
    </dgm:pt>
    <dgm:pt modelId="{21CB60BF-EB90-4221-8664-68EAA22E180C}" type="pres">
      <dgm:prSet presAssocID="{B5AE54C2-D34F-4E06-8552-27B2445E0B08}" presName="Name0" presStyleCnt="0">
        <dgm:presLayoutVars>
          <dgm:chMax val="7"/>
          <dgm:resizeHandles val="exact"/>
        </dgm:presLayoutVars>
      </dgm:prSet>
      <dgm:spPr/>
    </dgm:pt>
    <dgm:pt modelId="{C17FAE5A-0019-4E37-A3CA-CDC0B8F5AC82}" type="pres">
      <dgm:prSet presAssocID="{B5AE54C2-D34F-4E06-8552-27B2445E0B08}" presName="comp1" presStyleCnt="0"/>
      <dgm:spPr/>
    </dgm:pt>
    <dgm:pt modelId="{ACD6F9FB-ADA8-48C3-ABFF-95DFC19ABF6C}" type="pres">
      <dgm:prSet presAssocID="{B5AE54C2-D34F-4E06-8552-27B2445E0B08}" presName="circle1" presStyleLbl="node1" presStyleIdx="0" presStyleCnt="5" custScaleX="127394"/>
      <dgm:spPr/>
    </dgm:pt>
    <dgm:pt modelId="{8D86B75C-3F13-49F8-8BCC-49096B1A5C1C}" type="pres">
      <dgm:prSet presAssocID="{B5AE54C2-D34F-4E06-8552-27B2445E0B08}" presName="c1text" presStyleLbl="node1" presStyleIdx="0" presStyleCnt="5">
        <dgm:presLayoutVars>
          <dgm:bulletEnabled val="1"/>
        </dgm:presLayoutVars>
      </dgm:prSet>
      <dgm:spPr/>
    </dgm:pt>
    <dgm:pt modelId="{1A4489C2-F9A6-49C5-B06E-26A10BBF90D9}" type="pres">
      <dgm:prSet presAssocID="{B5AE54C2-D34F-4E06-8552-27B2445E0B08}" presName="comp2" presStyleCnt="0"/>
      <dgm:spPr/>
    </dgm:pt>
    <dgm:pt modelId="{E8CC530D-E79C-4B90-9613-409999D31B3C}" type="pres">
      <dgm:prSet presAssocID="{B5AE54C2-D34F-4E06-8552-27B2445E0B08}" presName="circle2" presStyleLbl="node1" presStyleIdx="1" presStyleCnt="5" custScaleX="114108" custScaleY="100088"/>
      <dgm:spPr/>
    </dgm:pt>
    <dgm:pt modelId="{F3B30037-3178-4BBB-9255-7FD8398E9072}" type="pres">
      <dgm:prSet presAssocID="{B5AE54C2-D34F-4E06-8552-27B2445E0B08}" presName="c2text" presStyleLbl="node1" presStyleIdx="1" presStyleCnt="5">
        <dgm:presLayoutVars>
          <dgm:bulletEnabled val="1"/>
        </dgm:presLayoutVars>
      </dgm:prSet>
      <dgm:spPr/>
    </dgm:pt>
    <dgm:pt modelId="{A0778405-ABAF-4FD1-B922-5E604E79E926}" type="pres">
      <dgm:prSet presAssocID="{B5AE54C2-D34F-4E06-8552-27B2445E0B08}" presName="comp3" presStyleCnt="0"/>
      <dgm:spPr/>
    </dgm:pt>
    <dgm:pt modelId="{E18EAF02-C7EC-48E0-9316-66F5478A0D51}" type="pres">
      <dgm:prSet presAssocID="{B5AE54C2-D34F-4E06-8552-27B2445E0B08}" presName="circle3" presStyleLbl="node1" presStyleIdx="2" presStyleCnt="5" custScaleX="111260" custScaleY="93415"/>
      <dgm:spPr/>
    </dgm:pt>
    <dgm:pt modelId="{8A0818B8-A6F6-4F95-AD8E-2F3DD1D8C874}" type="pres">
      <dgm:prSet presAssocID="{B5AE54C2-D34F-4E06-8552-27B2445E0B08}" presName="c3text" presStyleLbl="node1" presStyleIdx="2" presStyleCnt="5">
        <dgm:presLayoutVars>
          <dgm:bulletEnabled val="1"/>
        </dgm:presLayoutVars>
      </dgm:prSet>
      <dgm:spPr/>
    </dgm:pt>
    <dgm:pt modelId="{C26B366C-034F-45BC-943B-3E15CFA0AF53}" type="pres">
      <dgm:prSet presAssocID="{B5AE54C2-D34F-4E06-8552-27B2445E0B08}" presName="comp4" presStyleCnt="0"/>
      <dgm:spPr/>
    </dgm:pt>
    <dgm:pt modelId="{9C4D7481-3C27-409A-89C2-653F457DA02F}" type="pres">
      <dgm:prSet presAssocID="{B5AE54C2-D34F-4E06-8552-27B2445E0B08}" presName="circle4" presStyleLbl="node1" presStyleIdx="3" presStyleCnt="5" custScaleX="100373" custScaleY="87938"/>
      <dgm:spPr/>
    </dgm:pt>
    <dgm:pt modelId="{8C66F729-C433-4831-B3E0-29EF842CAE60}" type="pres">
      <dgm:prSet presAssocID="{B5AE54C2-D34F-4E06-8552-27B2445E0B08}" presName="c4text" presStyleLbl="node1" presStyleIdx="3" presStyleCnt="5">
        <dgm:presLayoutVars>
          <dgm:bulletEnabled val="1"/>
        </dgm:presLayoutVars>
      </dgm:prSet>
      <dgm:spPr/>
    </dgm:pt>
    <dgm:pt modelId="{47EFBC08-56BA-44A7-9D54-DBE3D44ECB1D}" type="pres">
      <dgm:prSet presAssocID="{B5AE54C2-D34F-4E06-8552-27B2445E0B08}" presName="comp5" presStyleCnt="0"/>
      <dgm:spPr/>
    </dgm:pt>
    <dgm:pt modelId="{75168499-2D25-4FCA-8BC5-C88841FBEAF5}" type="pres">
      <dgm:prSet presAssocID="{B5AE54C2-D34F-4E06-8552-27B2445E0B08}" presName="circle5" presStyleLbl="node1" presStyleIdx="4" presStyleCnt="5" custScaleY="55674" custLinFactNeighborY="11473"/>
      <dgm:spPr/>
    </dgm:pt>
    <dgm:pt modelId="{74764DAB-C217-4C95-8E16-C902202A7077}" type="pres">
      <dgm:prSet presAssocID="{B5AE54C2-D34F-4E06-8552-27B2445E0B08}" presName="c5text" presStyleLbl="node1" presStyleIdx="4" presStyleCnt="5">
        <dgm:presLayoutVars>
          <dgm:bulletEnabled val="1"/>
        </dgm:presLayoutVars>
      </dgm:prSet>
      <dgm:spPr/>
    </dgm:pt>
  </dgm:ptLst>
  <dgm:cxnLst>
    <dgm:cxn modelId="{EDD4453A-5152-49FD-9565-1FBC59933B43}" srcId="{B5AE54C2-D34F-4E06-8552-27B2445E0B08}" destId="{B3649DCA-2FDF-4114-841E-77731ED34812}" srcOrd="3" destOrd="0" parTransId="{F349A6C4-FC60-41DC-80F9-18DAE19625C2}" sibTransId="{BB491FF1-D655-4DF0-BB75-426FBE252412}"/>
    <dgm:cxn modelId="{50F0FF3C-5FD4-4900-B337-ABC2E40BC975}" type="presOf" srcId="{E0820A59-9FEC-4461-B83B-F18AE28D2304}" destId="{8A0818B8-A6F6-4F95-AD8E-2F3DD1D8C874}" srcOrd="1" destOrd="0" presId="urn:microsoft.com/office/officeart/2005/8/layout/venn2"/>
    <dgm:cxn modelId="{C7C9DD41-CCCB-4BAD-87B0-9B15420228B3}" srcId="{B5AE54C2-D34F-4E06-8552-27B2445E0B08}" destId="{7CBF907F-25DD-4C14-A9F2-B008BCC425FC}" srcOrd="0" destOrd="0" parTransId="{988E0291-C04C-4EEF-BE9A-F143A65C39BB}" sibTransId="{6C747153-444F-45EC-A596-986B64070A67}"/>
    <dgm:cxn modelId="{EAA01865-E572-4D63-B951-5B0ABABC5965}" type="presOf" srcId="{EEC49289-1AD4-48B6-9449-C5D665882937}" destId="{F3B30037-3178-4BBB-9255-7FD8398E9072}" srcOrd="1" destOrd="0" presId="urn:microsoft.com/office/officeart/2005/8/layout/venn2"/>
    <dgm:cxn modelId="{79005D4A-A0F4-4033-88A1-5AD912EBCC97}" type="presOf" srcId="{7CBF907F-25DD-4C14-A9F2-B008BCC425FC}" destId="{ACD6F9FB-ADA8-48C3-ABFF-95DFC19ABF6C}" srcOrd="0" destOrd="0" presId="urn:microsoft.com/office/officeart/2005/8/layout/venn2"/>
    <dgm:cxn modelId="{FB16C64C-35BB-41B1-A201-8E0AB17C3A75}" srcId="{B5AE54C2-D34F-4E06-8552-27B2445E0B08}" destId="{3A0EA4CF-784D-450B-A33B-0AFF575EE9B8}" srcOrd="4" destOrd="0" parTransId="{9BF73C6A-F9A3-495E-BACE-5AD1AB9DC1C0}" sibTransId="{3FB4EA5F-580B-4101-9840-3CE267AF44BA}"/>
    <dgm:cxn modelId="{FF210587-77B4-4E68-9F6B-3E85EF7768F2}" type="presOf" srcId="{B3649DCA-2FDF-4114-841E-77731ED34812}" destId="{9C4D7481-3C27-409A-89C2-653F457DA02F}" srcOrd="0" destOrd="0" presId="urn:microsoft.com/office/officeart/2005/8/layout/venn2"/>
    <dgm:cxn modelId="{4909618C-8937-419C-83B0-BDE5713E9BBD}" srcId="{B5AE54C2-D34F-4E06-8552-27B2445E0B08}" destId="{EEC49289-1AD4-48B6-9449-C5D665882937}" srcOrd="1" destOrd="0" parTransId="{6C282816-5A43-4E6F-94B1-87472A2DD1FC}" sibTransId="{B5A0BDDE-7059-43E9-9B92-6F7771B03785}"/>
    <dgm:cxn modelId="{05DB81B1-AEF9-48B5-B894-4E71B0DBDF23}" type="presOf" srcId="{3A0EA4CF-784D-450B-A33B-0AFF575EE9B8}" destId="{75168499-2D25-4FCA-8BC5-C88841FBEAF5}" srcOrd="0" destOrd="0" presId="urn:microsoft.com/office/officeart/2005/8/layout/venn2"/>
    <dgm:cxn modelId="{51F0E6B1-3AD3-4091-B55C-3F2143C85211}" type="presOf" srcId="{EEC49289-1AD4-48B6-9449-C5D665882937}" destId="{E8CC530D-E79C-4B90-9613-409999D31B3C}" srcOrd="0" destOrd="0" presId="urn:microsoft.com/office/officeart/2005/8/layout/venn2"/>
    <dgm:cxn modelId="{8CEABAC7-98F9-4000-929B-C416156AD91D}" type="presOf" srcId="{E0820A59-9FEC-4461-B83B-F18AE28D2304}" destId="{E18EAF02-C7EC-48E0-9316-66F5478A0D51}" srcOrd="0" destOrd="0" presId="urn:microsoft.com/office/officeart/2005/8/layout/venn2"/>
    <dgm:cxn modelId="{E430D4CE-51C4-4010-914F-D664304AD13E}" type="presOf" srcId="{B3649DCA-2FDF-4114-841E-77731ED34812}" destId="{8C66F729-C433-4831-B3E0-29EF842CAE60}" srcOrd="1" destOrd="0" presId="urn:microsoft.com/office/officeart/2005/8/layout/venn2"/>
    <dgm:cxn modelId="{348B40D6-24AA-41DF-86EC-2FC6E1B1F4D7}" type="presOf" srcId="{7CBF907F-25DD-4C14-A9F2-B008BCC425FC}" destId="{8D86B75C-3F13-49F8-8BCC-49096B1A5C1C}" srcOrd="1" destOrd="0" presId="urn:microsoft.com/office/officeart/2005/8/layout/venn2"/>
    <dgm:cxn modelId="{F97ECAF7-8464-49A2-BE86-A0A39A7F4BD2}" type="presOf" srcId="{B5AE54C2-D34F-4E06-8552-27B2445E0B08}" destId="{21CB60BF-EB90-4221-8664-68EAA22E180C}" srcOrd="0" destOrd="0" presId="urn:microsoft.com/office/officeart/2005/8/layout/venn2"/>
    <dgm:cxn modelId="{13C019F8-268D-4D56-8EDE-66F8985D3AF1}" type="presOf" srcId="{3A0EA4CF-784D-450B-A33B-0AFF575EE9B8}" destId="{74764DAB-C217-4C95-8E16-C902202A7077}" srcOrd="1" destOrd="0" presId="urn:microsoft.com/office/officeart/2005/8/layout/venn2"/>
    <dgm:cxn modelId="{D201ACFE-F5ED-49A9-B913-ACEAE065BF34}" srcId="{B5AE54C2-D34F-4E06-8552-27B2445E0B08}" destId="{E0820A59-9FEC-4461-B83B-F18AE28D2304}" srcOrd="2" destOrd="0" parTransId="{D77318BF-F8A2-4E73-B50F-0A0A98829E18}" sibTransId="{0DE812EC-66F8-42BE-8E09-AA7404FB0ECF}"/>
    <dgm:cxn modelId="{1E8B0267-2E66-4C55-8684-5E2E3917AD01}" type="presParOf" srcId="{21CB60BF-EB90-4221-8664-68EAA22E180C}" destId="{C17FAE5A-0019-4E37-A3CA-CDC0B8F5AC82}" srcOrd="0" destOrd="0" presId="urn:microsoft.com/office/officeart/2005/8/layout/venn2"/>
    <dgm:cxn modelId="{FE8A905D-5BF3-4B88-B8A4-6BED7ECE0CD0}" type="presParOf" srcId="{C17FAE5A-0019-4E37-A3CA-CDC0B8F5AC82}" destId="{ACD6F9FB-ADA8-48C3-ABFF-95DFC19ABF6C}" srcOrd="0" destOrd="0" presId="urn:microsoft.com/office/officeart/2005/8/layout/venn2"/>
    <dgm:cxn modelId="{97DD74F2-0D00-4A41-8513-C24818D638CF}" type="presParOf" srcId="{C17FAE5A-0019-4E37-A3CA-CDC0B8F5AC82}" destId="{8D86B75C-3F13-49F8-8BCC-49096B1A5C1C}" srcOrd="1" destOrd="0" presId="urn:microsoft.com/office/officeart/2005/8/layout/venn2"/>
    <dgm:cxn modelId="{46FC040E-B695-49B1-BF4D-FC2D3EC2CC4E}" type="presParOf" srcId="{21CB60BF-EB90-4221-8664-68EAA22E180C}" destId="{1A4489C2-F9A6-49C5-B06E-26A10BBF90D9}" srcOrd="1" destOrd="0" presId="urn:microsoft.com/office/officeart/2005/8/layout/venn2"/>
    <dgm:cxn modelId="{00E4E7F8-5E10-4A84-8ACB-777B05ECE381}" type="presParOf" srcId="{1A4489C2-F9A6-49C5-B06E-26A10BBF90D9}" destId="{E8CC530D-E79C-4B90-9613-409999D31B3C}" srcOrd="0" destOrd="0" presId="urn:microsoft.com/office/officeart/2005/8/layout/venn2"/>
    <dgm:cxn modelId="{CAEAC29E-2539-40C3-9597-0025D34B4AEA}" type="presParOf" srcId="{1A4489C2-F9A6-49C5-B06E-26A10BBF90D9}" destId="{F3B30037-3178-4BBB-9255-7FD8398E9072}" srcOrd="1" destOrd="0" presId="urn:microsoft.com/office/officeart/2005/8/layout/venn2"/>
    <dgm:cxn modelId="{C2949738-3CED-4C90-9CA6-0E3E7D8D2AA0}" type="presParOf" srcId="{21CB60BF-EB90-4221-8664-68EAA22E180C}" destId="{A0778405-ABAF-4FD1-B922-5E604E79E926}" srcOrd="2" destOrd="0" presId="urn:microsoft.com/office/officeart/2005/8/layout/venn2"/>
    <dgm:cxn modelId="{19C19FDA-58FC-4845-A6A7-95FD01B32179}" type="presParOf" srcId="{A0778405-ABAF-4FD1-B922-5E604E79E926}" destId="{E18EAF02-C7EC-48E0-9316-66F5478A0D51}" srcOrd="0" destOrd="0" presId="urn:microsoft.com/office/officeart/2005/8/layout/venn2"/>
    <dgm:cxn modelId="{A74E1664-8F22-4C83-A931-FF0256AB83DA}" type="presParOf" srcId="{A0778405-ABAF-4FD1-B922-5E604E79E926}" destId="{8A0818B8-A6F6-4F95-AD8E-2F3DD1D8C874}" srcOrd="1" destOrd="0" presId="urn:microsoft.com/office/officeart/2005/8/layout/venn2"/>
    <dgm:cxn modelId="{364B113C-05E3-4EA8-84FA-284ED89A42EC}" type="presParOf" srcId="{21CB60BF-EB90-4221-8664-68EAA22E180C}" destId="{C26B366C-034F-45BC-943B-3E15CFA0AF53}" srcOrd="3" destOrd="0" presId="urn:microsoft.com/office/officeart/2005/8/layout/venn2"/>
    <dgm:cxn modelId="{BBA8E28C-0EC3-4E25-A660-BE48CF59D909}" type="presParOf" srcId="{C26B366C-034F-45BC-943B-3E15CFA0AF53}" destId="{9C4D7481-3C27-409A-89C2-653F457DA02F}" srcOrd="0" destOrd="0" presId="urn:microsoft.com/office/officeart/2005/8/layout/venn2"/>
    <dgm:cxn modelId="{D056CAAA-7B81-400B-AAAD-BD4B22C87B9E}" type="presParOf" srcId="{C26B366C-034F-45BC-943B-3E15CFA0AF53}" destId="{8C66F729-C433-4831-B3E0-29EF842CAE60}" srcOrd="1" destOrd="0" presId="urn:microsoft.com/office/officeart/2005/8/layout/venn2"/>
    <dgm:cxn modelId="{D368D80F-99E7-40A4-8816-96BDE69FF3F8}" type="presParOf" srcId="{21CB60BF-EB90-4221-8664-68EAA22E180C}" destId="{47EFBC08-56BA-44A7-9D54-DBE3D44ECB1D}" srcOrd="4" destOrd="0" presId="urn:microsoft.com/office/officeart/2005/8/layout/venn2"/>
    <dgm:cxn modelId="{C1713522-12A6-4792-A354-FC3395375651}" type="presParOf" srcId="{47EFBC08-56BA-44A7-9D54-DBE3D44ECB1D}" destId="{75168499-2D25-4FCA-8BC5-C88841FBEAF5}" srcOrd="0" destOrd="0" presId="urn:microsoft.com/office/officeart/2005/8/layout/venn2"/>
    <dgm:cxn modelId="{3546E91B-ED6F-4DA0-B1EA-DB0B6DDB6DA9}" type="presParOf" srcId="{47EFBC08-56BA-44A7-9D54-DBE3D44ECB1D}" destId="{74764DAB-C217-4C95-8E16-C902202A7077}"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6F9FB-ADA8-48C3-ABFF-95DFC19ABF6C}">
      <dsp:nvSpPr>
        <dsp:cNvPr id="0" name=""/>
        <dsp:cNvSpPr/>
      </dsp:nvSpPr>
      <dsp:spPr>
        <a:xfrm>
          <a:off x="-117076" y="-1045"/>
          <a:ext cx="7124889" cy="5592798"/>
        </a:xfrm>
        <a:prstGeom prst="ellipse">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Community at-large</a:t>
          </a:r>
        </a:p>
        <a:p>
          <a:pPr marL="0" lvl="0" indent="0" algn="ctr" defTabSz="622300">
            <a:lnSpc>
              <a:spcPct val="90000"/>
            </a:lnSpc>
            <a:spcBef>
              <a:spcPct val="0"/>
            </a:spcBef>
            <a:spcAft>
              <a:spcPct val="35000"/>
            </a:spcAft>
            <a:buNone/>
          </a:pPr>
          <a:r>
            <a:rPr lang="en-US" sz="1400" kern="1200" dirty="0"/>
            <a:t>N=1,116,114</a:t>
          </a:r>
        </a:p>
      </dsp:txBody>
      <dsp:txXfrm>
        <a:off x="2109451" y="278594"/>
        <a:ext cx="2671833" cy="559279"/>
      </dsp:txXfrm>
    </dsp:sp>
    <dsp:sp modelId="{E8CC530D-E79C-4B90-9613-409999D31B3C}">
      <dsp:nvSpPr>
        <dsp:cNvPr id="0" name=""/>
        <dsp:cNvSpPr/>
      </dsp:nvSpPr>
      <dsp:spPr>
        <a:xfrm>
          <a:off x="733090" y="835782"/>
          <a:ext cx="5424555" cy="4758061"/>
        </a:xfrm>
        <a:prstGeom prst="ellipse">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Unemployed, K-12 students, social service providers, clergy, behavioral health providers N=1,064,453</a:t>
          </a:r>
        </a:p>
      </dsp:txBody>
      <dsp:txXfrm>
        <a:off x="2275698" y="1109370"/>
        <a:ext cx="2339339" cy="547177"/>
      </dsp:txXfrm>
    </dsp:sp>
    <dsp:sp modelId="{E18EAF02-C7EC-48E0-9316-66F5478A0D51}">
      <dsp:nvSpPr>
        <dsp:cNvPr id="0" name=""/>
        <dsp:cNvSpPr/>
      </dsp:nvSpPr>
      <dsp:spPr>
        <a:xfrm>
          <a:off x="1267476" y="1805693"/>
          <a:ext cx="4355782" cy="3657158"/>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Bereaved extended networks, First Responders N=39,646</a:t>
          </a:r>
        </a:p>
      </dsp:txBody>
      <dsp:txXfrm>
        <a:off x="2318309" y="2058037"/>
        <a:ext cx="2254117" cy="504687"/>
      </dsp:txXfrm>
    </dsp:sp>
    <dsp:sp modelId="{9C4D7481-3C27-409A-89C2-653F457DA02F}">
      <dsp:nvSpPr>
        <dsp:cNvPr id="0" name=""/>
        <dsp:cNvSpPr/>
      </dsp:nvSpPr>
      <dsp:spPr>
        <a:xfrm>
          <a:off x="1901611" y="2701229"/>
          <a:ext cx="3087512" cy="2705007"/>
        </a:xfrm>
        <a:prstGeom prst="ellipse">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r>
            <a:rPr lang="en-US" sz="1400" kern="1200" dirty="0"/>
            <a:t>All persons tested, family members of those positive, front line health care providers</a:t>
          </a:r>
        </a:p>
        <a:p>
          <a:pPr marL="0" lvl="0" indent="0" algn="ctr" defTabSz="533400">
            <a:lnSpc>
              <a:spcPct val="90000"/>
            </a:lnSpc>
            <a:spcBef>
              <a:spcPct val="0"/>
            </a:spcBef>
            <a:spcAft>
              <a:spcPct val="35000"/>
            </a:spcAft>
            <a:buNone/>
          </a:pPr>
          <a:r>
            <a:rPr lang="en-US" sz="1400" kern="1200" dirty="0"/>
            <a:t>N=313,632</a:t>
          </a:r>
        </a:p>
      </dsp:txBody>
      <dsp:txXfrm>
        <a:off x="2611739" y="2944679"/>
        <a:ext cx="1667256" cy="486901"/>
      </dsp:txXfrm>
    </dsp:sp>
    <dsp:sp modelId="{75168499-2D25-4FCA-8BC5-C88841FBEAF5}">
      <dsp:nvSpPr>
        <dsp:cNvPr id="0" name=""/>
        <dsp:cNvSpPr/>
      </dsp:nvSpPr>
      <dsp:spPr>
        <a:xfrm>
          <a:off x="2326808" y="4107110"/>
          <a:ext cx="2237119" cy="1245493"/>
        </a:xfrm>
        <a:prstGeom prst="ellipse">
          <a:avLst/>
        </a:prstGeom>
        <a:solidFill>
          <a:schemeClr val="accent1">
            <a:shade val="50000"/>
            <a:hueOff val="160997"/>
            <a:satOff val="-3921"/>
            <a:lumOff val="171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0" kern="1200" dirty="0"/>
            <a:t>Bereaved, COVID-19 positive</a:t>
          </a:r>
        </a:p>
        <a:p>
          <a:pPr marL="0" lvl="0" indent="0" algn="ctr" defTabSz="622300">
            <a:lnSpc>
              <a:spcPct val="90000"/>
            </a:lnSpc>
            <a:spcBef>
              <a:spcPct val="0"/>
            </a:spcBef>
            <a:spcAft>
              <a:spcPct val="35000"/>
            </a:spcAft>
            <a:buNone/>
          </a:pPr>
          <a:r>
            <a:rPr lang="en-US" sz="1400" b="0" kern="1200" dirty="0"/>
            <a:t>N=6,311</a:t>
          </a:r>
        </a:p>
      </dsp:txBody>
      <dsp:txXfrm>
        <a:off x="2654426" y="4418483"/>
        <a:ext cx="1581882" cy="622746"/>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3EE7A2-2425-43AE-A25D-CABB08E29EA7}" type="datetimeFigureOut">
              <a:rPr lang="en-US" smtClean="0"/>
              <a:t>6/23/2020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7F852D-D01F-4E14-BB5E-2CBB07F16634}" type="slidenum">
              <a:rPr lang="en-US" smtClean="0"/>
              <a:t>‹#›</a:t>
            </a:fld>
            <a:endParaRPr lang="en-US"/>
          </a:p>
        </p:txBody>
      </p:sp>
    </p:spTree>
    <p:extLst>
      <p:ext uri="{BB962C8B-B14F-4D97-AF65-F5344CB8AC3E}">
        <p14:creationId xmlns:p14="http://schemas.microsoft.com/office/powerpoint/2010/main" val="2517015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1</a:t>
            </a:fld>
            <a:endParaRPr lang="en-US" dirty="0"/>
          </a:p>
        </p:txBody>
      </p:sp>
    </p:spTree>
    <p:extLst>
      <p:ext uri="{BB962C8B-B14F-4D97-AF65-F5344CB8AC3E}">
        <p14:creationId xmlns:p14="http://schemas.microsoft.com/office/powerpoint/2010/main" val="3487492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10</a:t>
            </a:fld>
            <a:endParaRPr lang="en-US" dirty="0"/>
          </a:p>
        </p:txBody>
      </p:sp>
    </p:spTree>
    <p:extLst>
      <p:ext uri="{BB962C8B-B14F-4D97-AF65-F5344CB8AC3E}">
        <p14:creationId xmlns:p14="http://schemas.microsoft.com/office/powerpoint/2010/main" val="2336309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2</a:t>
            </a:fld>
            <a:endParaRPr lang="en-US" dirty="0"/>
          </a:p>
        </p:txBody>
      </p:sp>
    </p:spTree>
    <p:extLst>
      <p:ext uri="{BB962C8B-B14F-4D97-AF65-F5344CB8AC3E}">
        <p14:creationId xmlns:p14="http://schemas.microsoft.com/office/powerpoint/2010/main" val="41892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3</a:t>
            </a:fld>
            <a:endParaRPr lang="en-US" dirty="0"/>
          </a:p>
        </p:txBody>
      </p:sp>
    </p:spTree>
    <p:extLst>
      <p:ext uri="{BB962C8B-B14F-4D97-AF65-F5344CB8AC3E}">
        <p14:creationId xmlns:p14="http://schemas.microsoft.com/office/powerpoint/2010/main" val="3800428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94E8D9-2A02-477C-A982-4F1A1FD927D7}" type="slidenum">
              <a:rPr lang="en-US" smtClean="0"/>
              <a:t>4</a:t>
            </a:fld>
            <a:endParaRPr lang="en-US" dirty="0"/>
          </a:p>
        </p:txBody>
      </p:sp>
    </p:spTree>
    <p:extLst>
      <p:ext uri="{BB962C8B-B14F-4D97-AF65-F5344CB8AC3E}">
        <p14:creationId xmlns:p14="http://schemas.microsoft.com/office/powerpoint/2010/main" val="1283317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94E8D9-2A02-477C-A982-4F1A1FD927D7}" type="slidenum">
              <a:rPr lang="en-US" smtClean="0"/>
              <a:t>5</a:t>
            </a:fld>
            <a:endParaRPr lang="en-US" dirty="0"/>
          </a:p>
        </p:txBody>
      </p:sp>
    </p:spTree>
    <p:extLst>
      <p:ext uri="{BB962C8B-B14F-4D97-AF65-F5344CB8AC3E}">
        <p14:creationId xmlns:p14="http://schemas.microsoft.com/office/powerpoint/2010/main" val="1317395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94E8D9-2A02-477C-A982-4F1A1FD927D7}" type="slidenum">
              <a:rPr lang="en-US" smtClean="0"/>
              <a:t>6</a:t>
            </a:fld>
            <a:endParaRPr lang="en-US" dirty="0"/>
          </a:p>
        </p:txBody>
      </p:sp>
    </p:spTree>
    <p:extLst>
      <p:ext uri="{BB962C8B-B14F-4D97-AF65-F5344CB8AC3E}">
        <p14:creationId xmlns:p14="http://schemas.microsoft.com/office/powerpoint/2010/main" val="3411707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7</a:t>
            </a:fld>
            <a:endParaRPr lang="en-US" dirty="0"/>
          </a:p>
        </p:txBody>
      </p:sp>
    </p:spTree>
    <p:extLst>
      <p:ext uri="{BB962C8B-B14F-4D97-AF65-F5344CB8AC3E}">
        <p14:creationId xmlns:p14="http://schemas.microsoft.com/office/powerpoint/2010/main" val="3547408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8</a:t>
            </a:fld>
            <a:endParaRPr lang="en-US" dirty="0"/>
          </a:p>
        </p:txBody>
      </p:sp>
    </p:spTree>
    <p:extLst>
      <p:ext uri="{BB962C8B-B14F-4D97-AF65-F5344CB8AC3E}">
        <p14:creationId xmlns:p14="http://schemas.microsoft.com/office/powerpoint/2010/main" val="602799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9</a:t>
            </a:fld>
            <a:endParaRPr lang="en-US" dirty="0"/>
          </a:p>
        </p:txBody>
      </p:sp>
    </p:spTree>
    <p:extLst>
      <p:ext uri="{BB962C8B-B14F-4D97-AF65-F5344CB8AC3E}">
        <p14:creationId xmlns:p14="http://schemas.microsoft.com/office/powerpoint/2010/main" val="781530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26274D-7775-4B81-92EB-75F2DD601183}"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2784415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26274D-7775-4B81-92EB-75F2DD601183}"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2185004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26274D-7775-4B81-92EB-75F2DD601183}"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4128922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520FDE9-868C-4E81-A98A-E947D11F2BE8}"/>
              </a:ext>
              <a:ext uri="{C183D7F6-B498-43B3-948B-1728B52AA6E4}">
                <adec:decorative xmlns:adec="http://schemas.microsoft.com/office/drawing/2017/decorative" val="1"/>
              </a:ext>
            </a:extLst>
          </p:cNvPr>
          <p:cNvSpPr/>
          <p:nvPr userDrawn="1"/>
        </p:nvSpPr>
        <p:spPr>
          <a:xfrm>
            <a:off x="0" y="0"/>
            <a:ext cx="2045368" cy="207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34" name="Rectangle 33">
            <a:extLst>
              <a:ext uri="{FF2B5EF4-FFF2-40B4-BE49-F238E27FC236}">
                <a16:creationId xmlns:a16="http://schemas.microsoft.com/office/drawing/2014/main" id="{E00750D6-7F10-4864-AA79-F3592380CA11}"/>
              </a:ext>
              <a:ext uri="{C183D7F6-B498-43B3-948B-1728B52AA6E4}">
                <adec:decorative xmlns:adec="http://schemas.microsoft.com/office/drawing/2017/decorative" val="1"/>
              </a:ext>
            </a:extLst>
          </p:cNvPr>
          <p:cNvSpPr/>
          <p:nvPr userDrawn="1"/>
        </p:nvSpPr>
        <p:spPr>
          <a:xfrm>
            <a:off x="7998692" y="5587941"/>
            <a:ext cx="1012304" cy="113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2" name="Title 1"/>
          <p:cNvSpPr>
            <a:spLocks noGrp="1"/>
          </p:cNvSpPr>
          <p:nvPr>
            <p:ph type="ctrTitle" hasCustomPrompt="1"/>
          </p:nvPr>
        </p:nvSpPr>
        <p:spPr>
          <a:xfrm>
            <a:off x="685800" y="4830538"/>
            <a:ext cx="7772400" cy="466344"/>
          </a:xfrm>
        </p:spPr>
        <p:txBody>
          <a:bodyPr anchor="b"/>
          <a:lstStyle>
            <a:lvl1pPr algn="ctr">
              <a:defRPr lang="en-US" sz="2800" kern="1200" dirty="0" smtClean="0">
                <a:solidFill>
                  <a:srgbClr val="2D4E6B"/>
                </a:solidFill>
                <a:latin typeface="+mn-lt"/>
                <a:ea typeface="+mj-ea"/>
                <a:cs typeface="Times New Roman" panose="02020603050405020304" pitchFamily="18" charset="0"/>
              </a:defRPr>
            </a:lvl1pPr>
          </a:lstStyle>
          <a:p>
            <a:r>
              <a:rPr lang="en-US" dirty="0"/>
              <a:t>Click to edit Division</a:t>
            </a:r>
          </a:p>
        </p:txBody>
      </p:sp>
      <p:sp>
        <p:nvSpPr>
          <p:cNvPr id="3" name="Subtitle 2"/>
          <p:cNvSpPr>
            <a:spLocks noGrp="1"/>
          </p:cNvSpPr>
          <p:nvPr>
            <p:ph type="subTitle" idx="1" hasCustomPrompt="1"/>
          </p:nvPr>
        </p:nvSpPr>
        <p:spPr>
          <a:xfrm>
            <a:off x="1143000" y="5384419"/>
            <a:ext cx="6858000" cy="466344"/>
          </a:xfrm>
        </p:spPr>
        <p:txBody>
          <a:bodyPr/>
          <a:lstStyle>
            <a:lvl1pPr marL="0" indent="0" algn="ctr">
              <a:buNone/>
              <a:defRPr lang="en-US" sz="2400" kern="1200" dirty="0" smtClean="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 (Person’s Name)</a:t>
            </a:r>
          </a:p>
        </p:txBody>
      </p:sp>
      <p:sp>
        <p:nvSpPr>
          <p:cNvPr id="4" name="Date Placeholder 3"/>
          <p:cNvSpPr>
            <a:spLocks noGrp="1"/>
          </p:cNvSpPr>
          <p:nvPr>
            <p:ph type="dt" sz="half" idx="10"/>
          </p:nvPr>
        </p:nvSpPr>
        <p:spPr>
          <a:xfrm>
            <a:off x="628650" y="6356351"/>
            <a:ext cx="2057400" cy="365125"/>
          </a:xfrm>
          <a:prstGeom prst="rect">
            <a:avLst/>
          </a:prstGeom>
        </p:spPr>
        <p:txBody>
          <a:bodyPr anchor="ctr"/>
          <a:lstStyle>
            <a:lvl1pPr>
              <a:defRPr>
                <a:solidFill>
                  <a:srgbClr val="2D4E6B"/>
                </a:solidFill>
                <a:latin typeface="+mn-lt"/>
                <a:cs typeface="Times New Roman" panose="02020603050405020304" pitchFamily="18" charset="0"/>
              </a:defRPr>
            </a:lvl1pPr>
          </a:lstStyle>
          <a:p>
            <a:endParaRPr lang="en-US" dirty="0"/>
          </a:p>
        </p:txBody>
      </p:sp>
      <p:pic>
        <p:nvPicPr>
          <p:cNvPr id="12" name="Picture 11" descr="The Great Seal of the State of Nevada &quot;All for our Country&quot;">
            <a:extLst>
              <a:ext uri="{FF2B5EF4-FFF2-40B4-BE49-F238E27FC236}">
                <a16:creationId xmlns:a16="http://schemas.microsoft.com/office/drawing/2014/main" id="{42DAF26C-9FC7-410E-9231-61A376E263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52779" y="480070"/>
            <a:ext cx="1638443" cy="1592718"/>
          </a:xfrm>
          <a:prstGeom prst="rect">
            <a:avLst/>
          </a:prstGeom>
        </p:spPr>
      </p:pic>
      <p:sp>
        <p:nvSpPr>
          <p:cNvPr id="13" name="Title 1">
            <a:extLst>
              <a:ext uri="{FF2B5EF4-FFF2-40B4-BE49-F238E27FC236}">
                <a16:creationId xmlns:a16="http://schemas.microsoft.com/office/drawing/2014/main" id="{753DACCF-E8A0-49D4-8C38-1B368CDD51C2}"/>
              </a:ext>
            </a:extLst>
          </p:cNvPr>
          <p:cNvSpPr txBox="1">
            <a:spLocks/>
          </p:cNvSpPr>
          <p:nvPr userDrawn="1"/>
        </p:nvSpPr>
        <p:spPr>
          <a:xfrm>
            <a:off x="0" y="2635560"/>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Department of Health and </a:t>
            </a:r>
            <a:br>
              <a:rPr lang="en-US" sz="4800" dirty="0">
                <a:solidFill>
                  <a:srgbClr val="2D4E6B"/>
                </a:solidFill>
                <a:latin typeface="+mn-lt"/>
              </a:rPr>
            </a:br>
            <a:r>
              <a:rPr lang="en-US" sz="4800" dirty="0">
                <a:solidFill>
                  <a:srgbClr val="2D4E6B"/>
                </a:solidFill>
                <a:latin typeface="+mn-lt"/>
              </a:rPr>
              <a:t>Human Services</a:t>
            </a:r>
          </a:p>
        </p:txBody>
      </p:sp>
      <p:sp>
        <p:nvSpPr>
          <p:cNvPr id="14" name="Title 1">
            <a:extLst>
              <a:ext uri="{FF2B5EF4-FFF2-40B4-BE49-F238E27FC236}">
                <a16:creationId xmlns:a16="http://schemas.microsoft.com/office/drawing/2014/main" id="{4248A74E-2433-4389-91F8-D2613A945B59}"/>
              </a:ext>
            </a:extLst>
          </p:cNvPr>
          <p:cNvSpPr txBox="1">
            <a:spLocks/>
          </p:cNvSpPr>
          <p:nvPr userDrawn="1"/>
        </p:nvSpPr>
        <p:spPr>
          <a:xfrm>
            <a:off x="0" y="1270059"/>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dirty="0">
                <a:solidFill>
                  <a:srgbClr val="2D4E6B"/>
                </a:solidFill>
                <a:latin typeface="+mn-lt"/>
              </a:rPr>
              <a:t>State of Nevada</a:t>
            </a:r>
          </a:p>
        </p:txBody>
      </p:sp>
      <p:cxnSp>
        <p:nvCxnSpPr>
          <p:cNvPr id="15" name="Straight Connector 14">
            <a:extLst>
              <a:ext uri="{FF2B5EF4-FFF2-40B4-BE49-F238E27FC236}">
                <a16:creationId xmlns:a16="http://schemas.microsoft.com/office/drawing/2014/main" id="{07D4CF24-A2DA-41A6-AA2A-AFA48B4DE962}"/>
              </a:ext>
            </a:extLst>
          </p:cNvPr>
          <p:cNvCxnSpPr/>
          <p:nvPr userDrawn="1"/>
        </p:nvCxnSpPr>
        <p:spPr>
          <a:xfrm>
            <a:off x="1145309" y="4099227"/>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642DA30-72C3-4A56-8F90-C881EA8350F6}"/>
              </a:ext>
            </a:extLst>
          </p:cNvPr>
          <p:cNvGrpSpPr/>
          <p:nvPr userDrawn="1"/>
        </p:nvGrpSpPr>
        <p:grpSpPr>
          <a:xfrm>
            <a:off x="902547" y="915697"/>
            <a:ext cx="7338906" cy="717126"/>
            <a:chOff x="1764437" y="915697"/>
            <a:chExt cx="8664719" cy="717126"/>
          </a:xfrm>
        </p:grpSpPr>
        <p:sp>
          <p:nvSpPr>
            <p:cNvPr id="16" name="Text Box 49">
              <a:extLst>
                <a:ext uri="{FF2B5EF4-FFF2-40B4-BE49-F238E27FC236}">
                  <a16:creationId xmlns:a16="http://schemas.microsoft.com/office/drawing/2014/main" id="{9A1303DE-E389-4ED6-9AB0-D43864252D5D}"/>
                </a:ext>
              </a:extLst>
            </p:cNvPr>
            <p:cNvSpPr txBox="1">
              <a:spLocks noChangeArrowheads="1"/>
            </p:cNvSpPr>
            <p:nvPr userDrawn="1"/>
          </p:nvSpPr>
          <p:spPr bwMode="auto">
            <a:xfrm>
              <a:off x="1764437" y="920035"/>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dirty="0">
                  <a:solidFill>
                    <a:srgbClr val="2D4E6B"/>
                  </a:solidFill>
                  <a:latin typeface="+mn-lt"/>
                </a:rPr>
                <a:t>Steve Sisolak</a:t>
              </a:r>
              <a:endParaRPr kumimoji="0" lang="en-US" altLang="en-US" sz="1600" b="1" i="0" u="none" strike="noStrike" cap="none" normalizeH="0" baseline="0" dirty="0">
                <a:ln>
                  <a:noFill/>
                </a:ln>
                <a:solidFill>
                  <a:srgbClr val="2D4E6B"/>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Governor</a:t>
              </a:r>
              <a:endParaRPr kumimoji="0" lang="en-US" altLang="en-US" sz="1800" b="0" i="1" u="none" strike="noStrike" cap="none" normalizeH="0" baseline="0" dirty="0">
                <a:ln>
                  <a:noFill/>
                </a:ln>
                <a:solidFill>
                  <a:srgbClr val="2D4E6B"/>
                </a:solidFill>
                <a:effectLst/>
                <a:latin typeface="+mn-lt"/>
              </a:endParaRPr>
            </a:p>
          </p:txBody>
        </p:sp>
        <p:sp>
          <p:nvSpPr>
            <p:cNvPr id="17" name="Text Box 50">
              <a:extLst>
                <a:ext uri="{FF2B5EF4-FFF2-40B4-BE49-F238E27FC236}">
                  <a16:creationId xmlns:a16="http://schemas.microsoft.com/office/drawing/2014/main" id="{8291B8C5-0AFD-4DE8-93B3-4AA98A5CEDB7}"/>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D4E6B"/>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Director</a:t>
              </a:r>
              <a:endParaRPr kumimoji="0" lang="en-US" altLang="en-US" sz="1800" b="0" i="1" u="none" strike="noStrike" cap="none" normalizeH="0" baseline="0" dirty="0">
                <a:ln>
                  <a:noFill/>
                </a:ln>
                <a:solidFill>
                  <a:srgbClr val="2D4E6B"/>
                </a:solidFill>
                <a:effectLst/>
                <a:latin typeface="+mn-lt"/>
              </a:endParaRPr>
            </a:p>
          </p:txBody>
        </p:sp>
      </p:grpSp>
      <p:sp>
        <p:nvSpPr>
          <p:cNvPr id="22" name="Text Placeholder 21">
            <a:extLst>
              <a:ext uri="{FF2B5EF4-FFF2-40B4-BE49-F238E27FC236}">
                <a16:creationId xmlns:a16="http://schemas.microsoft.com/office/drawing/2014/main" id="{6ACC760E-8E28-4D5F-92C2-F3B3BD49BA51}"/>
              </a:ext>
            </a:extLst>
          </p:cNvPr>
          <p:cNvSpPr>
            <a:spLocks noGrp="1"/>
          </p:cNvSpPr>
          <p:nvPr>
            <p:ph type="body" sz="quarter" idx="13" hasCustomPrompt="1"/>
          </p:nvPr>
        </p:nvSpPr>
        <p:spPr>
          <a:xfrm>
            <a:off x="685800" y="4276658"/>
            <a:ext cx="7772400" cy="466344"/>
          </a:xfrm>
        </p:spPr>
        <p:txBody>
          <a:bodyPr/>
          <a:lstStyle>
            <a:lvl1pPr marL="0" indent="0" algn="ctr">
              <a:buNone/>
              <a:defRPr lang="en-US" sz="3200" kern="1200" dirty="0" smtClean="0">
                <a:solidFill>
                  <a:srgbClr val="2D4E6B"/>
                </a:solidFill>
                <a:latin typeface="+mn-lt"/>
                <a:ea typeface="+mj-ea"/>
                <a:cs typeface="Times New Roman" panose="02020603050405020304" pitchFamily="18" charset="0"/>
              </a:defRPr>
            </a:lvl1pPr>
          </a:lstStyle>
          <a:p>
            <a:pPr lvl="0"/>
            <a:r>
              <a:rPr lang="en-US" dirty="0"/>
              <a:t>Click to edit Presentation Title</a:t>
            </a:r>
          </a:p>
        </p:txBody>
      </p:sp>
      <p:pic>
        <p:nvPicPr>
          <p:cNvPr id="35" name="Picture 34" descr="Department of Health and Human Services logo &quot;DHHS&quot;">
            <a:extLst>
              <a:ext uri="{FF2B5EF4-FFF2-40B4-BE49-F238E27FC236}">
                <a16:creationId xmlns:a16="http://schemas.microsoft.com/office/drawing/2014/main" id="{97172F7C-5175-4A43-A4FD-6859E60AC1B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2895" y="4901153"/>
            <a:ext cx="1331869" cy="1789077"/>
          </a:xfrm>
          <a:prstGeom prst="rect">
            <a:avLst/>
          </a:prstGeom>
        </p:spPr>
      </p:pic>
      <p:sp>
        <p:nvSpPr>
          <p:cNvPr id="19" name="Footer Placeholder 5">
            <a:extLst>
              <a:ext uri="{FF2B5EF4-FFF2-40B4-BE49-F238E27FC236}">
                <a16:creationId xmlns:a16="http://schemas.microsoft.com/office/drawing/2014/main" id="{EE36005C-0F53-4E6B-B2EA-8157A00414B0}"/>
              </a:ext>
            </a:extLst>
          </p:cNvPr>
          <p:cNvSpPr txBox="1">
            <a:spLocks/>
          </p:cNvSpPr>
          <p:nvPr userDrawn="1"/>
        </p:nvSpPr>
        <p:spPr>
          <a:xfrm>
            <a:off x="2514600" y="6356350"/>
            <a:ext cx="4114800" cy="365125"/>
          </a:xfrm>
          <a:prstGeom prst="rect">
            <a:avLst/>
          </a:prstGeom>
        </p:spPr>
        <p:txBody>
          <a:bodyPr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dirty="0">
                <a:solidFill>
                  <a:srgbClr val="2D4E6B"/>
                </a:solidFill>
                <a:latin typeface="+mn-lt"/>
                <a:cs typeface="Times New Roman" panose="02020603050405020304" pitchFamily="18" charset="0"/>
              </a:rPr>
              <a:t>Helping people.  It’s who we are and what we do.</a:t>
            </a:r>
          </a:p>
        </p:txBody>
      </p:sp>
    </p:spTree>
    <p:extLst>
      <p:ext uri="{BB962C8B-B14F-4D97-AF65-F5344CB8AC3E}">
        <p14:creationId xmlns:p14="http://schemas.microsoft.com/office/powerpoint/2010/main" val="2056094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dirty="0"/>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dirty="0"/>
          </a:p>
        </p:txBody>
      </p:sp>
      <p:sp>
        <p:nvSpPr>
          <p:cNvPr id="2" name="Title 1">
            <a:extLst>
              <a:ext uri="{FF2B5EF4-FFF2-40B4-BE49-F238E27FC236}">
                <a16:creationId xmlns:a16="http://schemas.microsoft.com/office/drawing/2014/main" id="{1D1AB9BF-7191-49BE-991E-7A3D8030DA12}"/>
              </a:ext>
            </a:extLst>
          </p:cNvPr>
          <p:cNvSpPr>
            <a:spLocks noGrp="1"/>
          </p:cNvSpPr>
          <p:nvPr>
            <p:ph type="title" hasCustomPrompt="1"/>
          </p:nvPr>
        </p:nvSpPr>
        <p:spPr/>
        <p:txBody>
          <a:bodyPr/>
          <a:lstStyle>
            <a:lvl1pPr>
              <a:defRPr/>
            </a:lvl1pPr>
          </a:lstStyle>
          <a:p>
            <a:r>
              <a:rPr lang="en-US" dirty="0"/>
              <a:t>Add “Agenda”</a:t>
            </a:r>
          </a:p>
        </p:txBody>
      </p:sp>
    </p:spTree>
    <p:extLst>
      <p:ext uri="{BB962C8B-B14F-4D97-AF65-F5344CB8AC3E}">
        <p14:creationId xmlns:p14="http://schemas.microsoft.com/office/powerpoint/2010/main" val="4013929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7"/>
        <p:cNvGrpSpPr/>
        <p:nvPr/>
      </p:nvGrpSpPr>
      <p:grpSpPr>
        <a:xfrm>
          <a:off x="0" y="0"/>
          <a:ext cx="0" cy="0"/>
          <a:chOff x="0" y="0"/>
          <a:chExt cx="0" cy="0"/>
        </a:xfrm>
      </p:grpSpPr>
      <p:sp>
        <p:nvSpPr>
          <p:cNvPr id="28" name="Google Shape;28;p4"/>
          <p:cNvSpPr txBox="1">
            <a:spLocks noGrp="1"/>
          </p:cNvSpPr>
          <p:nvPr>
            <p:ph type="body" idx="1"/>
          </p:nvPr>
        </p:nvSpPr>
        <p:spPr>
          <a:xfrm>
            <a:off x="430176" y="2171994"/>
            <a:ext cx="8229600" cy="2936875"/>
          </a:xfrm>
          <a:prstGeom prst="rect">
            <a:avLst/>
          </a:prstGeom>
          <a:noFill/>
          <a:ln>
            <a:noFill/>
          </a:ln>
        </p:spPr>
        <p:txBody>
          <a:bodyPr spcFirstLastPara="1" wrap="square" lIns="91425" tIns="45700" rIns="91425" bIns="45700" anchor="t" anchorCtr="0"/>
          <a:lstStyle>
            <a:lvl1pPr marL="342900" marR="0" lvl="0" indent="-257175" algn="l" rtl="0">
              <a:spcBef>
                <a:spcPts val="270"/>
              </a:spcBef>
              <a:spcAft>
                <a:spcPts val="0"/>
              </a:spcAft>
              <a:buClr>
                <a:srgbClr val="7F7F7F"/>
              </a:buClr>
              <a:buSzPts val="1800"/>
              <a:buFont typeface="Arial"/>
              <a:buChar char="•"/>
              <a:defRPr sz="1350" b="0" i="0" u="none" strike="noStrike" cap="none">
                <a:solidFill>
                  <a:srgbClr val="7F7F7F"/>
                </a:solidFill>
                <a:latin typeface="Arial"/>
                <a:ea typeface="Arial"/>
                <a:cs typeface="Arial"/>
                <a:sym typeface="Arial"/>
              </a:defRPr>
            </a:lvl1pPr>
            <a:lvl2pPr marL="685800" marR="0" lvl="1" indent="-257175" algn="l" rtl="0">
              <a:spcBef>
                <a:spcPts val="270"/>
              </a:spcBef>
              <a:spcAft>
                <a:spcPts val="0"/>
              </a:spcAft>
              <a:buClr>
                <a:srgbClr val="7F7F7F"/>
              </a:buClr>
              <a:buSzPts val="1800"/>
              <a:buFont typeface="Arial"/>
              <a:buChar char="–"/>
              <a:defRPr sz="1350" b="0" i="0" u="none" strike="noStrike" cap="none">
                <a:solidFill>
                  <a:srgbClr val="7F7F7F"/>
                </a:solidFill>
                <a:latin typeface="Arial"/>
                <a:ea typeface="Arial"/>
                <a:cs typeface="Arial"/>
                <a:sym typeface="Arial"/>
              </a:defRPr>
            </a:lvl2pPr>
            <a:lvl3pPr marL="1028700" marR="0" lvl="2" indent="-257175" algn="l" rtl="0">
              <a:spcBef>
                <a:spcPts val="270"/>
              </a:spcBef>
              <a:spcAft>
                <a:spcPts val="0"/>
              </a:spcAft>
              <a:buClr>
                <a:srgbClr val="7F7F7F"/>
              </a:buClr>
              <a:buSzPts val="1800"/>
              <a:buFont typeface="Arial"/>
              <a:buChar char="•"/>
              <a:defRPr sz="1350" b="0" i="0" u="none" strike="noStrike" cap="none">
                <a:solidFill>
                  <a:srgbClr val="7F7F7F"/>
                </a:solidFill>
                <a:latin typeface="Arial"/>
                <a:ea typeface="Arial"/>
                <a:cs typeface="Arial"/>
                <a:sym typeface="Arial"/>
              </a:defRPr>
            </a:lvl3pPr>
            <a:lvl4pPr marL="1371600" marR="0" lvl="3" indent="-257175" algn="l" rtl="0">
              <a:spcBef>
                <a:spcPts val="270"/>
              </a:spcBef>
              <a:spcAft>
                <a:spcPts val="0"/>
              </a:spcAft>
              <a:buClr>
                <a:srgbClr val="7F7F7F"/>
              </a:buClr>
              <a:buSzPts val="1800"/>
              <a:buFont typeface="Arial"/>
              <a:buChar char="–"/>
              <a:defRPr sz="1350" b="0" i="0" u="none" strike="noStrike" cap="none">
                <a:solidFill>
                  <a:srgbClr val="7F7F7F"/>
                </a:solidFill>
                <a:latin typeface="Arial"/>
                <a:ea typeface="Arial"/>
                <a:cs typeface="Arial"/>
                <a:sym typeface="Arial"/>
              </a:defRPr>
            </a:lvl4pPr>
            <a:lvl5pPr marL="1714500" marR="0" lvl="4" indent="-257175" algn="l" rtl="0">
              <a:spcBef>
                <a:spcPts val="270"/>
              </a:spcBef>
              <a:spcAft>
                <a:spcPts val="0"/>
              </a:spcAft>
              <a:buClr>
                <a:srgbClr val="7F7F7F"/>
              </a:buClr>
              <a:buSzPts val="1800"/>
              <a:buFont typeface="Arial"/>
              <a:buChar char="»"/>
              <a:defRPr sz="1350" b="0" i="0" u="none" strike="noStrike" cap="none">
                <a:solidFill>
                  <a:srgbClr val="7F7F7F"/>
                </a:solidFill>
                <a:latin typeface="Arial"/>
                <a:ea typeface="Arial"/>
                <a:cs typeface="Arial"/>
                <a:sym typeface="Arial"/>
              </a:defRPr>
            </a:lvl5pPr>
            <a:lvl6pPr marL="2057400" marR="0" lvl="5"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6pPr>
            <a:lvl7pPr marL="2400300" marR="0" lvl="6"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7pPr>
            <a:lvl8pPr marL="2743200" marR="0" lvl="7"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8pPr>
            <a:lvl9pPr marL="3086100" marR="0" lvl="8"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29" name="Google Shape;29;p4"/>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350">
                <a:solidFill>
                  <a:schemeClr val="dk1"/>
                </a:solidFill>
                <a:latin typeface="Arial"/>
                <a:ea typeface="Arial"/>
                <a:cs typeface="Arial"/>
                <a:sym typeface="Arial"/>
              </a:defRPr>
            </a:lvl1pPr>
            <a:lvl2pPr marR="0" lvl="1" algn="l" rtl="0">
              <a:spcBef>
                <a:spcPts val="0"/>
              </a:spcBef>
              <a:spcAft>
                <a:spcPts val="0"/>
              </a:spcAft>
              <a:buSzPts val="1400"/>
              <a:buNone/>
              <a:defRPr sz="135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35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35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35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35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35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35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350" b="0" i="0" u="none" strike="noStrike" cap="none">
                <a:solidFill>
                  <a:schemeClr val="dk1"/>
                </a:solidFill>
                <a:latin typeface="Arial"/>
                <a:ea typeface="Arial"/>
                <a:cs typeface="Arial"/>
                <a:sym typeface="Arial"/>
              </a:defRPr>
            </a:lvl9pPr>
          </a:lstStyle>
          <a:p>
            <a:pPr>
              <a:buClr>
                <a:srgbClr val="000000"/>
              </a:buClr>
              <a:buFont typeface="Arial"/>
              <a:buNone/>
            </a:pPr>
            <a:endParaRPr kern="0" dirty="0">
              <a:solidFill>
                <a:srgbClr val="000000"/>
              </a:solidFill>
            </a:endParaRPr>
          </a:p>
        </p:txBody>
      </p:sp>
      <p:sp>
        <p:nvSpPr>
          <p:cNvPr id="30" name="Google Shape;30;p4"/>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350">
                <a:solidFill>
                  <a:schemeClr val="dk1"/>
                </a:solidFill>
                <a:latin typeface="Arial"/>
                <a:ea typeface="Arial"/>
                <a:cs typeface="Arial"/>
                <a:sym typeface="Arial"/>
              </a:defRPr>
            </a:lvl1pPr>
            <a:lvl2pPr marR="0" lvl="1" algn="l" rtl="0">
              <a:spcBef>
                <a:spcPts val="0"/>
              </a:spcBef>
              <a:spcAft>
                <a:spcPts val="0"/>
              </a:spcAft>
              <a:buSzPts val="1400"/>
              <a:buNone/>
              <a:defRPr sz="135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35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35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35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35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35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35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350" b="0" i="0" u="none" strike="noStrike" cap="none">
                <a:solidFill>
                  <a:schemeClr val="dk1"/>
                </a:solidFill>
                <a:latin typeface="Arial"/>
                <a:ea typeface="Arial"/>
                <a:cs typeface="Arial"/>
                <a:sym typeface="Arial"/>
              </a:defRPr>
            </a:lvl9pPr>
          </a:lstStyle>
          <a:p>
            <a:pPr>
              <a:buClr>
                <a:srgbClr val="000000"/>
              </a:buClr>
              <a:buFont typeface="Arial"/>
              <a:buNone/>
            </a:pPr>
            <a:endParaRPr kern="0" dirty="0">
              <a:solidFill>
                <a:srgbClr val="000000"/>
              </a:solidFill>
            </a:endParaRPr>
          </a:p>
        </p:txBody>
      </p:sp>
      <p:sp>
        <p:nvSpPr>
          <p:cNvPr id="31" name="Google Shape;31;p4"/>
          <p:cNvSpPr txBox="1">
            <a:spLocks noGrp="1"/>
          </p:cNvSpPr>
          <p:nvPr>
            <p:ph type="sldNum" idx="12"/>
          </p:nvPr>
        </p:nvSpPr>
        <p:spPr>
          <a:xfrm>
            <a:off x="5163670" y="6370673"/>
            <a:ext cx="35565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350">
                <a:solidFill>
                  <a:schemeClr val="dk1"/>
                </a:solidFill>
                <a:latin typeface="Arial"/>
                <a:ea typeface="Arial"/>
                <a:cs typeface="Arial"/>
                <a:sym typeface="Arial"/>
              </a:defRPr>
            </a:lvl1pPr>
            <a:lvl2pPr marL="0" marR="0" lvl="1" indent="0" algn="l" rtl="0">
              <a:spcBef>
                <a:spcPts val="0"/>
              </a:spcBef>
              <a:buNone/>
              <a:defRPr sz="1350">
                <a:solidFill>
                  <a:schemeClr val="dk1"/>
                </a:solidFill>
                <a:latin typeface="Arial"/>
                <a:ea typeface="Arial"/>
                <a:cs typeface="Arial"/>
                <a:sym typeface="Arial"/>
              </a:defRPr>
            </a:lvl2pPr>
            <a:lvl3pPr marL="0" marR="0" lvl="2" indent="0" algn="l" rtl="0">
              <a:spcBef>
                <a:spcPts val="0"/>
              </a:spcBef>
              <a:buNone/>
              <a:defRPr sz="1350">
                <a:solidFill>
                  <a:schemeClr val="dk1"/>
                </a:solidFill>
                <a:latin typeface="Arial"/>
                <a:ea typeface="Arial"/>
                <a:cs typeface="Arial"/>
                <a:sym typeface="Arial"/>
              </a:defRPr>
            </a:lvl3pPr>
            <a:lvl4pPr marL="0" marR="0" lvl="3" indent="0" algn="l" rtl="0">
              <a:spcBef>
                <a:spcPts val="0"/>
              </a:spcBef>
              <a:buNone/>
              <a:defRPr sz="1350">
                <a:solidFill>
                  <a:schemeClr val="dk1"/>
                </a:solidFill>
                <a:latin typeface="Arial"/>
                <a:ea typeface="Arial"/>
                <a:cs typeface="Arial"/>
                <a:sym typeface="Arial"/>
              </a:defRPr>
            </a:lvl4pPr>
            <a:lvl5pPr marL="0" marR="0" lvl="4" indent="0" algn="l" rtl="0">
              <a:spcBef>
                <a:spcPts val="0"/>
              </a:spcBef>
              <a:buNone/>
              <a:defRPr sz="1350">
                <a:solidFill>
                  <a:schemeClr val="dk1"/>
                </a:solidFill>
                <a:latin typeface="Arial"/>
                <a:ea typeface="Arial"/>
                <a:cs typeface="Arial"/>
                <a:sym typeface="Arial"/>
              </a:defRPr>
            </a:lvl5pPr>
            <a:lvl6pPr marL="0" marR="0" lvl="5" indent="0" algn="l" rtl="0">
              <a:spcBef>
                <a:spcPts val="0"/>
              </a:spcBef>
              <a:buNone/>
              <a:defRPr sz="1350">
                <a:solidFill>
                  <a:schemeClr val="dk1"/>
                </a:solidFill>
                <a:latin typeface="Arial"/>
                <a:ea typeface="Arial"/>
                <a:cs typeface="Arial"/>
                <a:sym typeface="Arial"/>
              </a:defRPr>
            </a:lvl6pPr>
            <a:lvl7pPr marL="0" marR="0" lvl="6" indent="0" algn="l" rtl="0">
              <a:spcBef>
                <a:spcPts val="0"/>
              </a:spcBef>
              <a:buNone/>
              <a:defRPr sz="1350">
                <a:solidFill>
                  <a:schemeClr val="dk1"/>
                </a:solidFill>
                <a:latin typeface="Arial"/>
                <a:ea typeface="Arial"/>
                <a:cs typeface="Arial"/>
                <a:sym typeface="Arial"/>
              </a:defRPr>
            </a:lvl7pPr>
            <a:lvl8pPr marL="0" marR="0" lvl="7" indent="0" algn="l" rtl="0">
              <a:spcBef>
                <a:spcPts val="0"/>
              </a:spcBef>
              <a:buNone/>
              <a:defRPr sz="1350">
                <a:solidFill>
                  <a:schemeClr val="dk1"/>
                </a:solidFill>
                <a:latin typeface="Arial"/>
                <a:ea typeface="Arial"/>
                <a:cs typeface="Arial"/>
                <a:sym typeface="Arial"/>
              </a:defRPr>
            </a:lvl8pPr>
            <a:lvl9pPr marL="0" marR="0" lvl="8" indent="0" algn="l" rtl="0">
              <a:spcBef>
                <a:spcPts val="0"/>
              </a:spcBef>
              <a:buNone/>
              <a:defRPr sz="1350">
                <a:solidFill>
                  <a:schemeClr val="dk1"/>
                </a:solidFill>
                <a:latin typeface="Arial"/>
                <a:ea typeface="Arial"/>
                <a:cs typeface="Arial"/>
                <a:sym typeface="Arial"/>
              </a:defRPr>
            </a:lvl9pPr>
          </a:lstStyle>
          <a:p>
            <a:pPr>
              <a:buClr>
                <a:srgbClr val="000000"/>
              </a:buClr>
              <a:buFont typeface="Arial"/>
              <a:buNone/>
            </a:pPr>
            <a:fld id="{00000000-1234-1234-1234-123412341234}" type="slidenum">
              <a:rPr lang="en-US" kern="0">
                <a:solidFill>
                  <a:srgbClr val="000000"/>
                </a:solidFill>
              </a:rPr>
              <a:pPr>
                <a:buClr>
                  <a:srgbClr val="000000"/>
                </a:buClr>
                <a:buFont typeface="Arial"/>
                <a:buNone/>
              </a:pPr>
              <a:t>‹#›</a:t>
            </a:fld>
            <a:endParaRPr kern="0" dirty="0">
              <a:solidFill>
                <a:srgbClr val="000000"/>
              </a:solidFill>
            </a:endParaRPr>
          </a:p>
        </p:txBody>
      </p:sp>
      <p:sp>
        <p:nvSpPr>
          <p:cNvPr id="32" name="Google Shape;32;p4"/>
          <p:cNvSpPr txBox="1">
            <a:spLocks noGrp="1"/>
          </p:cNvSpPr>
          <p:nvPr>
            <p:ph type="title"/>
          </p:nvPr>
        </p:nvSpPr>
        <p:spPr>
          <a:xfrm>
            <a:off x="430176" y="1155444"/>
            <a:ext cx="8229600" cy="692727"/>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2250" b="1" i="0" u="none" strike="noStrike" cap="none">
                <a:solidFill>
                  <a:srgbClr val="355474"/>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2pPr>
            <a:lvl3pPr marR="0" lvl="2"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3pPr>
            <a:lvl4pPr marR="0" lvl="3"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4pPr>
            <a:lvl5pPr marR="0" lvl="4"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5pPr>
            <a:lvl6pPr marR="0" lvl="5"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6pPr>
            <a:lvl7pPr marR="0" lvl="6"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7pPr>
            <a:lvl8pPr marR="0" lvl="7"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8pPr>
            <a:lvl9pPr marR="0" lvl="8" algn="l" rtl="0">
              <a:spcBef>
                <a:spcPts val="0"/>
              </a:spcBef>
              <a:spcAft>
                <a:spcPts val="0"/>
              </a:spcAft>
              <a:buSzPts val="1400"/>
              <a:buNone/>
              <a:defRPr sz="2400" b="0" i="0" u="none" strike="noStrike" cap="none">
                <a:solidFill>
                  <a:srgbClr val="376092"/>
                </a:solidFill>
                <a:latin typeface="Lato Black"/>
                <a:ea typeface="Lato Black"/>
                <a:cs typeface="Lato Black"/>
                <a:sym typeface="Lato Black"/>
              </a:defRPr>
            </a:lvl9pPr>
          </a:lstStyle>
          <a:p>
            <a:endParaRPr/>
          </a:p>
        </p:txBody>
      </p:sp>
    </p:spTree>
    <p:extLst>
      <p:ext uri="{BB962C8B-B14F-4D97-AF65-F5344CB8AC3E}">
        <p14:creationId xmlns:p14="http://schemas.microsoft.com/office/powerpoint/2010/main" val="1054472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dirty="0"/>
          </a:p>
        </p:txBody>
      </p:sp>
      <p:sp>
        <p:nvSpPr>
          <p:cNvPr id="2" name="Title 1">
            <a:extLst>
              <a:ext uri="{FF2B5EF4-FFF2-40B4-BE49-F238E27FC236}">
                <a16:creationId xmlns:a16="http://schemas.microsoft.com/office/drawing/2014/main" id="{85952131-C7A2-4AF0-B289-32CE0A9B62E9}"/>
              </a:ext>
            </a:extLst>
          </p:cNvPr>
          <p:cNvSpPr>
            <a:spLocks noGrp="1"/>
          </p:cNvSpPr>
          <p:nvPr>
            <p:ph type="title" hasCustomPrompt="1"/>
          </p:nvPr>
        </p:nvSpPr>
        <p:spPr>
          <a:xfrm>
            <a:off x="384983" y="1865247"/>
            <a:ext cx="8374034" cy="3127506"/>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dirty="0"/>
              <a:t>Add “Questions?”</a:t>
            </a:r>
          </a:p>
        </p:txBody>
      </p:sp>
    </p:spTree>
    <p:extLst>
      <p:ext uri="{BB962C8B-B14F-4D97-AF65-F5344CB8AC3E}">
        <p14:creationId xmlns:p14="http://schemas.microsoft.com/office/powerpoint/2010/main" val="4048457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dirty="0"/>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628650" y="1813548"/>
            <a:ext cx="394335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4572000" y="1813548"/>
            <a:ext cx="394335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628650" y="2376863"/>
            <a:ext cx="3943350" cy="532592"/>
          </a:xfrm>
        </p:spPr>
        <p:txBody>
          <a:bodyPr anchor="ctr"/>
          <a:lstStyle>
            <a:lvl1pPr marL="0" indent="0">
              <a:buNone/>
              <a:defRPr>
                <a:latin typeface="+mn-lt"/>
              </a:defRPr>
            </a:lvl1pPr>
          </a:lstStyle>
          <a:p>
            <a:pPr lvl="0"/>
            <a:r>
              <a:rPr lang="en-US" dirty="0"/>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4572000" y="2376863"/>
            <a:ext cx="3943350" cy="532592"/>
          </a:xfrm>
        </p:spPr>
        <p:txBody>
          <a:bodyPr anchor="ctr"/>
          <a:lstStyle>
            <a:lvl1pPr marL="0" indent="0">
              <a:buNone/>
              <a:defRPr>
                <a:latin typeface="+mn-lt"/>
              </a:defRPr>
            </a:lvl1pPr>
          </a:lstStyle>
          <a:p>
            <a:pPr lvl="0"/>
            <a:r>
              <a:rPr lang="en-US" dirty="0"/>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628650" y="2924550"/>
            <a:ext cx="3943350" cy="532592"/>
          </a:xfrm>
        </p:spPr>
        <p:txBody>
          <a:bodyPr anchor="ctr"/>
          <a:lstStyle>
            <a:lvl1pPr marL="0" indent="0">
              <a:buNone/>
              <a:defRPr>
                <a:latin typeface="+mn-lt"/>
              </a:defRPr>
            </a:lvl1pPr>
          </a:lstStyle>
          <a:p>
            <a:pPr lvl="0"/>
            <a:r>
              <a:rPr lang="en-US" dirty="0"/>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4572000" y="2924550"/>
            <a:ext cx="3943350" cy="532592"/>
          </a:xfrm>
        </p:spPr>
        <p:txBody>
          <a:bodyPr anchor="ctr"/>
          <a:lstStyle>
            <a:lvl1pPr marL="0" indent="0">
              <a:buNone/>
              <a:defRPr>
                <a:latin typeface="+mn-lt"/>
              </a:defRPr>
            </a:lvl1pPr>
          </a:lstStyle>
          <a:p>
            <a:pPr lvl="0"/>
            <a:r>
              <a:rPr lang="en-US" dirty="0"/>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628650" y="3473235"/>
            <a:ext cx="3943350" cy="532592"/>
          </a:xfrm>
        </p:spPr>
        <p:txBody>
          <a:bodyPr anchor="ctr"/>
          <a:lstStyle>
            <a:lvl1pPr marL="0" indent="0">
              <a:buNone/>
              <a:defRPr>
                <a:latin typeface="+mn-lt"/>
              </a:defRPr>
            </a:lvl1pPr>
          </a:lstStyle>
          <a:p>
            <a:pPr lvl="0"/>
            <a:r>
              <a:rPr lang="en-US" dirty="0"/>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4572000" y="3473235"/>
            <a:ext cx="3943350" cy="532592"/>
          </a:xfrm>
        </p:spPr>
        <p:txBody>
          <a:bodyPr anchor="ctr"/>
          <a:lstStyle>
            <a:lvl1pPr marL="0" indent="0">
              <a:buNone/>
              <a:defRPr>
                <a:latin typeface="+mn-lt"/>
              </a:defRPr>
            </a:lvl1pPr>
          </a:lstStyle>
          <a:p>
            <a:pPr lvl="0"/>
            <a:r>
              <a:rPr lang="en-US" dirty="0"/>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2600325" y="5383674"/>
            <a:ext cx="3943350" cy="532592"/>
          </a:xfrm>
        </p:spPr>
        <p:txBody>
          <a:bodyPr anchor="ctr"/>
          <a:lstStyle>
            <a:lvl1pPr marL="0" indent="0" algn="ctr">
              <a:buNone/>
              <a:defRPr>
                <a:latin typeface="+mn-lt"/>
              </a:defRPr>
            </a:lvl1pPr>
          </a:lstStyle>
          <a:p>
            <a:pPr lvl="0"/>
            <a:r>
              <a:rPr lang="en-US" dirty="0"/>
              <a:t>Web Address</a:t>
            </a:r>
          </a:p>
        </p:txBody>
      </p:sp>
      <p:sp>
        <p:nvSpPr>
          <p:cNvPr id="2" name="Title 1">
            <a:extLst>
              <a:ext uri="{FF2B5EF4-FFF2-40B4-BE49-F238E27FC236}">
                <a16:creationId xmlns:a16="http://schemas.microsoft.com/office/drawing/2014/main" id="{0EAFB97E-4B68-4EE7-B70C-15CC066B90A9}"/>
              </a:ext>
            </a:extLst>
          </p:cNvPr>
          <p:cNvSpPr>
            <a:spLocks noGrp="1"/>
          </p:cNvSpPr>
          <p:nvPr>
            <p:ph type="title" hasCustomPrompt="1"/>
          </p:nvPr>
        </p:nvSpPr>
        <p:spPr/>
        <p:txBody>
          <a:bodyPr/>
          <a:lstStyle>
            <a:lvl1pPr>
              <a:defRPr/>
            </a:lvl1pPr>
          </a:lstStyle>
          <a:p>
            <a:r>
              <a:rPr lang="en-US" sz="4800" dirty="0">
                <a:solidFill>
                  <a:srgbClr val="2D4E6B"/>
                </a:solidFill>
                <a:latin typeface="+mn-lt"/>
              </a:rPr>
              <a:t>Add “Contact Information”</a:t>
            </a:r>
          </a:p>
        </p:txBody>
      </p:sp>
    </p:spTree>
    <p:extLst>
      <p:ext uri="{BB962C8B-B14F-4D97-AF65-F5344CB8AC3E}">
        <p14:creationId xmlns:p14="http://schemas.microsoft.com/office/powerpoint/2010/main" val="18731564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numCol="2"/>
          <a:lstStyle>
            <a:lvl1pPr>
              <a:defRPr>
                <a:solidFill>
                  <a:srgbClr val="000000"/>
                </a:solidFill>
                <a:latin typeface="+mn-lt"/>
              </a:defRPr>
            </a:lvl1pPr>
          </a:lstStyle>
          <a:p>
            <a:pPr lvl="0"/>
            <a:r>
              <a:rPr lang="en-US" dirty="0"/>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latin typeface="+mn-lt"/>
              </a:defRPr>
            </a:lvl1pPr>
          </a:lstStyle>
          <a:p>
            <a:fld id="{A0EC8638-D38E-4C5B-8C11-DA859CF37C29}" type="slidenum">
              <a:rPr lang="en-US" smtClean="0"/>
              <a:pPr/>
              <a:t>‹#›</a:t>
            </a:fld>
            <a:endParaRPr lang="en-US" dirty="0"/>
          </a:p>
        </p:txBody>
      </p:sp>
      <p:sp>
        <p:nvSpPr>
          <p:cNvPr id="2" name="Title 1">
            <a:extLst>
              <a:ext uri="{FF2B5EF4-FFF2-40B4-BE49-F238E27FC236}">
                <a16:creationId xmlns:a16="http://schemas.microsoft.com/office/drawing/2014/main" id="{214C1A20-5BD5-4B79-BC9D-6BD9B5353CD3}"/>
              </a:ext>
            </a:extLst>
          </p:cNvPr>
          <p:cNvSpPr>
            <a:spLocks noGrp="1"/>
          </p:cNvSpPr>
          <p:nvPr>
            <p:ph type="title" hasCustomPrompt="1"/>
          </p:nvPr>
        </p:nvSpPr>
        <p:spPr/>
        <p:txBody>
          <a:bodyPr/>
          <a:lstStyle>
            <a:lvl1pPr>
              <a:defRPr/>
            </a:lvl1pPr>
          </a:lstStyle>
          <a:p>
            <a:r>
              <a:rPr lang="en-US" dirty="0"/>
              <a:t>Add “Acronyms”</a:t>
            </a:r>
          </a:p>
        </p:txBody>
      </p:sp>
    </p:spTree>
    <p:extLst>
      <p:ext uri="{BB962C8B-B14F-4D97-AF65-F5344CB8AC3E}">
        <p14:creationId xmlns:p14="http://schemas.microsoft.com/office/powerpoint/2010/main" val="318889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26274D-7775-4B81-92EB-75F2DD601183}"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393403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26274D-7775-4B81-92EB-75F2DD601183}"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2108042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26274D-7775-4B81-92EB-75F2DD601183}"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847137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26274D-7775-4B81-92EB-75F2DD601183}" type="datetimeFigureOut">
              <a:rPr lang="en-US" smtClean="0"/>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2440264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26274D-7775-4B81-92EB-75F2DD601183}" type="datetimeFigureOut">
              <a:rPr lang="en-US" smtClean="0"/>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321167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26274D-7775-4B81-92EB-75F2DD601183}" type="datetimeFigureOut">
              <a:rPr lang="en-US" smtClean="0"/>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2020301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26274D-7775-4B81-92EB-75F2DD601183}"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752727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26274D-7775-4B81-92EB-75F2DD601183}"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35A10B-5E4F-48EE-B2CD-EBA10DB5FD86}" type="slidenum">
              <a:rPr lang="en-US" smtClean="0"/>
              <a:t>‹#›</a:t>
            </a:fld>
            <a:endParaRPr lang="en-US"/>
          </a:p>
        </p:txBody>
      </p:sp>
    </p:spTree>
    <p:extLst>
      <p:ext uri="{BB962C8B-B14F-4D97-AF65-F5344CB8AC3E}">
        <p14:creationId xmlns:p14="http://schemas.microsoft.com/office/powerpoint/2010/main" val="2582580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26274D-7775-4B81-92EB-75F2DD601183}" type="datetimeFigureOut">
              <a:rPr lang="en-US" smtClean="0"/>
              <a:t>6/23/2020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35A10B-5E4F-48EE-B2CD-EBA10DB5FD86}" type="slidenum">
              <a:rPr lang="en-US" smtClean="0"/>
              <a:t>‹#›</a:t>
            </a:fld>
            <a:endParaRPr lang="en-US"/>
          </a:p>
        </p:txBody>
      </p:sp>
    </p:spTree>
    <p:extLst>
      <p:ext uri="{BB962C8B-B14F-4D97-AF65-F5344CB8AC3E}">
        <p14:creationId xmlns:p14="http://schemas.microsoft.com/office/powerpoint/2010/main" val="344651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hyperlink" Target="https://www.phe.gov/Preparedness/planning/abc/Pages/community-resilience.aspx"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hyperlink" Target="mailto:swoodard@health.nv.gov" TargetMode="External"/><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5787034"/>
            <a:ext cx="6858000" cy="625402"/>
          </a:xfrm>
        </p:spPr>
        <p:txBody>
          <a:bodyPr>
            <a:normAutofit/>
          </a:bodyPr>
          <a:lstStyle/>
          <a:p>
            <a:r>
              <a:rPr lang="en-US" sz="1800" dirty="0"/>
              <a:t>Stephanie Woodard, Psy.D.,                                                                                        DHHS Senior Advisor on Behavioral Health</a:t>
            </a:r>
          </a:p>
        </p:txBody>
      </p:sp>
      <p:sp>
        <p:nvSpPr>
          <p:cNvPr id="6" name="Date Placeholder 3">
            <a:extLst>
              <a:ext uri="{FF2B5EF4-FFF2-40B4-BE49-F238E27FC236}">
                <a16:creationId xmlns:a16="http://schemas.microsoft.com/office/drawing/2014/main" id="{1C79C71E-D54E-40F1-A712-F8F7288AA725}"/>
              </a:ext>
            </a:extLst>
          </p:cNvPr>
          <p:cNvSpPr>
            <a:spLocks noGrp="1"/>
          </p:cNvSpPr>
          <p:nvPr>
            <p:ph type="dt" sz="half" idx="10"/>
          </p:nvPr>
        </p:nvSpPr>
        <p:spPr/>
        <p:txBody>
          <a:bodyPr/>
          <a:lstStyle/>
          <a:p>
            <a:r>
              <a:rPr lang="en-US" dirty="0"/>
              <a:t>5/20/2020</a:t>
            </a:r>
          </a:p>
        </p:txBody>
      </p:sp>
      <p:sp>
        <p:nvSpPr>
          <p:cNvPr id="10" name="Title 9">
            <a:extLst>
              <a:ext uri="{FF2B5EF4-FFF2-40B4-BE49-F238E27FC236}">
                <a16:creationId xmlns:a16="http://schemas.microsoft.com/office/drawing/2014/main" id="{638A8999-D940-4296-8522-F146C8A6025D}"/>
              </a:ext>
            </a:extLst>
          </p:cNvPr>
          <p:cNvSpPr>
            <a:spLocks noGrp="1"/>
          </p:cNvSpPr>
          <p:nvPr>
            <p:ph type="ctrTitle"/>
          </p:nvPr>
        </p:nvSpPr>
        <p:spPr>
          <a:xfrm>
            <a:off x="685800" y="5376774"/>
            <a:ext cx="7772400" cy="466344"/>
          </a:xfrm>
        </p:spPr>
        <p:txBody>
          <a:bodyPr>
            <a:noAutofit/>
          </a:bodyPr>
          <a:lstStyle/>
          <a:p>
            <a:r>
              <a:rPr lang="en-US" sz="4000" dirty="0"/>
              <a:t>Nevada’s Behavioral Health      COVID-19 Response, Recovery      and Resilience Plan</a:t>
            </a:r>
          </a:p>
        </p:txBody>
      </p:sp>
    </p:spTree>
    <p:extLst>
      <p:ext uri="{BB962C8B-B14F-4D97-AF65-F5344CB8AC3E}">
        <p14:creationId xmlns:p14="http://schemas.microsoft.com/office/powerpoint/2010/main" val="3524329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CDAC39-DEBD-40EE-8071-FFDE5148E7A1}"/>
              </a:ext>
            </a:extLst>
          </p:cNvPr>
          <p:cNvSpPr>
            <a:spLocks noGrp="1"/>
          </p:cNvSpPr>
          <p:nvPr>
            <p:ph idx="1"/>
          </p:nvPr>
        </p:nvSpPr>
        <p:spPr/>
        <p:txBody>
          <a:bodyPr numCol="1"/>
          <a:lstStyle/>
          <a:p>
            <a:r>
              <a:rPr lang="en-US" dirty="0"/>
              <a:t>CCP – Crisis Counseling Assistance and Training Program</a:t>
            </a:r>
          </a:p>
          <a:p>
            <a:r>
              <a:rPr lang="en-US" dirty="0"/>
              <a:t>FEMA – Federal Emergency Management Administration</a:t>
            </a:r>
          </a:p>
          <a:p>
            <a:r>
              <a:rPr lang="en-US" dirty="0"/>
              <a:t>ISP - Immediate Services Program</a:t>
            </a:r>
          </a:p>
          <a:p>
            <a:r>
              <a:rPr lang="en-US" dirty="0"/>
              <a:t>SAMHSA – Substance Abuse and Mental Health Services Administration</a:t>
            </a:r>
          </a:p>
          <a:p>
            <a:pPr marL="0" indent="0">
              <a:buNone/>
            </a:pPr>
            <a:endParaRPr lang="en-US" dirty="0"/>
          </a:p>
        </p:txBody>
      </p:sp>
      <p:sp>
        <p:nvSpPr>
          <p:cNvPr id="3" name="Slide Number Placeholder 2">
            <a:extLst>
              <a:ext uri="{FF2B5EF4-FFF2-40B4-BE49-F238E27FC236}">
                <a16:creationId xmlns:a16="http://schemas.microsoft.com/office/drawing/2014/main" id="{32DAC4E0-1E2F-4747-8A18-6E3F04AAC1A4}"/>
              </a:ext>
            </a:extLst>
          </p:cNvPr>
          <p:cNvSpPr>
            <a:spLocks noGrp="1"/>
          </p:cNvSpPr>
          <p:nvPr>
            <p:ph type="sldNum" sz="quarter" idx="12"/>
          </p:nvPr>
        </p:nvSpPr>
        <p:spPr/>
        <p:txBody>
          <a:bodyPr/>
          <a:lstStyle/>
          <a:p>
            <a:fld id="{A0EC8638-D38E-4C5B-8C11-DA859CF37C29}" type="slidenum">
              <a:rPr lang="en-US" smtClean="0"/>
              <a:pPr/>
              <a:t>10</a:t>
            </a:fld>
            <a:endParaRPr lang="en-US" dirty="0"/>
          </a:p>
        </p:txBody>
      </p:sp>
      <p:sp>
        <p:nvSpPr>
          <p:cNvPr id="4" name="Title 3">
            <a:extLst>
              <a:ext uri="{FF2B5EF4-FFF2-40B4-BE49-F238E27FC236}">
                <a16:creationId xmlns:a16="http://schemas.microsoft.com/office/drawing/2014/main" id="{964B3AFB-3911-4A8F-A2D5-07B0E454B3B1}"/>
              </a:ext>
            </a:extLst>
          </p:cNvPr>
          <p:cNvSpPr>
            <a:spLocks noGrp="1"/>
          </p:cNvSpPr>
          <p:nvPr>
            <p:ph type="title"/>
          </p:nvPr>
        </p:nvSpPr>
        <p:spPr/>
        <p:txBody>
          <a:bodyPr/>
          <a:lstStyle/>
          <a:p>
            <a:r>
              <a:rPr lang="en-US" dirty="0"/>
              <a:t>Acronyms</a:t>
            </a:r>
          </a:p>
        </p:txBody>
      </p:sp>
    </p:spTree>
    <p:extLst>
      <p:ext uri="{BB962C8B-B14F-4D97-AF65-F5344CB8AC3E}">
        <p14:creationId xmlns:p14="http://schemas.microsoft.com/office/powerpoint/2010/main" val="233431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AD0FAF-0909-4AE0-82BC-1A3A0DBFAB08}"/>
              </a:ext>
            </a:extLst>
          </p:cNvPr>
          <p:cNvSpPr>
            <a:spLocks noGrp="1"/>
          </p:cNvSpPr>
          <p:nvPr>
            <p:ph idx="1"/>
          </p:nvPr>
        </p:nvSpPr>
        <p:spPr>
          <a:xfrm>
            <a:off x="628650" y="1129554"/>
            <a:ext cx="7886700" cy="5091952"/>
          </a:xfrm>
        </p:spPr>
        <p:txBody>
          <a:bodyPr>
            <a:noAutofit/>
          </a:bodyPr>
          <a:lstStyle/>
          <a:p>
            <a:r>
              <a:rPr lang="en-US" sz="1600" dirty="0"/>
              <a:t>Strengthen—and promote access to—public health, health care, and social services: Strong day-to-day systems can be better leveraged to support health resilience during disasters and emergencies. In capable systems people know how to access care and are not limited by real or perceived barriers to services.</a:t>
            </a:r>
          </a:p>
          <a:p>
            <a:r>
              <a:rPr lang="en-US" sz="1600" dirty="0"/>
              <a:t>Promote health and wellness alongside disaster preparedness: Information and education that involve public health, behavioral health, emergency preparedness, and community health resilience interventions can help people face everyday challenges as well as major disruptions or disasters. Optimal levels of physical and psychological health and well-being within the population facilitate the community’s rapid recovery.</a:t>
            </a:r>
          </a:p>
          <a:p>
            <a:r>
              <a:rPr lang="en-US" sz="1600" dirty="0"/>
              <a:t>Expand communication and collaboration: Build networks that include social services, behavioral health, community organizations, businesses, academia, at-risk individuals, and faith-based stakeholders in addition to traditional public health, health care, and emergency management partners.</a:t>
            </a:r>
          </a:p>
          <a:p>
            <a:r>
              <a:rPr lang="en-US" sz="1600" dirty="0"/>
              <a:t>Engage at-risk individuals and the programs that serve them: Engaging individuals with potential vulnerabilities to take an active part in protecting their health and aiding their community’s resilience strengthens the community as a whole. Assist programs that serve at-risk individuals to develop robust disaster and continuity of operations plans.</a:t>
            </a:r>
          </a:p>
          <a:p>
            <a:r>
              <a:rPr lang="en-US" sz="1600" dirty="0"/>
              <a:t>Build social connectedness: People are more empowered to help one another after a major disturbance in communities in which members are regularly involved in each other’s lives. Building social connectedness can be an important emergency preparedness action.</a:t>
            </a:r>
          </a:p>
        </p:txBody>
      </p:sp>
      <p:sp>
        <p:nvSpPr>
          <p:cNvPr id="3" name="Title 2">
            <a:extLst>
              <a:ext uri="{FF2B5EF4-FFF2-40B4-BE49-F238E27FC236}">
                <a16:creationId xmlns:a16="http://schemas.microsoft.com/office/drawing/2014/main" id="{D24EECAB-1577-4C96-9B27-67616073E6E3}"/>
              </a:ext>
            </a:extLst>
          </p:cNvPr>
          <p:cNvSpPr>
            <a:spLocks noGrp="1"/>
          </p:cNvSpPr>
          <p:nvPr>
            <p:ph type="title"/>
          </p:nvPr>
        </p:nvSpPr>
        <p:spPr>
          <a:xfrm>
            <a:off x="628650" y="0"/>
            <a:ext cx="7886700" cy="1325563"/>
          </a:xfrm>
        </p:spPr>
        <p:txBody>
          <a:bodyPr>
            <a:normAutofit/>
          </a:bodyPr>
          <a:lstStyle/>
          <a:p>
            <a:r>
              <a:rPr lang="en-US" dirty="0"/>
              <a:t>Response, Recovery and Resilience</a:t>
            </a:r>
          </a:p>
        </p:txBody>
      </p:sp>
      <p:sp>
        <p:nvSpPr>
          <p:cNvPr id="4" name="Rectangle 3"/>
          <p:cNvSpPr/>
          <p:nvPr/>
        </p:nvSpPr>
        <p:spPr>
          <a:xfrm>
            <a:off x="0" y="6457890"/>
            <a:ext cx="7593106" cy="400110"/>
          </a:xfrm>
          <a:prstGeom prst="rect">
            <a:avLst/>
          </a:prstGeom>
        </p:spPr>
        <p:txBody>
          <a:bodyPr wrap="square">
            <a:spAutoFit/>
          </a:bodyPr>
          <a:lstStyle/>
          <a:p>
            <a:r>
              <a:rPr lang="en-US" sz="1000" dirty="0"/>
              <a:t>National Preparedness and Response Science Board’s Community Health Resilience Recommendations; </a:t>
            </a:r>
            <a:r>
              <a:rPr lang="en-US" sz="1000" dirty="0">
                <a:hlinkClick r:id="rId3"/>
              </a:rPr>
              <a:t>https://www.phe.gov/Preparedness/planning/abc/Pages/community-resilience.aspx</a:t>
            </a:r>
            <a:endParaRPr lang="en-US" sz="1000" dirty="0"/>
          </a:p>
        </p:txBody>
      </p:sp>
      <p:sp>
        <p:nvSpPr>
          <p:cNvPr id="5" name="Slide Number Placeholder 4"/>
          <p:cNvSpPr>
            <a:spLocks noGrp="1"/>
          </p:cNvSpPr>
          <p:nvPr>
            <p:ph type="sldNum" sz="quarter" idx="12"/>
          </p:nvPr>
        </p:nvSpPr>
        <p:spPr/>
        <p:txBody>
          <a:bodyPr/>
          <a:lstStyle/>
          <a:p>
            <a:fld id="{A0EC8638-D38E-4C5B-8C11-DA859CF37C29}" type="slidenum">
              <a:rPr lang="en-US" smtClean="0"/>
              <a:t>2</a:t>
            </a:fld>
            <a:endParaRPr lang="en-US" dirty="0"/>
          </a:p>
        </p:txBody>
      </p:sp>
    </p:spTree>
    <p:extLst>
      <p:ext uri="{BB962C8B-B14F-4D97-AF65-F5344CB8AC3E}">
        <p14:creationId xmlns:p14="http://schemas.microsoft.com/office/powerpoint/2010/main" val="230428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85725" indent="0">
              <a:buNone/>
            </a:pPr>
            <a:r>
              <a:rPr lang="en-US" dirty="0"/>
              <a:t>The following are activities taken by Nevada Department of Health and Human Services, Division of Public and Behavioral Health:  </a:t>
            </a:r>
          </a:p>
          <a:p>
            <a:pPr lvl="1">
              <a:buFont typeface="Arial" panose="020B0604020202020204" pitchFamily="34" charset="0"/>
              <a:buChar char="•"/>
            </a:pPr>
            <a:r>
              <a:rPr lang="en-US" dirty="0"/>
              <a:t>Collaboration with Divisions of Emergency Management</a:t>
            </a:r>
          </a:p>
          <a:p>
            <a:pPr lvl="1">
              <a:buFont typeface="Arial" panose="020B0604020202020204" pitchFamily="34" charset="0"/>
              <a:buChar char="•"/>
            </a:pPr>
            <a:r>
              <a:rPr lang="en-US" dirty="0"/>
              <a:t>Support providers in stabilizing services</a:t>
            </a:r>
          </a:p>
          <a:p>
            <a:pPr lvl="1">
              <a:buFont typeface="Arial" panose="020B0604020202020204" pitchFamily="34" charset="0"/>
              <a:buChar char="•"/>
            </a:pPr>
            <a:r>
              <a:rPr lang="en-US" dirty="0"/>
              <a:t>Promote telehealth</a:t>
            </a:r>
          </a:p>
          <a:p>
            <a:pPr lvl="1">
              <a:buFont typeface="Arial" panose="020B0604020202020204" pitchFamily="34" charset="0"/>
              <a:buChar char="•"/>
            </a:pPr>
            <a:r>
              <a:rPr lang="en-US" dirty="0"/>
              <a:t>Develop workforce</a:t>
            </a:r>
          </a:p>
          <a:p>
            <a:pPr lvl="1">
              <a:buFont typeface="Arial" panose="020B0604020202020204" pitchFamily="34" charset="0"/>
              <a:buChar char="•"/>
            </a:pPr>
            <a:r>
              <a:rPr lang="en-US" dirty="0"/>
              <a:t>Implement behavioral health prevention and early intervention</a:t>
            </a:r>
          </a:p>
          <a:p>
            <a:pPr lvl="1">
              <a:buFont typeface="Arial" panose="020B0604020202020204" pitchFamily="34" charset="0"/>
              <a:buChar char="•"/>
            </a:pPr>
            <a:r>
              <a:rPr lang="en-US" dirty="0"/>
              <a:t>Ensure access to services throughout the continuum</a:t>
            </a:r>
          </a:p>
          <a:p>
            <a:pPr lvl="1">
              <a:buFont typeface="Arial" panose="020B0604020202020204" pitchFamily="34" charset="0"/>
              <a:buChar char="•"/>
            </a:pPr>
            <a:r>
              <a:rPr lang="en-US" dirty="0"/>
              <a:t>Plan for Nevada COVID-19 Behavioral Health Recovery</a:t>
            </a:r>
          </a:p>
          <a:p>
            <a:pPr lvl="1">
              <a:buFont typeface="Arial" panose="020B0604020202020204" pitchFamily="34" charset="0"/>
              <a:buChar char="•"/>
            </a:pPr>
            <a:r>
              <a:rPr lang="en-US" dirty="0"/>
              <a:t>Evaluate data to determine unmet or anticipated need</a:t>
            </a:r>
          </a:p>
          <a:p>
            <a:pPr lvl="1">
              <a:buFont typeface="Arial" panose="020B0604020202020204" pitchFamily="34" charset="0"/>
              <a:buChar char="•"/>
            </a:pPr>
            <a:r>
              <a:rPr lang="en-US" dirty="0"/>
              <a:t>Leverage existing funding; provide flexibilities</a:t>
            </a:r>
          </a:p>
          <a:p>
            <a:pPr lvl="1">
              <a:buFont typeface="Arial" panose="020B0604020202020204" pitchFamily="34" charset="0"/>
              <a:buChar char="•"/>
            </a:pPr>
            <a:r>
              <a:rPr lang="en-US" dirty="0"/>
              <a:t>Apply for additional federal funding</a:t>
            </a:r>
          </a:p>
          <a:p>
            <a:pPr lvl="1">
              <a:buFont typeface="Arial" panose="020B0604020202020204" pitchFamily="34" charset="0"/>
              <a:buChar char="•"/>
            </a:pPr>
            <a:r>
              <a:rPr lang="en-US" dirty="0"/>
              <a:t>Liaison with providers and federal partners</a:t>
            </a:r>
          </a:p>
        </p:txBody>
      </p:sp>
      <p:sp>
        <p:nvSpPr>
          <p:cNvPr id="3" name="Slide Number Placeholder 2"/>
          <p:cNvSpPr>
            <a:spLocks noGrp="1"/>
          </p:cNvSpPr>
          <p:nvPr>
            <p:ph type="sldNum" sz="quarter" idx="12"/>
          </p:nvPr>
        </p:nvSpPr>
        <p:spPr/>
        <p:txBody>
          <a:bodyPr/>
          <a:lstStyle/>
          <a:p>
            <a:fld id="{A0EC8638-D38E-4C5B-8C11-DA859CF37C29}" type="slidenum">
              <a:rPr lang="en-US" smtClean="0"/>
              <a:t>3</a:t>
            </a:fld>
            <a:endParaRPr lang="en-US" dirty="0"/>
          </a:p>
        </p:txBody>
      </p:sp>
      <p:sp>
        <p:nvSpPr>
          <p:cNvPr id="4" name="Title 3"/>
          <p:cNvSpPr>
            <a:spLocks noGrp="1"/>
          </p:cNvSpPr>
          <p:nvPr>
            <p:ph type="title"/>
          </p:nvPr>
        </p:nvSpPr>
        <p:spPr/>
        <p:txBody>
          <a:bodyPr>
            <a:normAutofit/>
          </a:bodyPr>
          <a:lstStyle/>
          <a:p>
            <a:r>
              <a:rPr lang="en-US" dirty="0"/>
              <a:t>Behavioral Health COVID-19 Response and Recovery Activities</a:t>
            </a:r>
          </a:p>
        </p:txBody>
      </p:sp>
    </p:spTree>
    <p:extLst>
      <p:ext uri="{BB962C8B-B14F-4D97-AF65-F5344CB8AC3E}">
        <p14:creationId xmlns:p14="http://schemas.microsoft.com/office/powerpoint/2010/main" val="4069393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descr="Concentric circles showing the population exposure model from the most specific - bereaved and people who are COVID-19 positive to the most general - the community at large">
            <a:extLst>
              <a:ext uri="{FF2B5EF4-FFF2-40B4-BE49-F238E27FC236}">
                <a16:creationId xmlns:a16="http://schemas.microsoft.com/office/drawing/2014/main" id="{559C939A-9E30-4FFA-B7FC-1E399E1AB247}"/>
              </a:ext>
            </a:extLst>
          </p:cNvPr>
          <p:cNvGraphicFramePr>
            <a:graphicFrameLocks noGrp="1"/>
          </p:cNvGraphicFramePr>
          <p:nvPr>
            <p:ph idx="1"/>
          </p:nvPr>
        </p:nvGraphicFramePr>
        <p:xfrm>
          <a:off x="1126632" y="1074657"/>
          <a:ext cx="6890736" cy="55927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25D22DC9-0587-47DF-862D-070043243929}"/>
              </a:ext>
            </a:extLst>
          </p:cNvPr>
          <p:cNvSpPr>
            <a:spLocks noGrp="1"/>
          </p:cNvSpPr>
          <p:nvPr>
            <p:ph type="title"/>
          </p:nvPr>
        </p:nvSpPr>
        <p:spPr>
          <a:xfrm>
            <a:off x="628650" y="0"/>
            <a:ext cx="7886700" cy="1325563"/>
          </a:xfrm>
        </p:spPr>
        <p:txBody>
          <a:bodyPr>
            <a:normAutofit/>
          </a:bodyPr>
          <a:lstStyle/>
          <a:p>
            <a:r>
              <a:rPr lang="en-US" sz="4300" dirty="0"/>
              <a:t>Population Exposure Model* </a:t>
            </a:r>
          </a:p>
        </p:txBody>
      </p:sp>
      <p:sp>
        <p:nvSpPr>
          <p:cNvPr id="5" name="TextBox 4">
            <a:extLst>
              <a:ext uri="{FF2B5EF4-FFF2-40B4-BE49-F238E27FC236}">
                <a16:creationId xmlns:a16="http://schemas.microsoft.com/office/drawing/2014/main" id="{2085BB9A-CF5F-4945-A763-DA38F8B17DAF}"/>
              </a:ext>
            </a:extLst>
          </p:cNvPr>
          <p:cNvSpPr txBox="1"/>
          <p:nvPr/>
        </p:nvSpPr>
        <p:spPr>
          <a:xfrm>
            <a:off x="193598" y="6421234"/>
            <a:ext cx="2134455" cy="246221"/>
          </a:xfrm>
          <a:prstGeom prst="rect">
            <a:avLst/>
          </a:prstGeom>
          <a:noFill/>
        </p:spPr>
        <p:txBody>
          <a:bodyPr wrap="square" rtlCol="0">
            <a:spAutoFit/>
          </a:bodyPr>
          <a:lstStyle/>
          <a:p>
            <a:r>
              <a:rPr lang="en-US" sz="825" dirty="0"/>
              <a:t>*</a:t>
            </a:r>
            <a:r>
              <a:rPr lang="en-US" sz="1000" dirty="0"/>
              <a:t>Data retrieved May 5,2020</a:t>
            </a:r>
          </a:p>
        </p:txBody>
      </p:sp>
      <p:sp>
        <p:nvSpPr>
          <p:cNvPr id="2" name="Slide Number Placeholder 1"/>
          <p:cNvSpPr>
            <a:spLocks noGrp="1"/>
          </p:cNvSpPr>
          <p:nvPr>
            <p:ph type="sldNum" sz="quarter" idx="12"/>
          </p:nvPr>
        </p:nvSpPr>
        <p:spPr/>
        <p:txBody>
          <a:bodyPr/>
          <a:lstStyle/>
          <a:p>
            <a:fld id="{A0EC8638-D38E-4C5B-8C11-DA859CF37C29}" type="slidenum">
              <a:rPr lang="en-US" smtClean="0"/>
              <a:t>4</a:t>
            </a:fld>
            <a:endParaRPr lang="en-US" dirty="0"/>
          </a:p>
        </p:txBody>
      </p:sp>
    </p:spTree>
    <p:extLst>
      <p:ext uri="{BB962C8B-B14F-4D97-AF65-F5344CB8AC3E}">
        <p14:creationId xmlns:p14="http://schemas.microsoft.com/office/powerpoint/2010/main" val="1028965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4C886C-3E2F-4ACE-A80B-2A30978FE75C}"/>
              </a:ext>
            </a:extLst>
          </p:cNvPr>
          <p:cNvSpPr>
            <a:spLocks noGrp="1"/>
          </p:cNvSpPr>
          <p:nvPr>
            <p:ph type="title"/>
          </p:nvPr>
        </p:nvSpPr>
        <p:spPr>
          <a:xfrm>
            <a:off x="628650" y="0"/>
            <a:ext cx="7886700" cy="1325563"/>
          </a:xfrm>
        </p:spPr>
        <p:txBody>
          <a:bodyPr>
            <a:normAutofit/>
          </a:bodyPr>
          <a:lstStyle/>
          <a:p>
            <a:r>
              <a:rPr lang="en-US" sz="4300" dirty="0"/>
              <a:t>Vulnerable Populations</a:t>
            </a:r>
          </a:p>
        </p:txBody>
      </p:sp>
      <p:sp>
        <p:nvSpPr>
          <p:cNvPr id="4" name="Slide Number Placeholder 3"/>
          <p:cNvSpPr>
            <a:spLocks noGrp="1"/>
          </p:cNvSpPr>
          <p:nvPr>
            <p:ph type="sldNum" sz="quarter" idx="12"/>
          </p:nvPr>
        </p:nvSpPr>
        <p:spPr/>
        <p:txBody>
          <a:bodyPr/>
          <a:lstStyle/>
          <a:p>
            <a:fld id="{A0EC8638-D38E-4C5B-8C11-DA859CF37C29}" type="slidenum">
              <a:rPr lang="en-US" smtClean="0"/>
              <a:t>5</a:t>
            </a:fld>
            <a:endParaRPr lang="en-US" dirty="0"/>
          </a:p>
        </p:txBody>
      </p:sp>
      <p:sp>
        <p:nvSpPr>
          <p:cNvPr id="5" name="Content Placeholder 4"/>
          <p:cNvSpPr>
            <a:spLocks noGrp="1"/>
          </p:cNvSpPr>
          <p:nvPr>
            <p:ph idx="1"/>
          </p:nvPr>
        </p:nvSpPr>
        <p:spPr>
          <a:xfrm>
            <a:off x="628650" y="1277936"/>
            <a:ext cx="7886700" cy="5260977"/>
          </a:xfrm>
        </p:spPr>
        <p:txBody>
          <a:bodyPr>
            <a:normAutofit fontScale="70000" lnSpcReduction="20000"/>
          </a:bodyPr>
          <a:lstStyle/>
          <a:p>
            <a:pPr>
              <a:buFont typeface="Arial" panose="020B0604020202020204" pitchFamily="34" charset="0"/>
              <a:buChar char="•"/>
            </a:pPr>
            <a:r>
              <a:rPr lang="en-US" dirty="0"/>
              <a:t>Individuals and families who are bereaved may have complicated bereavement due to circumstances surrounding COVID-19 Individuals awaiting testing results, required on isolation, quarantine, or hospitalized due to illness  </a:t>
            </a:r>
          </a:p>
          <a:p>
            <a:pPr>
              <a:buFont typeface="Arial" panose="020B0604020202020204" pitchFamily="34" charset="0"/>
              <a:buChar char="•"/>
            </a:pPr>
            <a:r>
              <a:rPr lang="en-US" dirty="0"/>
              <a:t>Children, youth, adolescents, and their parents/caregivers are experiencing significant stressors following the closure of schools. </a:t>
            </a:r>
          </a:p>
          <a:p>
            <a:pPr>
              <a:buFont typeface="Arial" panose="020B0604020202020204" pitchFamily="34" charset="0"/>
              <a:buChar char="•"/>
            </a:pPr>
            <a:r>
              <a:rPr lang="en-US" dirty="0"/>
              <a:t>Individuals and families with economic concerns, job loss, and unemployment, economic uncertainty, homelessness, food insecurity and loss of health care insurance  </a:t>
            </a:r>
          </a:p>
          <a:p>
            <a:pPr>
              <a:buFont typeface="Arial" panose="020B0604020202020204" pitchFamily="34" charset="0"/>
              <a:buChar char="•"/>
            </a:pPr>
            <a:r>
              <a:rPr lang="en-US" dirty="0"/>
              <a:t>Health care providers, law enforcement, emergency medical technicians, and firefighters  </a:t>
            </a:r>
          </a:p>
          <a:p>
            <a:pPr>
              <a:buFont typeface="Arial" panose="020B0604020202020204" pitchFamily="34" charset="0"/>
              <a:buChar char="•"/>
            </a:pPr>
            <a:r>
              <a:rPr lang="en-US" dirty="0"/>
              <a:t>Ethnic minorities, especially people who are non-English speaking, or individuals who have facilitated communication needs </a:t>
            </a:r>
          </a:p>
          <a:p>
            <a:pPr>
              <a:buFont typeface="Arial" panose="020B0604020202020204" pitchFamily="34" charset="0"/>
              <a:buChar char="•"/>
            </a:pPr>
            <a:r>
              <a:rPr lang="en-US" dirty="0"/>
              <a:t>Tribal population </a:t>
            </a:r>
          </a:p>
          <a:p>
            <a:pPr>
              <a:buFont typeface="Arial" panose="020B0604020202020204" pitchFamily="34" charset="0"/>
              <a:buChar char="•"/>
            </a:pPr>
            <a:r>
              <a:rPr lang="en-US" dirty="0"/>
              <a:t>Aging population</a:t>
            </a:r>
          </a:p>
          <a:p>
            <a:pPr>
              <a:buFont typeface="Arial" panose="020B0604020202020204" pitchFamily="34" charset="0"/>
              <a:buChar char="•"/>
            </a:pPr>
            <a:r>
              <a:rPr lang="en-US" dirty="0"/>
              <a:t>Victims of domestic violence</a:t>
            </a:r>
          </a:p>
          <a:p>
            <a:pPr>
              <a:buFont typeface="Arial" panose="020B0604020202020204" pitchFamily="34" charset="0"/>
              <a:buChar char="•"/>
            </a:pPr>
            <a:r>
              <a:rPr lang="en-US" dirty="0"/>
              <a:t>Individuals with pre-existing behavioral health issues or at-risk</a:t>
            </a:r>
          </a:p>
        </p:txBody>
      </p:sp>
    </p:spTree>
    <p:extLst>
      <p:ext uri="{BB962C8B-B14F-4D97-AF65-F5344CB8AC3E}">
        <p14:creationId xmlns:p14="http://schemas.microsoft.com/office/powerpoint/2010/main" val="4034941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870AD7-6F60-440B-A6D8-00524A748236}"/>
              </a:ext>
            </a:extLst>
          </p:cNvPr>
          <p:cNvSpPr>
            <a:spLocks noGrp="1"/>
          </p:cNvSpPr>
          <p:nvPr>
            <p:ph idx="1"/>
          </p:nvPr>
        </p:nvSpPr>
        <p:spPr>
          <a:xfrm>
            <a:off x="628650" y="1488141"/>
            <a:ext cx="7886700" cy="4894730"/>
          </a:xfrm>
        </p:spPr>
        <p:txBody>
          <a:bodyPr>
            <a:normAutofit fontScale="85000" lnSpcReduction="20000"/>
          </a:bodyPr>
          <a:lstStyle/>
          <a:p>
            <a:pPr marL="0" indent="0">
              <a:buNone/>
            </a:pPr>
            <a:r>
              <a:rPr lang="en-US" dirty="0"/>
              <a:t>FEMA funding authorized under the Emergency Declaration </a:t>
            </a:r>
          </a:p>
          <a:p>
            <a:pPr marL="0" indent="0">
              <a:buNone/>
            </a:pPr>
            <a:r>
              <a:rPr lang="en-US" dirty="0"/>
              <a:t>Immediate Services Program: FEMA: 60 days, beginning 4/30/2020</a:t>
            </a:r>
          </a:p>
          <a:p>
            <a:pPr marL="0" indent="0">
              <a:buNone/>
            </a:pPr>
            <a:r>
              <a:rPr lang="en-US" dirty="0"/>
              <a:t>Regular Services Program: SAMHSA: 6 months</a:t>
            </a:r>
          </a:p>
          <a:p>
            <a:pPr marL="0" indent="0">
              <a:buNone/>
            </a:pPr>
            <a:r>
              <a:rPr lang="en-US" dirty="0"/>
              <a:t>CCP ISP Grant Activities</a:t>
            </a:r>
          </a:p>
          <a:p>
            <a:pPr lvl="1"/>
            <a:r>
              <a:rPr lang="en-US" dirty="0"/>
              <a:t>Primary</a:t>
            </a:r>
          </a:p>
          <a:p>
            <a:pPr lvl="2">
              <a:buFont typeface="Arial" panose="020B0604020202020204" pitchFamily="34" charset="0"/>
              <a:buChar char="•"/>
            </a:pPr>
            <a:r>
              <a:rPr lang="en-US" dirty="0"/>
              <a:t>Telephone, virtual, social media outreach</a:t>
            </a:r>
          </a:p>
          <a:p>
            <a:pPr lvl="2">
              <a:buFont typeface="Arial" panose="020B0604020202020204" pitchFamily="34" charset="0"/>
              <a:buChar char="•"/>
            </a:pPr>
            <a:r>
              <a:rPr lang="en-US" dirty="0"/>
              <a:t>Establishing or expanding existing helplines</a:t>
            </a:r>
          </a:p>
          <a:p>
            <a:pPr lvl="2">
              <a:buFont typeface="Arial" panose="020B0604020202020204" pitchFamily="34" charset="0"/>
              <a:buChar char="•"/>
            </a:pPr>
            <a:r>
              <a:rPr lang="en-US" dirty="0"/>
              <a:t>Establishing generic, branded email address </a:t>
            </a:r>
          </a:p>
          <a:p>
            <a:pPr lvl="2">
              <a:buFont typeface="Arial" panose="020B0604020202020204" pitchFamily="34" charset="0"/>
              <a:buChar char="•"/>
            </a:pPr>
            <a:r>
              <a:rPr lang="en-US" dirty="0"/>
              <a:t>Virtual individual support and support groups </a:t>
            </a:r>
          </a:p>
          <a:p>
            <a:pPr lvl="2">
              <a:buFont typeface="Arial" panose="020B0604020202020204" pitchFamily="34" charset="0"/>
              <a:buChar char="•"/>
            </a:pPr>
            <a:r>
              <a:rPr lang="en-US" dirty="0"/>
              <a:t>Print and electronic psycho-educational resources and creative ways to distribute</a:t>
            </a:r>
          </a:p>
          <a:p>
            <a:pPr lvl="1"/>
            <a:r>
              <a:rPr lang="en-US" dirty="0"/>
              <a:t>Secondary</a:t>
            </a:r>
          </a:p>
          <a:p>
            <a:pPr lvl="2">
              <a:buFont typeface="Arial" panose="020B0604020202020204" pitchFamily="34" charset="0"/>
              <a:buChar char="•"/>
            </a:pPr>
            <a:r>
              <a:rPr lang="en-US" dirty="0"/>
              <a:t>Establish branded program presence on popular channels:  Facebook, Twitter, Instagram </a:t>
            </a:r>
          </a:p>
          <a:p>
            <a:pPr lvl="2">
              <a:buFont typeface="Arial" panose="020B0604020202020204" pitchFamily="34" charset="0"/>
              <a:buChar char="•"/>
            </a:pPr>
            <a:r>
              <a:rPr lang="en-US" dirty="0"/>
              <a:t>Webinars or information sessions</a:t>
            </a:r>
          </a:p>
          <a:p>
            <a:pPr lvl="2">
              <a:buFont typeface="Arial" panose="020B0604020202020204" pitchFamily="34" charset="0"/>
              <a:buChar char="•"/>
            </a:pPr>
            <a:r>
              <a:rPr lang="en-US" dirty="0"/>
              <a:t>Broadcast information on coping and stress management</a:t>
            </a:r>
          </a:p>
          <a:p>
            <a:pPr marL="0" indent="0">
              <a:buNone/>
            </a:pPr>
            <a:endParaRPr lang="en-US" dirty="0"/>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089FF06A-497F-426D-BAF4-96FE6E09188F}"/>
              </a:ext>
            </a:extLst>
          </p:cNvPr>
          <p:cNvSpPr>
            <a:spLocks noGrp="1"/>
          </p:cNvSpPr>
          <p:nvPr>
            <p:ph type="title"/>
          </p:nvPr>
        </p:nvSpPr>
        <p:spPr>
          <a:xfrm>
            <a:off x="628650" y="283133"/>
            <a:ext cx="7886700" cy="994172"/>
          </a:xfrm>
        </p:spPr>
        <p:txBody>
          <a:bodyPr>
            <a:normAutofit fontScale="90000"/>
          </a:bodyPr>
          <a:lstStyle/>
          <a:p>
            <a:r>
              <a:rPr lang="en-US" dirty="0"/>
              <a:t>Crisis Counseling Assistance and Training </a:t>
            </a:r>
          </a:p>
        </p:txBody>
      </p:sp>
      <p:sp>
        <p:nvSpPr>
          <p:cNvPr id="4" name="Slide Number Placeholder 3"/>
          <p:cNvSpPr>
            <a:spLocks noGrp="1"/>
          </p:cNvSpPr>
          <p:nvPr>
            <p:ph type="sldNum" sz="quarter" idx="12"/>
          </p:nvPr>
        </p:nvSpPr>
        <p:spPr/>
        <p:txBody>
          <a:bodyPr/>
          <a:lstStyle/>
          <a:p>
            <a:fld id="{A0EC8638-D38E-4C5B-8C11-DA859CF37C29}" type="slidenum">
              <a:rPr lang="en-US" smtClean="0"/>
              <a:t>6</a:t>
            </a:fld>
            <a:endParaRPr lang="en-US" dirty="0"/>
          </a:p>
        </p:txBody>
      </p:sp>
    </p:spTree>
    <p:extLst>
      <p:ext uri="{BB962C8B-B14F-4D97-AF65-F5344CB8AC3E}">
        <p14:creationId xmlns:p14="http://schemas.microsoft.com/office/powerpoint/2010/main" val="666277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 of the Crisis Support Services of Nevada Facebook ad for the campaign Home but Not Alone">
            <a:extLst>
              <a:ext uri="{FF2B5EF4-FFF2-40B4-BE49-F238E27FC236}">
                <a16:creationId xmlns:a16="http://schemas.microsoft.com/office/drawing/2014/main" id="{940E08FE-374A-465F-B6B9-AC0736A55FF9}"/>
              </a:ext>
            </a:extLst>
          </p:cNvPr>
          <p:cNvPicPr>
            <a:picLocks noChangeAspect="1"/>
          </p:cNvPicPr>
          <p:nvPr/>
        </p:nvPicPr>
        <p:blipFill>
          <a:blip r:embed="rId3"/>
          <a:stretch>
            <a:fillRect/>
          </a:stretch>
        </p:blipFill>
        <p:spPr>
          <a:xfrm>
            <a:off x="1917975" y="1338078"/>
            <a:ext cx="5308049" cy="5215157"/>
          </a:xfrm>
          <a:prstGeom prst="rect">
            <a:avLst/>
          </a:prstGeom>
        </p:spPr>
      </p:pic>
      <p:sp>
        <p:nvSpPr>
          <p:cNvPr id="3" name="Slide Number Placeholder 2"/>
          <p:cNvSpPr>
            <a:spLocks noGrp="1"/>
          </p:cNvSpPr>
          <p:nvPr>
            <p:ph type="sldNum" idx="12"/>
          </p:nvPr>
        </p:nvSpPr>
        <p:spPr>
          <a:xfrm>
            <a:off x="8211671" y="6370673"/>
            <a:ext cx="508548" cy="365125"/>
          </a:xfrm>
        </p:spPr>
        <p:txBody>
          <a:bodyPr/>
          <a:lstStyle/>
          <a:p>
            <a:pPr>
              <a:buClr>
                <a:srgbClr val="000000"/>
              </a:buClr>
              <a:buFont typeface="Arial"/>
              <a:buNone/>
            </a:pPr>
            <a:fld id="{00000000-1234-1234-1234-123412341234}" type="slidenum">
              <a:rPr lang="en-US" sz="1200">
                <a:solidFill>
                  <a:schemeClr val="tx1"/>
                </a:solidFill>
              </a:rPr>
              <a:pPr>
                <a:buClr>
                  <a:srgbClr val="000000"/>
                </a:buClr>
                <a:buFont typeface="Arial"/>
                <a:buNone/>
              </a:pPr>
              <a:t>7</a:t>
            </a:fld>
            <a:endParaRPr lang="en-US" sz="1200" dirty="0">
              <a:solidFill>
                <a:schemeClr val="tx1"/>
              </a:solidFill>
            </a:endParaRPr>
          </a:p>
        </p:txBody>
      </p:sp>
      <p:sp>
        <p:nvSpPr>
          <p:cNvPr id="6" name="Title 2">
            <a:extLst>
              <a:ext uri="{FF2B5EF4-FFF2-40B4-BE49-F238E27FC236}">
                <a16:creationId xmlns:a16="http://schemas.microsoft.com/office/drawing/2014/main" id="{089FF06A-497F-426D-BAF4-96FE6E09188F}"/>
              </a:ext>
            </a:extLst>
          </p:cNvPr>
          <p:cNvSpPr>
            <a:spLocks noGrp="1"/>
          </p:cNvSpPr>
          <p:nvPr>
            <p:ph type="title"/>
          </p:nvPr>
        </p:nvSpPr>
        <p:spPr>
          <a:xfrm>
            <a:off x="628650" y="283133"/>
            <a:ext cx="7886700" cy="994172"/>
          </a:xfrm>
        </p:spPr>
        <p:txBody>
          <a:bodyPr>
            <a:noAutofit/>
          </a:bodyPr>
          <a:lstStyle/>
          <a:p>
            <a:r>
              <a:rPr lang="en-US" sz="4000" b="0" dirty="0">
                <a:solidFill>
                  <a:schemeClr val="tx1"/>
                </a:solidFill>
                <a:latin typeface="+mj-lt"/>
              </a:rPr>
              <a:t>Crisis Support Services of Nevada</a:t>
            </a:r>
          </a:p>
        </p:txBody>
      </p:sp>
    </p:spTree>
    <p:extLst>
      <p:ext uri="{BB962C8B-B14F-4D97-AF65-F5344CB8AC3E}">
        <p14:creationId xmlns:p14="http://schemas.microsoft.com/office/powerpoint/2010/main" val="359204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18E6C5-CC2A-4384-84DC-D275DFA591A4}"/>
              </a:ext>
            </a:extLst>
          </p:cNvPr>
          <p:cNvSpPr>
            <a:spLocks noGrp="1"/>
          </p:cNvSpPr>
          <p:nvPr>
            <p:ph type="sldNum" sz="quarter" idx="12"/>
          </p:nvPr>
        </p:nvSpPr>
        <p:spPr/>
        <p:txBody>
          <a:bodyPr/>
          <a:lstStyle/>
          <a:p>
            <a:fld id="{E9C1D828-F931-464A-8E86-F9D742DA373F}" type="slidenum">
              <a:rPr lang="en-US" smtClean="0"/>
              <a:pPr/>
              <a:t>8</a:t>
            </a:fld>
            <a:endParaRPr lang="en-US" dirty="0"/>
          </a:p>
        </p:txBody>
      </p:sp>
      <p:sp>
        <p:nvSpPr>
          <p:cNvPr id="3" name="Title 2">
            <a:extLst>
              <a:ext uri="{FF2B5EF4-FFF2-40B4-BE49-F238E27FC236}">
                <a16:creationId xmlns:a16="http://schemas.microsoft.com/office/drawing/2014/main" id="{2C79FDB3-CC24-4E7C-A1F3-7019928DF5C8}"/>
              </a:ext>
            </a:extLst>
          </p:cNvPr>
          <p:cNvSpPr>
            <a:spLocks noGrp="1"/>
          </p:cNvSpPr>
          <p:nvPr>
            <p:ph type="title"/>
          </p:nvPr>
        </p:nvSpPr>
        <p:spPr/>
        <p:txBody>
          <a:bodyPr/>
          <a:lstStyle/>
          <a:p>
            <a:r>
              <a:rPr lang="en-US" dirty="0">
                <a:solidFill>
                  <a:schemeClr val="tx1"/>
                </a:solidFill>
                <a:latin typeface="+mj-lt"/>
              </a:rPr>
              <a:t>Questions?</a:t>
            </a:r>
          </a:p>
        </p:txBody>
      </p:sp>
    </p:spTree>
    <p:extLst>
      <p:ext uri="{BB962C8B-B14F-4D97-AF65-F5344CB8AC3E}">
        <p14:creationId xmlns:p14="http://schemas.microsoft.com/office/powerpoint/2010/main" val="2129218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8A436C-06AA-4705-90E1-71A94B0C6B90}"/>
              </a:ext>
            </a:extLst>
          </p:cNvPr>
          <p:cNvSpPr>
            <a:spLocks noGrp="1"/>
          </p:cNvSpPr>
          <p:nvPr>
            <p:ph type="sldNum" sz="quarter" idx="12"/>
          </p:nvPr>
        </p:nvSpPr>
        <p:spPr/>
        <p:txBody>
          <a:bodyPr/>
          <a:lstStyle/>
          <a:p>
            <a:fld id="{E9C1D828-F931-464A-8E86-F9D742DA373F}" type="slidenum">
              <a:rPr lang="en-US" smtClean="0"/>
              <a:pPr/>
              <a:t>9</a:t>
            </a:fld>
            <a:endParaRPr lang="en-US" dirty="0"/>
          </a:p>
        </p:txBody>
      </p:sp>
      <p:sp>
        <p:nvSpPr>
          <p:cNvPr id="3" name="Text Placeholder 2">
            <a:extLst>
              <a:ext uri="{FF2B5EF4-FFF2-40B4-BE49-F238E27FC236}">
                <a16:creationId xmlns:a16="http://schemas.microsoft.com/office/drawing/2014/main" id="{C72F9C92-8671-491D-8582-9C074B66667E}"/>
              </a:ext>
            </a:extLst>
          </p:cNvPr>
          <p:cNvSpPr>
            <a:spLocks noGrp="1"/>
          </p:cNvSpPr>
          <p:nvPr>
            <p:ph type="body" sz="quarter" idx="13"/>
          </p:nvPr>
        </p:nvSpPr>
        <p:spPr>
          <a:xfrm>
            <a:off x="628650" y="1822513"/>
            <a:ext cx="6274174" cy="547687"/>
          </a:xfrm>
        </p:spPr>
        <p:txBody>
          <a:bodyPr/>
          <a:lstStyle/>
          <a:p>
            <a:r>
              <a:rPr lang="en-US" dirty="0"/>
              <a:t>Stephanie Woodard, Psy.D.</a:t>
            </a:r>
          </a:p>
        </p:txBody>
      </p:sp>
      <p:sp>
        <p:nvSpPr>
          <p:cNvPr id="5" name="Text Placeholder 4">
            <a:extLst>
              <a:ext uri="{FF2B5EF4-FFF2-40B4-BE49-F238E27FC236}">
                <a16:creationId xmlns:a16="http://schemas.microsoft.com/office/drawing/2014/main" id="{A7A6951C-6577-425A-B5BA-51942C83F589}"/>
              </a:ext>
            </a:extLst>
          </p:cNvPr>
          <p:cNvSpPr>
            <a:spLocks noGrp="1"/>
          </p:cNvSpPr>
          <p:nvPr>
            <p:ph type="body" sz="quarter" idx="15"/>
          </p:nvPr>
        </p:nvSpPr>
        <p:spPr>
          <a:xfrm>
            <a:off x="628649" y="2269283"/>
            <a:ext cx="4687421" cy="532592"/>
          </a:xfrm>
        </p:spPr>
        <p:txBody>
          <a:bodyPr>
            <a:noAutofit/>
          </a:bodyPr>
          <a:lstStyle/>
          <a:p>
            <a:r>
              <a:rPr lang="en-US" sz="2400" dirty="0"/>
              <a:t>Senior Advisor on Behavioral Health</a:t>
            </a:r>
          </a:p>
        </p:txBody>
      </p:sp>
      <p:sp>
        <p:nvSpPr>
          <p:cNvPr id="7" name="Text Placeholder 6">
            <a:extLst>
              <a:ext uri="{FF2B5EF4-FFF2-40B4-BE49-F238E27FC236}">
                <a16:creationId xmlns:a16="http://schemas.microsoft.com/office/drawing/2014/main" id="{1F4D2991-EEB1-4C01-8F93-72F3796BEF34}"/>
              </a:ext>
            </a:extLst>
          </p:cNvPr>
          <p:cNvSpPr>
            <a:spLocks noGrp="1"/>
          </p:cNvSpPr>
          <p:nvPr>
            <p:ph type="body" sz="quarter" idx="17"/>
          </p:nvPr>
        </p:nvSpPr>
        <p:spPr>
          <a:xfrm>
            <a:off x="628650" y="2583891"/>
            <a:ext cx="3943350" cy="532592"/>
          </a:xfrm>
        </p:spPr>
        <p:txBody>
          <a:bodyPr>
            <a:normAutofit/>
          </a:bodyPr>
          <a:lstStyle/>
          <a:p>
            <a:r>
              <a:rPr lang="en-US" sz="2400" dirty="0">
                <a:hlinkClick r:id="rId3"/>
              </a:rPr>
              <a:t>swoodard@health.nv.gov</a:t>
            </a:r>
            <a:r>
              <a:rPr lang="en-US" sz="2400" dirty="0"/>
              <a:t> </a:t>
            </a:r>
          </a:p>
        </p:txBody>
      </p:sp>
      <p:sp>
        <p:nvSpPr>
          <p:cNvPr id="12" name="Title 11">
            <a:extLst>
              <a:ext uri="{FF2B5EF4-FFF2-40B4-BE49-F238E27FC236}">
                <a16:creationId xmlns:a16="http://schemas.microsoft.com/office/drawing/2014/main" id="{7D826A9B-5F16-498B-B5E7-EA8FAF306ECF}"/>
              </a:ext>
            </a:extLst>
          </p:cNvPr>
          <p:cNvSpPr>
            <a:spLocks noGrp="1"/>
          </p:cNvSpPr>
          <p:nvPr>
            <p:ph type="title"/>
          </p:nvPr>
        </p:nvSpPr>
        <p:spPr/>
        <p:txBody>
          <a:bodyPr/>
          <a:lstStyle/>
          <a:p>
            <a:r>
              <a:rPr lang="en-US" dirty="0"/>
              <a:t>Contact Information</a:t>
            </a:r>
          </a:p>
        </p:txBody>
      </p:sp>
    </p:spTree>
    <p:extLst>
      <p:ext uri="{BB962C8B-B14F-4D97-AF65-F5344CB8AC3E}">
        <p14:creationId xmlns:p14="http://schemas.microsoft.com/office/powerpoint/2010/main" val="13339992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758</Words>
  <Application>Microsoft Office PowerPoint</Application>
  <PresentationFormat>On-screen Show (4:3)</PresentationFormat>
  <Paragraphs>91</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Lato Black</vt:lpstr>
      <vt:lpstr>Office Theme</vt:lpstr>
      <vt:lpstr>Nevada’s Behavioral Health      COVID-19 Response, Recovery      and Resilience Plan</vt:lpstr>
      <vt:lpstr>Response, Recovery and Resilience</vt:lpstr>
      <vt:lpstr>Behavioral Health COVID-19 Response and Recovery Activities</vt:lpstr>
      <vt:lpstr>Population Exposure Model* </vt:lpstr>
      <vt:lpstr>Vulnerable Populations</vt:lpstr>
      <vt:lpstr>Crisis Counseling Assistance and Training </vt:lpstr>
      <vt:lpstr>Crisis Support Services of Nevada</vt:lpstr>
      <vt:lpstr>Questions?</vt:lpstr>
      <vt:lpstr>Contact Information</vt:lpstr>
      <vt:lpstr>Acronyms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Nevada’s Behavioral Health      COVID-19 Response, Recovery      and Resilience Plan</dc:title>
  <dc:creator>Shannon Litz</dc:creator>
  <cp:lastModifiedBy>Raul Martinez</cp:lastModifiedBy>
  <cp:revision>3</cp:revision>
  <dcterms:created xsi:type="dcterms:W3CDTF">2020-05-15T20:25:00Z</dcterms:created>
  <dcterms:modified xsi:type="dcterms:W3CDTF">2020-06-23T20:09:46Z</dcterms:modified>
</cp:coreProperties>
</file>