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stream.com/content/EBSCO/DynamicHealth/_2020_Updates/April/Skills/Skill-T1585081292688/scormcontent/index.html#REF2" TargetMode="External"/><Relationship Id="rId7" Type="http://schemas.openxmlformats.org/officeDocument/2006/relationships/hyperlink" Target="https://www.healthstream.com/content/EBSCO/DynamicHealth/_2020_Updates/April/Skills/Skill-T1585081292688/scormcontent/index.html#REF8" TargetMode="External"/><Relationship Id="rId2" Type="http://schemas.openxmlformats.org/officeDocument/2006/relationships/hyperlink" Target="https://www.healthstream.com/content/EBSCO/DynamicHealth/_2020_Updates/April/Skills/Skill-T1585081292688/scormcontent/index.html#REF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ealthstream.com/content/EBSCO/DynamicHealth/_2020_Updates/April/Skills/Skill-T1585081292688/scormcontent/index.html#REF7" TargetMode="External"/><Relationship Id="rId5" Type="http://schemas.openxmlformats.org/officeDocument/2006/relationships/hyperlink" Target="https://www.healthstream.com/content/EBSCO/DynamicHealth/_2020_Updates/April/Skills/Skill-T1585081292688/scormcontent/index.html#REF5" TargetMode="External"/><Relationship Id="rId4" Type="http://schemas.openxmlformats.org/officeDocument/2006/relationships/hyperlink" Target="https://www.healthstream.com/content/EBSCO/DynamicHealth/_2020_Updates/April/Skills/Skill-T1585081292688/scormcontent/index.html#REF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stream.com/content/EBSCO/DynamicHealth/_2020_Updates/April/Skills/Skill-T1585081292688/scormcontent/index.html#REF12" TargetMode="External"/><Relationship Id="rId2" Type="http://schemas.openxmlformats.org/officeDocument/2006/relationships/hyperlink" Target="https://www.healthstream.com/content/EBSCO/DynamicHealth/_2020_Updates/April/Skills/Skill-T1585081292688/scormcontent/index.html#GUID-D53CC52A-D140-4116-9146-AE07100B19F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althstream.com/content/EBSCO/DynamicHealth/_2020_Updates/April/Skills/Skill-T1585081292688/scormcontent/index.html#REF8" TargetMode="External"/><Relationship Id="rId3" Type="http://schemas.openxmlformats.org/officeDocument/2006/relationships/hyperlink" Target="https://www.healthstream.com/content/EBSCO/DynamicHealth/_2020_Updates/April/Skills/Skill-T1585081292688/scormcontent/index.html#REF1" TargetMode="External"/><Relationship Id="rId7" Type="http://schemas.openxmlformats.org/officeDocument/2006/relationships/hyperlink" Target="https://www.healthstream.com/content/EBSCO/DynamicHealth/_2020_Updates/April/Skills/Skill-T1585081292688/scormcontent/index.html#REF7" TargetMode="External"/><Relationship Id="rId2" Type="http://schemas.openxmlformats.org/officeDocument/2006/relationships/hyperlink" Target="https://www.healthstream.com/content/EBSCO/DynamicHealth/_2020_Updates/April/Skills/Skill-T1585081292688/scormcontent/index.html#GUID-4FD4AB20-2003-4E37-B16B-C0153BB26B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ealthstream.com/content/EBSCO/DynamicHealth/_2020_Updates/April/Skills/Skill-T1585081292688/scormcontent/index.html#REF5" TargetMode="External"/><Relationship Id="rId5" Type="http://schemas.openxmlformats.org/officeDocument/2006/relationships/hyperlink" Target="https://www.healthstream.com/content/EBSCO/DynamicHealth/_2020_Updates/April/Skills/Skill-T1585081292688/scormcontent/index.html#REF3" TargetMode="External"/><Relationship Id="rId4" Type="http://schemas.openxmlformats.org/officeDocument/2006/relationships/hyperlink" Target="https://www.healthstream.com/content/EBSCO/DynamicHealth/_2020_Updates/April/Skills/Skill-T1585081292688/scormcontent/index.html#REF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stream.com/content/EBSCO/DynamicHealth/_2020_Updates/April/Skills/Skill-T1585081292688/scormcontent/index.html#REF7" TargetMode="External"/><Relationship Id="rId2" Type="http://schemas.openxmlformats.org/officeDocument/2006/relationships/hyperlink" Target="https://www.healthstream.com/content/EBSCO/DynamicHealth/_2020_Updates/April/Skills/Skill-T1585081292688/scormcontent/index.html#REF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o.int/news-room/q-a-detail/q-a-coronaviruses#:~:text=symptoms" TargetMode="External"/><Relationship Id="rId13" Type="http://schemas.openxmlformats.org/officeDocument/2006/relationships/hyperlink" Target="http://www.hss.gov.yk.ca/pdf/npswab.pdf" TargetMode="External"/><Relationship Id="rId3" Type="http://schemas.openxmlformats.org/officeDocument/2006/relationships/hyperlink" Target="https://www.cdc.gov/coronavirus/2019-ncov/hcp/clinical-criteria.html" TargetMode="External"/><Relationship Id="rId7" Type="http://schemas.openxmlformats.org/officeDocument/2006/relationships/hyperlink" Target="https://health.maryland.gov/laboratories/Pages/Novel-Coronavirus.aspx" TargetMode="External"/><Relationship Id="rId12" Type="http://schemas.openxmlformats.org/officeDocument/2006/relationships/hyperlink" Target="https://www.cdc.gov/hai/pdfs/ppe/ppe-sequence.pdf" TargetMode="External"/><Relationship Id="rId2" Type="http://schemas.openxmlformats.org/officeDocument/2006/relationships/hyperlink" Target="https://www.cdc.gov/coronavirus/2019-ncov/infection-control/control-recommendation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sets.publishing.service.gov.uk/government/uploads/system/uploads/attachment_data/file/866632/COVID-19_Sample_Packaging_Instructions_PHE_A3_poster_12.pdf" TargetMode="External"/><Relationship Id="rId11" Type="http://schemas.openxmlformats.org/officeDocument/2006/relationships/hyperlink" Target="https://www.ecdc.europa.eu/sites/default/files/documents/novel-coronavirus-personal-protective-equipment-needs-healthcare-settings.pdf" TargetMode="External"/><Relationship Id="rId5" Type="http://schemas.openxmlformats.org/officeDocument/2006/relationships/hyperlink" Target="https://www.jointcommission.org/-/media/tjc/documents/standards/national-patient-safety-goals/npsg_chapter_hap_jan2020.pdf" TargetMode="External"/><Relationship Id="rId10" Type="http://schemas.openxmlformats.org/officeDocument/2006/relationships/hyperlink" Target="https://www.fda.gov/media/134920/download" TargetMode="External"/><Relationship Id="rId4" Type="http://schemas.openxmlformats.org/officeDocument/2006/relationships/hyperlink" Target="https://www.publichealthontario.ca/en/laboratory-services/test-information-index/wuhan-novel-coronavirus" TargetMode="External"/><Relationship Id="rId9" Type="http://schemas.openxmlformats.org/officeDocument/2006/relationships/hyperlink" Target="https://www.cdc.gov/coronavirus/2019-ncov/lab/biosafety-faqs.html" TargetMode="External"/><Relationship Id="rId14" Type="http://schemas.openxmlformats.org/officeDocument/2006/relationships/hyperlink" Target="https://health.ri.gov/publications/instructions/COVID-19-Specimen-Collection-Ki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5304034" cy="33295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2400" b="1" dirty="0"/>
              <a:t>Nasopharyngeal Swab Collection for covid-19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1447800"/>
            <a:ext cx="5952427" cy="3329580"/>
          </a:xfrm>
          <a:prstGeom prst="rect">
            <a:avLst/>
          </a:prstGeom>
          <a:ln w="38100" cap="sq">
            <a:solidFill>
              <a:srgbClr val="FF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8071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THE END OF THE LEARNING ACTIVITY THE STUDENT WILL:</a:t>
            </a:r>
          </a:p>
          <a:p>
            <a:pPr lvl="1"/>
            <a:r>
              <a:rPr lang="en-US" dirty="0"/>
              <a:t>BE ABLE TO GATHER EQUIPMENT NEEDED FOR TESTING;</a:t>
            </a:r>
          </a:p>
          <a:p>
            <a:pPr lvl="1"/>
            <a:r>
              <a:rPr lang="en-US" dirty="0"/>
              <a:t>VERBALIZE STEPS REQUIRED FOR TESTING INCLUDING PRE AND POST PROCEDURE;</a:t>
            </a:r>
          </a:p>
          <a:p>
            <a:pPr lvl="1"/>
            <a:r>
              <a:rPr lang="en-US" dirty="0"/>
              <a:t>EDUCATE PATIENTS REGARDING THE PROCEDURE AND PARTICIPATION;</a:t>
            </a:r>
          </a:p>
          <a:p>
            <a:pPr lvl="1"/>
            <a:r>
              <a:rPr lang="en-US" dirty="0"/>
              <a:t>DEMONSTRATE PROPER TESTING TECHNIQUE; AND </a:t>
            </a:r>
          </a:p>
          <a:p>
            <a:pPr lvl="1"/>
            <a:r>
              <a:rPr lang="en-US" dirty="0"/>
              <a:t>DEMONSTRATE PROPER HANDLING OF SPECMEN</a:t>
            </a:r>
          </a:p>
        </p:txBody>
      </p:sp>
    </p:spTree>
    <p:extLst>
      <p:ext uri="{BB962C8B-B14F-4D97-AF65-F5344CB8AC3E}">
        <p14:creationId xmlns:p14="http://schemas.microsoft.com/office/powerpoint/2010/main" val="2385514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Supplies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Nonsterile gloves, gown, or face mask , and google or face shield</a:t>
            </a:r>
            <a:r>
              <a:rPr lang="en-US" baseline="30000" dirty="0"/>
              <a:t>(</a:t>
            </a:r>
            <a:r>
              <a:rPr lang="en-US" baseline="30000" dirty="0">
                <a:hlinkClick r:id="rId2"/>
              </a:rPr>
              <a:t>1</a:t>
            </a:r>
            <a:r>
              <a:rPr lang="en-US" baseline="30000" dirty="0"/>
              <a:t>)</a:t>
            </a:r>
            <a:r>
              <a:rPr lang="en-US" dirty="0"/>
              <a:t> </a:t>
            </a:r>
            <a:r>
              <a:rPr lang="en-US" baseline="30000" dirty="0"/>
              <a:t>(</a:t>
            </a:r>
            <a:r>
              <a:rPr lang="en-US" baseline="30000" dirty="0">
                <a:hlinkClick r:id="rId3"/>
              </a:rPr>
              <a:t>2</a:t>
            </a:r>
            <a:r>
              <a:rPr lang="en-US" baseline="30000" dirty="0"/>
              <a:t>)</a:t>
            </a:r>
            <a:r>
              <a:rPr lang="en-US" dirty="0"/>
              <a:t> </a:t>
            </a:r>
            <a:r>
              <a:rPr lang="en-US" baseline="30000" dirty="0"/>
              <a:t>(</a:t>
            </a:r>
            <a:r>
              <a:rPr lang="en-US" baseline="30000" dirty="0">
                <a:hlinkClick r:id="rId4"/>
              </a:rPr>
              <a:t>3</a:t>
            </a:r>
            <a:r>
              <a:rPr lang="en-US" baseline="30000" dirty="0"/>
              <a:t>)</a:t>
            </a:r>
            <a:r>
              <a:rPr lang="en-US" dirty="0"/>
              <a:t> </a:t>
            </a:r>
            <a:r>
              <a:rPr lang="en-US" baseline="30000" dirty="0"/>
              <a:t>(</a:t>
            </a:r>
            <a:r>
              <a:rPr lang="en-US" baseline="30000" dirty="0">
                <a:hlinkClick r:id="rId5"/>
              </a:rPr>
              <a:t>5</a:t>
            </a:r>
            <a:r>
              <a:rPr lang="en-US" baseline="30000" dirty="0"/>
              <a:t>)</a:t>
            </a:r>
            <a:r>
              <a:rPr lang="en-US" dirty="0"/>
              <a:t> </a:t>
            </a:r>
          </a:p>
          <a:p>
            <a:r>
              <a:rPr lang="en-US" dirty="0"/>
              <a:t>Specimen collection kit(s) intended to detect SARS-CoV-2, including swabs with synthetic tip and plastic (not wooden) shaft</a:t>
            </a:r>
            <a:r>
              <a:rPr lang="en-US" baseline="30000" dirty="0"/>
              <a:t>(</a:t>
            </a:r>
            <a:r>
              <a:rPr lang="en-US" baseline="30000" dirty="0">
                <a:hlinkClick r:id="rId6"/>
              </a:rPr>
              <a:t>7</a:t>
            </a:r>
            <a:r>
              <a:rPr lang="en-US" baseline="30000" dirty="0"/>
              <a:t>)</a:t>
            </a:r>
            <a:r>
              <a:rPr lang="en-US" dirty="0"/>
              <a:t> </a:t>
            </a:r>
            <a:r>
              <a:rPr lang="en-US" baseline="30000" dirty="0"/>
              <a:t>(</a:t>
            </a:r>
            <a:r>
              <a:rPr lang="en-US" baseline="30000" dirty="0">
                <a:hlinkClick r:id="rId7"/>
              </a:rPr>
              <a:t>8</a:t>
            </a:r>
            <a:r>
              <a:rPr lang="en-US" baseline="30000" dirty="0"/>
              <a:t>))</a:t>
            </a:r>
            <a:r>
              <a:rPr lang="en-US" dirty="0"/>
              <a:t> </a:t>
            </a:r>
            <a:r>
              <a:rPr lang="en-US" baseline="30000" dirty="0"/>
              <a:t>(</a:t>
            </a:r>
            <a:r>
              <a:rPr lang="en-US" baseline="30000" dirty="0">
                <a:hlinkClick r:id="rId5"/>
              </a:rPr>
              <a:t>5</a:t>
            </a:r>
            <a:r>
              <a:rPr lang="en-US" baseline="30000" dirty="0"/>
              <a:t>)</a:t>
            </a:r>
            <a:r>
              <a:rPr lang="en-US" dirty="0"/>
              <a:t> </a:t>
            </a:r>
            <a:r>
              <a:rPr lang="en-US" baseline="30000" dirty="0"/>
              <a:t>(</a:t>
            </a:r>
            <a:r>
              <a:rPr lang="en-US" baseline="30000" dirty="0">
                <a:hlinkClick r:id="rId6"/>
              </a:rPr>
              <a:t>7</a:t>
            </a:r>
            <a:r>
              <a:rPr lang="en-US" baseline="30000" dirty="0"/>
              <a:t>)</a:t>
            </a:r>
            <a:r>
              <a:rPr lang="en-US" dirty="0"/>
              <a:t> </a:t>
            </a:r>
          </a:p>
          <a:p>
            <a:r>
              <a:rPr lang="en-US" dirty="0"/>
              <a:t>Small sterile specimen container if collecting a sputum sample </a:t>
            </a:r>
          </a:p>
          <a:p>
            <a:r>
              <a:rPr lang="en-US" dirty="0"/>
              <a:t>Biohazard bag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34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Pre-Procedure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patient's identification and review the process with them: </a:t>
            </a:r>
          </a:p>
          <a:p>
            <a:pPr lvl="1"/>
            <a:r>
              <a:rPr lang="en-US" dirty="0"/>
              <a:t>Appropriate patient position and comfort </a:t>
            </a:r>
          </a:p>
          <a:p>
            <a:pPr lvl="1"/>
            <a:r>
              <a:rPr lang="en-US" dirty="0"/>
              <a:t> explain process and that their may be some slight discomfort</a:t>
            </a:r>
          </a:p>
          <a:p>
            <a:r>
              <a:rPr lang="en-US" dirty="0"/>
              <a:t>Replace swab into the transport tube and secure</a:t>
            </a:r>
          </a:p>
          <a:p>
            <a:r>
              <a:rPr lang="en-US" dirty="0"/>
              <a:t>Make sure that specimen is handed off to lab technician</a:t>
            </a:r>
          </a:p>
          <a:p>
            <a:r>
              <a:rPr lang="en-US" dirty="0"/>
              <a:t>Follow </a:t>
            </a:r>
            <a:r>
              <a:rPr lang="en-US" dirty="0">
                <a:hlinkClick r:id="rId2"/>
              </a:rPr>
              <a:t>standard pre-procedure steps</a:t>
            </a:r>
            <a:r>
              <a:rPr lang="en-US" dirty="0"/>
              <a:t>, as appropriate.</a:t>
            </a:r>
            <a:r>
              <a:rPr lang="en-US" baseline="30000" dirty="0"/>
              <a:t>(</a:t>
            </a:r>
            <a:r>
              <a:rPr lang="en-US" baseline="30000" dirty="0">
                <a:hlinkClick r:id="rId3"/>
              </a:rPr>
              <a:t>12</a:t>
            </a:r>
            <a:r>
              <a:rPr lang="en-US" baseline="30000" dirty="0"/>
              <a:t>)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15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Use meticulous hand washing and aseptic non-touch technique throughout procedure to prevent disease transmission. </a:t>
            </a:r>
          </a:p>
          <a:p>
            <a:r>
              <a:rPr lang="en-US" dirty="0"/>
              <a:t>Put on a gown, gloves, face mask or, and </a:t>
            </a:r>
            <a:r>
              <a:rPr lang="en-US" dirty="0">
                <a:hlinkClick r:id="rId2"/>
              </a:rPr>
              <a:t>googles or face shield in the correct order</a:t>
            </a:r>
            <a:r>
              <a:rPr lang="en-US" dirty="0"/>
              <a:t> before initiating specimen collection </a:t>
            </a:r>
            <a:r>
              <a:rPr lang="en-US" baseline="30000" dirty="0"/>
              <a:t>(</a:t>
            </a:r>
            <a:r>
              <a:rPr lang="en-US" baseline="30000" dirty="0">
                <a:hlinkClick r:id="rId3"/>
              </a:rPr>
              <a:t>1</a:t>
            </a:r>
            <a:r>
              <a:rPr lang="en-US" baseline="30000" dirty="0"/>
              <a:t>)</a:t>
            </a:r>
            <a:r>
              <a:rPr lang="en-US" dirty="0"/>
              <a:t> </a:t>
            </a:r>
            <a:r>
              <a:rPr lang="en-US" baseline="30000" dirty="0"/>
              <a:t>(</a:t>
            </a:r>
            <a:r>
              <a:rPr lang="en-US" baseline="30000" dirty="0">
                <a:hlinkClick r:id="rId4"/>
              </a:rPr>
              <a:t>2</a:t>
            </a:r>
            <a:r>
              <a:rPr lang="en-US" baseline="30000" dirty="0"/>
              <a:t>)</a:t>
            </a:r>
            <a:r>
              <a:rPr lang="en-US" dirty="0"/>
              <a:t> </a:t>
            </a:r>
            <a:r>
              <a:rPr lang="en-US" baseline="30000" dirty="0"/>
              <a:t>(</a:t>
            </a:r>
            <a:r>
              <a:rPr lang="en-US" baseline="30000" dirty="0">
                <a:hlinkClick r:id="rId5"/>
              </a:rPr>
              <a:t>3</a:t>
            </a:r>
            <a:r>
              <a:rPr lang="en-US" baseline="30000" dirty="0"/>
              <a:t>)</a:t>
            </a:r>
            <a:r>
              <a:rPr lang="en-US" dirty="0"/>
              <a:t> </a:t>
            </a:r>
            <a:r>
              <a:rPr lang="en-US" baseline="30000" dirty="0"/>
              <a:t>(</a:t>
            </a:r>
            <a:r>
              <a:rPr lang="en-US" baseline="30000" dirty="0">
                <a:hlinkClick r:id="rId6"/>
              </a:rPr>
              <a:t>5</a:t>
            </a:r>
            <a:r>
              <a:rPr lang="en-US" baseline="30000" dirty="0"/>
              <a:t>)</a:t>
            </a:r>
            <a:r>
              <a:rPr lang="en-US" dirty="0"/>
              <a:t> </a:t>
            </a:r>
          </a:p>
          <a:p>
            <a:r>
              <a:rPr lang="en-US" dirty="0"/>
              <a:t>Have patient sit upright for specimen collection, if possible. </a:t>
            </a:r>
          </a:p>
          <a:p>
            <a:r>
              <a:rPr lang="en-US" b="1" dirty="0"/>
              <a:t>To obtain nasopharyngeal specimen</a:t>
            </a:r>
            <a:r>
              <a:rPr lang="en-US" dirty="0"/>
              <a:t> (priority specimen type for diagnosis):</a:t>
            </a:r>
            <a:r>
              <a:rPr lang="en-US" baseline="30000" dirty="0"/>
              <a:t>(</a:t>
            </a:r>
            <a:r>
              <a:rPr lang="en-US" baseline="30000" dirty="0">
                <a:hlinkClick r:id="rId3"/>
              </a:rPr>
              <a:t>1</a:t>
            </a:r>
            <a:r>
              <a:rPr lang="en-US" baseline="30000" dirty="0"/>
              <a:t>)</a:t>
            </a:r>
            <a:r>
              <a:rPr lang="en-US" dirty="0"/>
              <a:t> </a:t>
            </a:r>
            <a:r>
              <a:rPr lang="en-US" baseline="30000" dirty="0"/>
              <a:t>(</a:t>
            </a:r>
            <a:r>
              <a:rPr lang="en-US" baseline="30000" dirty="0">
                <a:hlinkClick r:id="rId6"/>
              </a:rPr>
              <a:t>5</a:t>
            </a:r>
            <a:r>
              <a:rPr lang="en-US" baseline="30000" dirty="0"/>
              <a:t>)</a:t>
            </a:r>
            <a:r>
              <a:rPr lang="en-US" dirty="0"/>
              <a:t> </a:t>
            </a:r>
            <a:r>
              <a:rPr lang="en-US" baseline="30000" dirty="0"/>
              <a:t>(</a:t>
            </a:r>
            <a:r>
              <a:rPr lang="en-US" baseline="30000" dirty="0">
                <a:hlinkClick r:id="rId7"/>
              </a:rPr>
              <a:t>7</a:t>
            </a:r>
            <a:r>
              <a:rPr lang="en-US" baseline="30000" dirty="0"/>
              <a:t>)</a:t>
            </a:r>
            <a:r>
              <a:rPr lang="en-US" dirty="0"/>
              <a:t> </a:t>
            </a:r>
            <a:r>
              <a:rPr lang="en-US" baseline="30000" dirty="0"/>
              <a:t>(</a:t>
            </a:r>
            <a:r>
              <a:rPr lang="en-US" baseline="30000" dirty="0">
                <a:hlinkClick r:id="rId8"/>
              </a:rPr>
              <a:t>8</a:t>
            </a:r>
            <a:r>
              <a:rPr lang="en-US" baseline="30000" dirty="0"/>
              <a:t>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Have patient tilt their head back 70°. Use non-dominant hand to support back of head, as needed. </a:t>
            </a:r>
          </a:p>
          <a:p>
            <a:pPr lvl="1"/>
            <a:r>
              <a:rPr lang="en-US" dirty="0"/>
              <a:t>Inspect nasal passages for obstruction. Avoid collecting specimen collection from an obstructed nostril. </a:t>
            </a:r>
          </a:p>
          <a:p>
            <a:pPr lvl="1"/>
            <a:r>
              <a:rPr lang="en-US" dirty="0"/>
              <a:t>If there is a lot of mucus in nose, have patient wipe or blow nose because mucus can interfere with obtaining a good specimen. </a:t>
            </a:r>
          </a:p>
          <a:p>
            <a:pPr lvl="1"/>
            <a:r>
              <a:rPr lang="en-US" dirty="0"/>
              <a:t>Open test kit and remove swab. Verify swab is intended for nasopharyngeal specimen collection. Do not allow swab to come into contact with any surface. </a:t>
            </a:r>
          </a:p>
          <a:p>
            <a:pPr lvl="1"/>
            <a:r>
              <a:rPr lang="en-US" dirty="0"/>
              <a:t>Holding swab at score line, insert swab into nostril parallel to palate until tip is roughly at level of anterior ear. </a:t>
            </a:r>
          </a:p>
          <a:p>
            <a:pPr lvl="1"/>
            <a:r>
              <a:rPr lang="en-US" dirty="0"/>
              <a:t>If resistance is met, withdraw swab slightly, elevate tip, and reinsert. Do not use force when inserting swab. </a:t>
            </a:r>
          </a:p>
          <a:p>
            <a:pPr lvl="1"/>
            <a:r>
              <a:rPr lang="en-US" dirty="0"/>
              <a:t>Rotate swab several times to obtain specimen. Leave in place a few seconds to allow absorption. </a:t>
            </a:r>
          </a:p>
          <a:p>
            <a:pPr lvl="1"/>
            <a:r>
              <a:rPr lang="en-US" dirty="0"/>
              <a:t>Remove swab and place in collection tube with sterile transport medium. </a:t>
            </a:r>
          </a:p>
          <a:p>
            <a:pPr lvl="1"/>
            <a:r>
              <a:rPr lang="en-US" dirty="0"/>
              <a:t>Break swab at score line. Place lid on collection tube and close tightly.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9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wab video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099" y="415637"/>
            <a:ext cx="9852821" cy="5541818"/>
          </a:xfrm>
          <a:prstGeom prst="rect">
            <a:avLst/>
          </a:prstGeom>
          <a:ln w="88900" cap="sq" cmpd="thickThin">
            <a:solidFill>
              <a:srgbClr val="FF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896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 individual that results will be sent to both them and employer </a:t>
            </a:r>
            <a:r>
              <a:rPr lang="en-US" baseline="30000" dirty="0"/>
              <a:t>(</a:t>
            </a:r>
            <a:r>
              <a:rPr lang="en-US" baseline="30000" dirty="0">
                <a:hlinkClick r:id="rId2"/>
              </a:rPr>
              <a:t>6</a:t>
            </a:r>
            <a:r>
              <a:rPr lang="en-US" baseline="30000" dirty="0"/>
              <a:t>)</a:t>
            </a:r>
            <a:r>
              <a:rPr lang="en-US" dirty="0"/>
              <a:t> </a:t>
            </a:r>
            <a:r>
              <a:rPr lang="en-US" baseline="30000" dirty="0"/>
              <a:t>(</a:t>
            </a:r>
            <a:r>
              <a:rPr lang="en-US" baseline="30000" dirty="0">
                <a:hlinkClick r:id="rId3"/>
              </a:rPr>
              <a:t>7</a:t>
            </a:r>
            <a:r>
              <a:rPr lang="en-US" baseline="30000" dirty="0"/>
              <a:t>)</a:t>
            </a:r>
            <a:r>
              <a:rPr lang="en-US" dirty="0"/>
              <a:t>  </a:t>
            </a:r>
          </a:p>
          <a:p>
            <a:r>
              <a:rPr lang="en-US" dirty="0"/>
              <a:t>Evaluate person briefly for any nasal injury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06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Remove gloves, goggles or face shield, and gown in appropriate order</a:t>
            </a:r>
          </a:p>
          <a:p>
            <a:pPr lvl="1"/>
            <a:r>
              <a:rPr lang="en-US" dirty="0"/>
              <a:t>Discard personal protective equipment in an appropriate waste container.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99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152983"/>
            <a:ext cx="8946541" cy="4195481"/>
          </a:xfrm>
        </p:spPr>
        <p:txBody>
          <a:bodyPr>
            <a:normAutofit fontScale="25000" lnSpcReduction="20000"/>
          </a:bodyPr>
          <a:lstStyle/>
          <a:p>
            <a:r>
              <a:rPr lang="en-US" b="1" dirty="0"/>
              <a:t>Case histories, case studies</a:t>
            </a:r>
          </a:p>
          <a:p>
            <a:r>
              <a:rPr lang="en-US" dirty="0" err="1"/>
              <a:t>Holshue</a:t>
            </a:r>
            <a:r>
              <a:rPr lang="en-US" dirty="0"/>
              <a:t> ML, </a:t>
            </a:r>
            <a:r>
              <a:rPr lang="en-US" dirty="0" err="1"/>
              <a:t>DeBolt</a:t>
            </a:r>
            <a:r>
              <a:rPr lang="en-US" dirty="0"/>
              <a:t> C, Lindquist S, et al; Washington State 2019-nCoV Case Investigation Team. First case of 2019 novel coronavirus in the United States.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2020;382(10):929-936. doi:10.1056/NEJMoa2001191</a:t>
            </a:r>
          </a:p>
          <a:p>
            <a:r>
              <a:rPr lang="en-US" dirty="0"/>
              <a:t>Tang A, Tong ZD, Wang HL, et al. Detection of novel coronavirus by RT-PCR in stool specimen from asymptomatic child, China [published online June 17, 2020]. </a:t>
            </a:r>
            <a:r>
              <a:rPr lang="en-US" i="1" dirty="0" err="1"/>
              <a:t>Emerg</a:t>
            </a:r>
            <a:r>
              <a:rPr lang="en-US" i="1" dirty="0"/>
              <a:t> Infect Dis</a:t>
            </a:r>
            <a:r>
              <a:rPr lang="en-US" dirty="0"/>
              <a:t>. 2020;26(2). doi:10.3201/eid2606.200301</a:t>
            </a:r>
          </a:p>
          <a:p>
            <a:r>
              <a:rPr lang="en-US" b="1" dirty="0"/>
              <a:t>Published guidelines</a:t>
            </a:r>
          </a:p>
          <a:p>
            <a:r>
              <a:rPr lang="en-US" dirty="0"/>
              <a:t>Centers for Disease Control and Prevention (CDC). Interim infection prevention and control recommendations for patients with suspected or confirmed coronavirus disease 2019 (COVID-19) in healthcare settings. </a:t>
            </a:r>
            <a:r>
              <a:rPr lang="en-US" dirty="0">
                <a:hlinkClick r:id="rId2"/>
              </a:rPr>
              <a:t>https://www.cdc.gov/coronavirus/2019-ncov/infection-control/control-recommendations.html</a:t>
            </a:r>
            <a:r>
              <a:rPr lang="en-US" dirty="0"/>
              <a:t>. Updated April 1, 2020. Accessed April 2, 2020.</a:t>
            </a:r>
          </a:p>
          <a:p>
            <a:r>
              <a:rPr lang="en-US" dirty="0"/>
              <a:t>Centers for Disease Control and Prevention. Evaluating and testing persons for coronavirus disease 2019 (COVID-19). </a:t>
            </a:r>
            <a:r>
              <a:rPr lang="en-US" dirty="0">
                <a:hlinkClick r:id="rId3"/>
              </a:rPr>
              <a:t>https://www.cdc.gov/coronavirus/2019-ncov/hcp/clinical-criteria.html</a:t>
            </a:r>
            <a:r>
              <a:rPr lang="en-US" dirty="0"/>
              <a:t>. Updated March 14, 2020. Accessed April 2, 2020.</a:t>
            </a:r>
          </a:p>
          <a:p>
            <a:r>
              <a:rPr lang="en-US" dirty="0"/>
              <a:t>Ontario Agency for Health Protection and Promotion. Coronavirus disease 2019 (COVID-19) testing. </a:t>
            </a:r>
            <a:r>
              <a:rPr lang="en-US" dirty="0">
                <a:hlinkClick r:id="rId4"/>
              </a:rPr>
              <a:t>https://www.publichealthontario.ca/en/laboratory-services/test-information-index/wuhan-novel-coronavirus</a:t>
            </a:r>
            <a:r>
              <a:rPr lang="en-US" dirty="0"/>
              <a:t>. Updated March 17, 2020. Accessed April 2, 2020.</a:t>
            </a:r>
          </a:p>
          <a:p>
            <a:r>
              <a:rPr lang="en-US" dirty="0"/>
              <a:t>The Joint Commission (TJC). National patient safety goals effective January 2020: hospital accreditation program. </a:t>
            </a:r>
            <a:r>
              <a:rPr lang="en-US" dirty="0">
                <a:hlinkClick r:id="rId5"/>
              </a:rPr>
              <a:t>https://www.jointcommission.org/-/media/tjc/documents/standards/national-patient-safety-goals/npsg_chapter_hap_jan2020.pdf</a:t>
            </a:r>
            <a:r>
              <a:rPr lang="en-US" dirty="0"/>
              <a:t>. Published 2020. Accessed April 2, 2020.</a:t>
            </a:r>
          </a:p>
          <a:p>
            <a:r>
              <a:rPr lang="en-US" dirty="0"/>
              <a:t>Public Health England. Suspected COVID-19 cases: sampling and packaging. </a:t>
            </a:r>
            <a:r>
              <a:rPr lang="en-US" dirty="0">
                <a:hlinkClick r:id="rId6"/>
              </a:rPr>
              <a:t>https://assets.publishing.service.gov.uk/government/uploads/system/uploads/attachment_data/file/866632/COVID-19_Sample_Packaging_Instructions_PHE_A3_poster_12.pdf</a:t>
            </a:r>
            <a:r>
              <a:rPr lang="en-US" dirty="0"/>
              <a:t>. Published 2020. Accessed March 20, 2020.</a:t>
            </a:r>
          </a:p>
          <a:p>
            <a:r>
              <a:rPr lang="en-US" dirty="0"/>
              <a:t>Maryland Department of Health. COVID-19 (2019 novel coronavirus) guidance. </a:t>
            </a:r>
            <a:r>
              <a:rPr lang="en-US" dirty="0">
                <a:hlinkClick r:id="rId7"/>
              </a:rPr>
              <a:t>https://health.maryland.gov/laboratories/Pages/Novel-Coronavirus.aspx</a:t>
            </a:r>
            <a:r>
              <a:rPr lang="en-US" dirty="0"/>
              <a:t>. Accessed April 2, 2020.</a:t>
            </a:r>
          </a:p>
          <a:p>
            <a:r>
              <a:rPr lang="en-US" b="1" dirty="0"/>
              <a:t>General or background information/texts/reports</a:t>
            </a:r>
          </a:p>
          <a:p>
            <a:r>
              <a:rPr lang="en-US" dirty="0"/>
              <a:t>World Health Organization (WHO). Q&amp;A on coronaviruses (COVID-19). </a:t>
            </a:r>
            <a:r>
              <a:rPr lang="en-US" dirty="0">
                <a:hlinkClick r:id="rId8"/>
              </a:rPr>
              <a:t>https://www.who.int/news-room/q-a-detail/q-a-coronaviruses#:~:text=symptoms</a:t>
            </a:r>
            <a:r>
              <a:rPr lang="en-US" dirty="0"/>
              <a:t>. Published March 9, 2020. Accessed April 2, 2020.</a:t>
            </a:r>
          </a:p>
          <a:p>
            <a:r>
              <a:rPr lang="en-US" dirty="0"/>
              <a:t>Lynn, P. Laboratory specimen collection. In: </a:t>
            </a:r>
            <a:r>
              <a:rPr lang="en-US" i="1" dirty="0"/>
              <a:t>Taylor’s Clinical Nursing Skills: A Nursing Process Approach</a:t>
            </a:r>
            <a:r>
              <a:rPr lang="en-US" dirty="0"/>
              <a:t>. 5th ed. Philadelphia, PA: Wolters Kluwer;2019:1036-1037.</a:t>
            </a:r>
          </a:p>
          <a:p>
            <a:r>
              <a:rPr lang="en-US" dirty="0"/>
              <a:t>Centers for Disease Control and Prevention. Coronavirus disease 2019 (COVID-19). Frequently asked questions about laboratory biosafety and SARS-CoV-2: specimen handling. </a:t>
            </a:r>
            <a:r>
              <a:rPr lang="en-US" dirty="0">
                <a:hlinkClick r:id="rId9"/>
              </a:rPr>
              <a:t>https://www.cdc.gov/coronavirus/2019-ncov/lab/biosafety-faqs.html</a:t>
            </a:r>
            <a:r>
              <a:rPr lang="en-US" dirty="0"/>
              <a:t>. Updated March 19, 2020. Accessed April 2, 2020.</a:t>
            </a:r>
          </a:p>
          <a:p>
            <a:r>
              <a:rPr lang="en-US" dirty="0"/>
              <a:t>Food and Drug Administration. Fact sheet for healthcare providers: CDC - 2019-nCoV real-time RT-PCR diagnostic panel. </a:t>
            </a:r>
            <a:r>
              <a:rPr lang="en-US" dirty="0">
                <a:hlinkClick r:id="rId10"/>
              </a:rPr>
              <a:t>https://www.fda.gov/media/134920/download</a:t>
            </a:r>
            <a:r>
              <a:rPr lang="en-US" dirty="0"/>
              <a:t>. Published February 4, 2020. Updated April 2, 2020. Accessed April 2, 2020.</a:t>
            </a:r>
          </a:p>
          <a:p>
            <a:r>
              <a:rPr lang="en-US" b="1" dirty="0"/>
              <a:t>Published government report</a:t>
            </a:r>
          </a:p>
          <a:p>
            <a:r>
              <a:rPr lang="en-US" dirty="0"/>
              <a:t>European Centre for Disease Prevention and Control (ECDC). </a:t>
            </a:r>
            <a:r>
              <a:rPr lang="en-US" i="1" dirty="0"/>
              <a:t>ECDC technical report: personal protective equipment (PPE) needs in healthcare settings for the care of patients with suspected or confirmed novel coronavirus (2019-nCoV)</a:t>
            </a:r>
            <a:r>
              <a:rPr lang="en-US" dirty="0"/>
              <a:t>. ECDC: Stockholm; 2020. </a:t>
            </a:r>
            <a:r>
              <a:rPr lang="en-US" dirty="0">
                <a:hlinkClick r:id="rId11"/>
              </a:rPr>
              <a:t>https://www.ecdc.europa.eu/sites/default/files/documents/novel-coronavirus-personal-protective-equipment-needs-healthcare-settings.pdf</a:t>
            </a:r>
            <a:r>
              <a:rPr lang="en-US" dirty="0"/>
              <a:t>. Accessed March 20, 2020.</a:t>
            </a:r>
          </a:p>
          <a:p>
            <a:r>
              <a:rPr lang="en-US" b="1" dirty="0"/>
              <a:t>Policies, procedures, protocols</a:t>
            </a:r>
          </a:p>
          <a:p>
            <a:r>
              <a:rPr lang="en-US" dirty="0"/>
              <a:t>Centers for Disease Control and Prevention. Sequence for putting on personal protective equipment (PPE). </a:t>
            </a:r>
            <a:r>
              <a:rPr lang="en-US" dirty="0">
                <a:hlinkClick r:id="rId12"/>
              </a:rPr>
              <a:t>https://www.cdc.gov/hai/pdfs/ppe/ppe-sequence.pdf</a:t>
            </a:r>
            <a:r>
              <a:rPr lang="en-US" dirty="0"/>
              <a:t>. Accessed April 1, 2020.</a:t>
            </a:r>
          </a:p>
          <a:p>
            <a:r>
              <a:rPr lang="en-US" dirty="0"/>
              <a:t>Yukon Health and Social Services. Nasopharyngeal swab procedure. </a:t>
            </a:r>
            <a:r>
              <a:rPr lang="en-US" dirty="0">
                <a:hlinkClick r:id="rId13"/>
              </a:rPr>
              <a:t>http://www.hss.gov.yk.ca/pdf/npswab.pdf</a:t>
            </a:r>
            <a:r>
              <a:rPr lang="en-US" dirty="0"/>
              <a:t>. Published October 2015. Accessed April 2, 2020.</a:t>
            </a:r>
          </a:p>
          <a:p>
            <a:r>
              <a:rPr lang="en-US" dirty="0"/>
              <a:t>State of Rhode Island Department of Health. 2019-novel coronavirus (COVID-19) specimen collection kit instructions. </a:t>
            </a:r>
            <a:r>
              <a:rPr lang="en-US" dirty="0">
                <a:hlinkClick r:id="rId14"/>
              </a:rPr>
              <a:t>https://health.ri.gov/publications/instructions/COVID-19-Specimen-Collection-Kit.pdf</a:t>
            </a:r>
            <a:r>
              <a:rPr lang="en-US" dirty="0"/>
              <a:t>. Published March 2020. Accessed April 2, 2020.</a:t>
            </a:r>
          </a:p>
          <a:p>
            <a:r>
              <a:rPr lang="en-US" b="1" dirty="0"/>
              <a:t>Published research (not randomized controlled trial)</a:t>
            </a:r>
          </a:p>
          <a:p>
            <a:r>
              <a:rPr lang="en-US" dirty="0"/>
              <a:t>Chen N, Zhou M, Dong X, et al. Epidemiological and clinical characteristics of 99 cases of 2019 novel coronavirus pneumonia in Wuhan, China: a descriptive study. </a:t>
            </a:r>
            <a:r>
              <a:rPr lang="en-US" i="1" dirty="0"/>
              <a:t>Lancet</a:t>
            </a:r>
            <a:r>
              <a:rPr lang="en-US" dirty="0"/>
              <a:t>. 2020;395(10223):507-513. doi:10.1016/S0140-6736(20)30211-7</a:t>
            </a:r>
          </a:p>
          <a:p>
            <a:r>
              <a:rPr lang="en-US" dirty="0"/>
              <a:t>Xu XW, Wu XX, Jiang XG, et al. Clinical findings in a group of patients infected with the 2019 novel coronavirus (SARS-Cov-2) outside of Wuhan, China: retrospective case series. </a:t>
            </a:r>
            <a:r>
              <a:rPr lang="en-US" i="1" dirty="0"/>
              <a:t>BMJ</a:t>
            </a:r>
            <a:r>
              <a:rPr lang="en-US" dirty="0"/>
              <a:t>. 2020;368: m606. doi:10.1136/bmj.m606</a:t>
            </a:r>
          </a:p>
          <a:p>
            <a:r>
              <a:rPr lang="en-US" dirty="0" err="1"/>
              <a:t>Smieja</a:t>
            </a:r>
            <a:r>
              <a:rPr lang="en-US" dirty="0"/>
              <a:t> M, </a:t>
            </a:r>
            <a:r>
              <a:rPr lang="en-US" dirty="0" err="1"/>
              <a:t>Castriciano</a:t>
            </a:r>
            <a:r>
              <a:rPr lang="en-US" dirty="0"/>
              <a:t> S, Carruthers S, et al. Development and evaluation of a flocked nasal </a:t>
            </a:r>
            <a:r>
              <a:rPr lang="en-US" dirty="0" err="1"/>
              <a:t>midturbinate</a:t>
            </a:r>
            <a:r>
              <a:rPr lang="en-US" dirty="0"/>
              <a:t> swab for self-collection in respiratory virus infection diagnostic testing. </a:t>
            </a:r>
            <a:r>
              <a:rPr lang="en-US" i="1" dirty="0"/>
              <a:t>J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Microbiol</a:t>
            </a:r>
            <a:r>
              <a:rPr lang="en-US" dirty="0"/>
              <a:t>. 2010; 48(9):3340-3342. doi:10.1128/JCM.02235-09</a:t>
            </a:r>
          </a:p>
          <a:p>
            <a:r>
              <a:rPr lang="en-US" dirty="0"/>
              <a:t>Li Z, Yi Y, Luo X, et al. Development and clinical application of a rapid IgM-IgG combined antibody test for SARS-CoV-2 infection diagnosis [published online February 27, 2020]. </a:t>
            </a:r>
            <a:r>
              <a:rPr lang="en-US" i="1" dirty="0"/>
              <a:t>J Med </a:t>
            </a:r>
            <a:r>
              <a:rPr lang="en-US" i="1" dirty="0" err="1"/>
              <a:t>Virol</a:t>
            </a:r>
            <a:r>
              <a:rPr lang="en-US" dirty="0"/>
              <a:t>. doi:10.1002/jmv.25727</a:t>
            </a:r>
          </a:p>
          <a:p>
            <a:r>
              <a:rPr lang="en-US" b="1" dirty="0"/>
              <a:t>Published systematic or integrative literature review</a:t>
            </a:r>
          </a:p>
          <a:p>
            <a:r>
              <a:rPr lang="en-US" dirty="0"/>
              <a:t>Pang J, Wang MX, </a:t>
            </a:r>
            <a:r>
              <a:rPr lang="en-US" dirty="0" err="1"/>
              <a:t>Ang</a:t>
            </a:r>
            <a:r>
              <a:rPr lang="en-US" dirty="0"/>
              <a:t> IYH, et al. Potential rapid diagnostics, vaccine and therapeutics for 2019 novel coronavirus (2019-nCoV): a systematic review. </a:t>
            </a:r>
            <a:r>
              <a:rPr lang="en-US" i="1" dirty="0"/>
              <a:t>J </a:t>
            </a:r>
            <a:r>
              <a:rPr lang="en-US" i="1" dirty="0" err="1"/>
              <a:t>Clin</a:t>
            </a:r>
            <a:r>
              <a:rPr lang="en-US" i="1" dirty="0"/>
              <a:t> Med</a:t>
            </a:r>
            <a:r>
              <a:rPr lang="en-US" dirty="0"/>
              <a:t>. 2020;9(3):E623. doi:10.3390/jcm9030623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420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95</TotalTime>
  <Words>1549</Words>
  <Application>Microsoft Office PowerPoint</Application>
  <PresentationFormat>Widescreen</PresentationFormat>
  <Paragraphs>70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PowerPoint Presentation</vt:lpstr>
      <vt:lpstr>LEARNING OBJECTIVE</vt:lpstr>
      <vt:lpstr>Supplies Needed</vt:lpstr>
      <vt:lpstr>Pre-Procedure Steps</vt:lpstr>
      <vt:lpstr>Procedure Steps</vt:lpstr>
      <vt:lpstr>PowerPoint Presentation</vt:lpstr>
      <vt:lpstr>PATIENT EDUCATION</vt:lpstr>
      <vt:lpstr>POST-PROCEDURE</vt:lpstr>
      <vt:lpstr>REFERENCES</vt:lpstr>
    </vt:vector>
  </TitlesOfParts>
  <Company>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Palzet, Suzanne</dc:creator>
  <cp:lastModifiedBy>Laura Palmer</cp:lastModifiedBy>
  <cp:revision>11</cp:revision>
  <dcterms:created xsi:type="dcterms:W3CDTF">2020-04-30T17:54:02Z</dcterms:created>
  <dcterms:modified xsi:type="dcterms:W3CDTF">2020-05-08T22:16:24Z</dcterms:modified>
</cp:coreProperties>
</file>