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64" r:id="rId3"/>
    <p:sldId id="266" r:id="rId4"/>
    <p:sldId id="267" r:id="rId5"/>
    <p:sldId id="268" r:id="rId6"/>
    <p:sldId id="271" r:id="rId7"/>
    <p:sldId id="269" r:id="rId8"/>
    <p:sldId id="2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5487"/>
    <a:srgbClr val="F5F5F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0DE1-1303-4456-B934-69A55233CAD0}" type="datetimeFigureOut">
              <a:rPr lang="en-US" smtClean="0"/>
              <a:pPr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2B4B-D005-4489-A59B-2973CBC2B8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0DE1-1303-4456-B934-69A55233CAD0}" type="datetimeFigureOut">
              <a:rPr lang="en-US" smtClean="0"/>
              <a:pPr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2B4B-D005-4489-A59B-2973CBC2B8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0DE1-1303-4456-B934-69A55233CAD0}" type="datetimeFigureOut">
              <a:rPr lang="en-US" smtClean="0"/>
              <a:pPr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2B4B-D005-4489-A59B-2973CBC2B8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889000" y="2651125"/>
            <a:ext cx="3413125" cy="3270250"/>
          </a:xfrm>
          <a:prstGeom prst="rect">
            <a:avLst/>
          </a:prstGeom>
        </p:spPr>
        <p:txBody>
          <a:bodyPr vert="horz"/>
          <a:lstStyle>
            <a:lvl1pPr marL="0" indent="0" algn="l">
              <a:spcAft>
                <a:spcPts val="0"/>
              </a:spcAft>
              <a:buNone/>
              <a:defRPr sz="3200"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616190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8" y="469900"/>
            <a:ext cx="6754812" cy="922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4233124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800"/>
            </a:lvl1pPr>
            <a:lvl2pPr>
              <a:spcBef>
                <a:spcPts val="600"/>
              </a:spcBef>
              <a:spcAft>
                <a:spcPts val="0"/>
              </a:spcAft>
              <a:defRPr sz="1600"/>
            </a:lvl2pPr>
            <a:lvl3pPr>
              <a:spcBef>
                <a:spcPts val="600"/>
              </a:spcBef>
              <a:spcAft>
                <a:spcPts val="0"/>
              </a:spcAft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800"/>
            </a:lvl1pPr>
            <a:lvl2pPr>
              <a:spcBef>
                <a:spcPts val="600"/>
              </a:spcBef>
              <a:spcAft>
                <a:spcPts val="0"/>
              </a:spcAft>
              <a:defRPr sz="1600"/>
            </a:lvl2pPr>
            <a:lvl3pPr>
              <a:spcBef>
                <a:spcPts val="600"/>
              </a:spcBef>
              <a:spcAft>
                <a:spcPts val="0"/>
              </a:spcAft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3233928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4372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0DE1-1303-4456-B934-69A55233CAD0}" type="datetimeFigureOut">
              <a:rPr lang="en-US" smtClean="0"/>
              <a:pPr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2B4B-D005-4489-A59B-2973CBC2B8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0DE1-1303-4456-B934-69A55233CAD0}" type="datetimeFigureOut">
              <a:rPr lang="en-US" smtClean="0"/>
              <a:pPr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2B4B-D005-4489-A59B-2973CBC2B8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0DE1-1303-4456-B934-69A55233CAD0}" type="datetimeFigureOut">
              <a:rPr lang="en-US" smtClean="0"/>
              <a:pPr/>
              <a:t>7/12/2017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2B4B-D005-4489-A59B-2973CBC2B8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0DE1-1303-4456-B934-69A55233CAD0}" type="datetimeFigureOut">
              <a:rPr lang="en-US" smtClean="0"/>
              <a:pPr/>
              <a:t>7/12/2017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2B4B-D005-4489-A59B-2973CBC2B8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0DE1-1303-4456-B934-69A55233CAD0}" type="datetimeFigureOut">
              <a:rPr lang="en-US" smtClean="0"/>
              <a:pPr/>
              <a:t>7/12/2017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2B4B-D005-4489-A59B-2973CBC2B8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0DE1-1303-4456-B934-69A55233CAD0}" type="datetimeFigureOut">
              <a:rPr lang="en-US" smtClean="0"/>
              <a:pPr/>
              <a:t>7/12/2017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2B4B-D005-4489-A59B-2973CBC2B8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0DE1-1303-4456-B934-69A55233CAD0}" type="datetimeFigureOut">
              <a:rPr lang="en-US" smtClean="0"/>
              <a:pPr/>
              <a:t>7/12/2017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2B4B-D005-4489-A59B-2973CBC2B8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0DE1-1303-4456-B934-69A55233CAD0}" type="datetimeFigureOut">
              <a:rPr lang="en-US" smtClean="0"/>
              <a:pPr/>
              <a:t>7/12/2017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52B4B-D005-4489-A59B-2973CBC2B8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C0DE1-1303-4456-B934-69A55233CAD0}" type="datetimeFigureOut">
              <a:rPr lang="en-US" smtClean="0"/>
              <a:pPr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52B4B-D005-4489-A59B-2973CBC2B8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/>
        </p:nvSpPr>
        <p:spPr>
          <a:xfrm>
            <a:off x="6554788" y="6291263"/>
            <a:ext cx="1920875" cy="241300"/>
          </a:xfrm>
          <a:prstGeom prst="roundRect">
            <a:avLst>
              <a:gd name="adj" fmla="val 0"/>
            </a:avLst>
          </a:prstGeom>
          <a:solidFill>
            <a:srgbClr val="0954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92150" y="469900"/>
            <a:ext cx="6775450" cy="914400"/>
          </a:xfrm>
          <a:prstGeom prst="roundRect">
            <a:avLst>
              <a:gd name="adj" fmla="val 4514"/>
            </a:avLst>
          </a:prstGeom>
          <a:solidFill>
            <a:srgbClr val="095487"/>
          </a:solidFill>
          <a:ln>
            <a:solidFill>
              <a:srgbClr val="09548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712788" y="469900"/>
            <a:ext cx="6748462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Slide Title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23900" y="1536700"/>
            <a:ext cx="7721600" cy="460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itle Placeholder 1"/>
          <p:cNvSpPr txBox="1">
            <a:spLocks/>
          </p:cNvSpPr>
          <p:nvPr/>
        </p:nvSpPr>
        <p:spPr>
          <a:xfrm>
            <a:off x="7472363" y="274638"/>
            <a:ext cx="1214437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defTabSz="457200">
              <a:spcBef>
                <a:spcPct val="0"/>
              </a:spcBef>
              <a:defRPr/>
            </a:pPr>
            <a:endParaRPr lang="en-US" sz="4400" b="1" dirty="0">
              <a:solidFill>
                <a:srgbClr val="FF000A"/>
              </a:solidFill>
              <a:latin typeface="Arial"/>
              <a:cs typeface="Arial"/>
            </a:endParaRPr>
          </a:p>
        </p:txBody>
      </p:sp>
      <p:sp>
        <p:nvSpPr>
          <p:cNvPr id="13" name="Title Placeholder 1"/>
          <p:cNvSpPr txBox="1">
            <a:spLocks/>
          </p:cNvSpPr>
          <p:nvPr/>
        </p:nvSpPr>
        <p:spPr>
          <a:xfrm>
            <a:off x="7472363" y="274638"/>
            <a:ext cx="1214437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defTabSz="457200">
              <a:spcBef>
                <a:spcPct val="0"/>
              </a:spcBef>
              <a:defRPr/>
            </a:pPr>
            <a:endParaRPr lang="en-US" sz="4400" b="1" dirty="0">
              <a:solidFill>
                <a:srgbClr val="FF000A"/>
              </a:solidFill>
              <a:latin typeface="Arial"/>
              <a:cs typeface="Arial"/>
            </a:endParaRPr>
          </a:p>
        </p:txBody>
      </p:sp>
      <p:pic>
        <p:nvPicPr>
          <p:cNvPr id="15" name="Picture 14" descr="abt_GEO_white.ai"/>
          <p:cNvPicPr>
            <a:picLocks/>
          </p:cNvPicPr>
          <p:nvPr userDrawn="1"/>
        </p:nvPicPr>
        <p:blipFill>
          <a:blip r:embed="rId5" cstate="screen">
            <a:extLst/>
          </a:blip>
          <a:srcRect/>
          <a:stretch>
            <a:fillRect/>
          </a:stretch>
        </p:blipFill>
        <p:spPr>
          <a:xfrm>
            <a:off x="7523480" y="469900"/>
            <a:ext cx="914400" cy="914400"/>
          </a:xfrm>
          <a:prstGeom prst="roundRect">
            <a:avLst>
              <a:gd name="adj" fmla="val 3376"/>
            </a:avLst>
          </a:prstGeom>
          <a:solidFill>
            <a:schemeClr val="accent2"/>
          </a:solidFill>
        </p:spPr>
      </p:pic>
      <p:sp>
        <p:nvSpPr>
          <p:cNvPr id="9" name="Slide Number Placeholder 5"/>
          <p:cNvSpPr txBox="1">
            <a:spLocks/>
          </p:cNvSpPr>
          <p:nvPr/>
        </p:nvSpPr>
        <p:spPr>
          <a:xfrm>
            <a:off x="6059488" y="6234113"/>
            <a:ext cx="2133600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pPr defTabSz="457200">
              <a:defRPr/>
            </a:pPr>
            <a:endParaRPr lang="en-US" sz="800" b="1" dirty="0" smtClean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85800" y="6291263"/>
            <a:ext cx="2879725" cy="241300"/>
          </a:xfrm>
          <a:prstGeom prst="roundRect">
            <a:avLst>
              <a:gd name="adj" fmla="val 0"/>
            </a:avLst>
          </a:prstGeom>
          <a:solidFill>
            <a:srgbClr val="D0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619500" y="6291263"/>
            <a:ext cx="933450" cy="241300"/>
          </a:xfrm>
          <a:prstGeom prst="roundRect">
            <a:avLst>
              <a:gd name="adj" fmla="val 0"/>
            </a:avLst>
          </a:prstGeom>
          <a:solidFill>
            <a:srgbClr val="C3C6A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589463" y="6291263"/>
            <a:ext cx="1919287" cy="241300"/>
          </a:xfrm>
          <a:prstGeom prst="roundRect">
            <a:avLst>
              <a:gd name="adj" fmla="val 0"/>
            </a:avLst>
          </a:prstGeom>
          <a:solidFill>
            <a:srgbClr val="B7C9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 userDrawn="1"/>
        </p:nvSpPr>
        <p:spPr>
          <a:xfrm>
            <a:off x="7525776" y="469900"/>
            <a:ext cx="933450" cy="914400"/>
          </a:xfrm>
          <a:prstGeom prst="roundRect">
            <a:avLst>
              <a:gd name="adj" fmla="val 0"/>
            </a:avLst>
          </a:prstGeom>
          <a:solidFill>
            <a:srgbClr val="F5F5F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 userDrawn="1"/>
        </p:nvSpPr>
        <p:spPr>
          <a:xfrm>
            <a:off x="7529513" y="466450"/>
            <a:ext cx="908368" cy="917850"/>
          </a:xfrm>
          <a:prstGeom prst="roundRect">
            <a:avLst>
              <a:gd name="adj" fmla="val 0"/>
            </a:avLst>
          </a:prstGeom>
          <a:solidFill>
            <a:srgbClr val="D0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088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Arial"/>
          <a:ea typeface="+mj-ea"/>
          <a:cs typeface="Arial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fontAlgn="base">
        <a:spcBef>
          <a:spcPts val="763"/>
        </a:spcBef>
        <a:spcAft>
          <a:spcPts val="800"/>
        </a:spcAft>
        <a:buClr>
          <a:srgbClr val="095487"/>
        </a:buClr>
        <a:buFont typeface="Wingdings" pitchFamily="2" charset="2"/>
        <a:buChar char="§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fontAlgn="base">
        <a:spcBef>
          <a:spcPts val="763"/>
        </a:spcBef>
        <a:spcAft>
          <a:spcPts val="800"/>
        </a:spcAft>
        <a:buFont typeface="Arial" charset="0"/>
        <a:buChar char="–"/>
        <a:defRPr lang="en-US" sz="2000" kern="1200" dirty="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fontAlgn="base">
        <a:spcBef>
          <a:spcPts val="763"/>
        </a:spcBef>
        <a:spcAft>
          <a:spcPts val="800"/>
        </a:spcAft>
        <a:buFont typeface="Arial" charset="0"/>
        <a:buChar char="•"/>
        <a:defRPr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Helvetica"/>
          <a:ea typeface="Helvetica"/>
          <a:cs typeface="Helvetica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Helvetica"/>
          <a:ea typeface="Helvetic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uthernnevadahealthdistrict.org/stats-reports/antibiogram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qiu@snhdmail.org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Placeholder 3"/>
          <p:cNvSpPr>
            <a:spLocks noGrp="1"/>
          </p:cNvSpPr>
          <p:nvPr>
            <p:ph type="body" sz="quarter" idx="10"/>
          </p:nvPr>
        </p:nvSpPr>
        <p:spPr bwMode="auto">
          <a:xfrm>
            <a:off x="796131" y="1035050"/>
            <a:ext cx="7551738" cy="262255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>
              <a:spcAft>
                <a:spcPct val="0"/>
              </a:spcAft>
            </a:pPr>
            <a:r>
              <a:rPr lang="en-US" b="1" dirty="0">
                <a:latin typeface="Arial" charset="0"/>
                <a:cs typeface="Arial" charset="0"/>
              </a:rPr>
              <a:t>Clark County 2016 Antibiogram</a:t>
            </a:r>
            <a:endParaRPr lang="en-US" b="1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>
              <a:spcAft>
                <a:spcPct val="0"/>
              </a:spcAft>
            </a:pPr>
            <a:endParaRPr lang="en-US" sz="1800" b="1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>
              <a:spcAft>
                <a:spcPct val="0"/>
              </a:spcAft>
            </a:pPr>
            <a:endParaRPr lang="en-US" sz="1800" b="1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80000"/>
              </a:lnSpc>
              <a:spcAft>
                <a:spcPct val="0"/>
              </a:spcAft>
            </a:pPr>
            <a:r>
              <a:rPr lang="en-US" sz="2300" b="1" dirty="0" smtClean="0">
                <a:latin typeface="Arial" charset="0"/>
                <a:cs typeface="Arial" charset="0"/>
              </a:rPr>
              <a:t>2017 HAI Conference</a:t>
            </a:r>
          </a:p>
          <a:p>
            <a:pPr algn="ctr">
              <a:lnSpc>
                <a:spcPct val="80000"/>
              </a:lnSpc>
              <a:spcAft>
                <a:spcPct val="0"/>
              </a:spcAft>
            </a:pPr>
            <a:endParaRPr lang="en-US" sz="2400" b="1" dirty="0" smtClean="0">
              <a:latin typeface="Arial" charset="0"/>
              <a:cs typeface="Arial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41363" y="4495799"/>
            <a:ext cx="7427912" cy="1304925"/>
          </a:xfrm>
          <a:prstGeom prst="roundRect">
            <a:avLst>
              <a:gd name="adj" fmla="val 1096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44" name="TextBox 1"/>
          <p:cNvSpPr txBox="1">
            <a:spLocks noChangeArrowheads="1"/>
          </p:cNvSpPr>
          <p:nvPr/>
        </p:nvSpPr>
        <p:spPr bwMode="auto">
          <a:xfrm>
            <a:off x="937419" y="4191001"/>
            <a:ext cx="7035800" cy="222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0650" indent="-120650" algn="ctr">
              <a:lnSpc>
                <a:spcPct val="150000"/>
              </a:lnSpc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Zuwen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Qiu-Shultz, MPH, CPH,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Epidemiologist</a:t>
            </a:r>
          </a:p>
          <a:p>
            <a:pPr marL="120650" indent="-120650" algn="ctr">
              <a:lnSpc>
                <a:spcPct val="150000"/>
              </a:lnSpc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Office of Epidemiology and Disease Surveillance</a:t>
            </a:r>
          </a:p>
          <a:p>
            <a:pPr marL="120650" indent="-120650" algn="ctr">
              <a:lnSpc>
                <a:spcPct val="150000"/>
              </a:lnSpc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Southern Nevada Health District</a:t>
            </a:r>
          </a:p>
          <a:p>
            <a:pPr marL="120650" indent="-120650" algn="ctr">
              <a:lnSpc>
                <a:spcPct val="80000"/>
              </a:lnSpc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120650" indent="-120650" algn="ctr">
              <a:lnSpc>
                <a:spcPct val="80000"/>
              </a:lnSpc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120650" indent="-120650" algn="ctr">
              <a:lnSpc>
                <a:spcPct val="80000"/>
              </a:lnSpc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120650" indent="-120650" algn="ctr"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August 15th, 2017</a:t>
            </a:r>
          </a:p>
        </p:txBody>
      </p:sp>
    </p:spTree>
    <p:extLst>
      <p:ext uri="{BB962C8B-B14F-4D97-AF65-F5344CB8AC3E}">
        <p14:creationId xmlns:p14="http://schemas.microsoft.com/office/powerpoint/2010/main" xmlns="" val="6577091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Overview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  <a:cs typeface="Arial" charset="0"/>
              </a:rPr>
              <a:t>Brief description of </a:t>
            </a:r>
            <a:r>
              <a:rPr lang="en-US" b="1" dirty="0" smtClean="0">
                <a:latin typeface="Arial" charset="0"/>
                <a:cs typeface="Arial" charset="0"/>
              </a:rPr>
              <a:t>antibiogram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  <a:cs typeface="Arial" charset="0"/>
              </a:rPr>
              <a:t>Demo of online </a:t>
            </a:r>
            <a:r>
              <a:rPr lang="en-US" b="1" dirty="0" smtClean="0">
                <a:latin typeface="Arial" charset="0"/>
                <a:cs typeface="Arial" charset="0"/>
              </a:rPr>
              <a:t>Clark County 2016 Antibiogram</a:t>
            </a:r>
          </a:p>
        </p:txBody>
      </p:sp>
    </p:spTree>
    <p:extLst>
      <p:ext uri="{BB962C8B-B14F-4D97-AF65-F5344CB8AC3E}">
        <p14:creationId xmlns:p14="http://schemas.microsoft.com/office/powerpoint/2010/main" xmlns="" val="133685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What is </a:t>
            </a:r>
            <a:r>
              <a:rPr lang="en-US" dirty="0" smtClean="0">
                <a:latin typeface="Arial" charset="0"/>
                <a:cs typeface="Arial" charset="0"/>
              </a:rPr>
              <a:t>Antibiogram?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  <a:cs typeface="Arial" charset="0"/>
              </a:rPr>
              <a:t>An overall profile of organisms’ </a:t>
            </a:r>
            <a:r>
              <a:rPr lang="en-US" b="1" dirty="0" smtClean="0">
                <a:latin typeface="Arial" charset="0"/>
                <a:cs typeface="Arial" charset="0"/>
              </a:rPr>
              <a:t>susceptibility </a:t>
            </a:r>
            <a:r>
              <a:rPr lang="en-US" b="1" dirty="0">
                <a:latin typeface="Arial" charset="0"/>
                <a:cs typeface="Arial" charset="0"/>
              </a:rPr>
              <a:t>to a panel of antibiotics</a:t>
            </a:r>
            <a:endParaRPr lang="en-US" b="1" dirty="0" smtClean="0">
              <a:latin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76400" y="2286000"/>
            <a:ext cx="6096000" cy="3810000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effectLst>
            <a:outerShdw blurRad="40000" dist="23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72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Why Do We Need Antibiogram?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  <a:cs typeface="Arial" charset="0"/>
              </a:rPr>
              <a:t>Problem of Antibiotic </a:t>
            </a:r>
            <a:r>
              <a:rPr lang="en-US" b="1" dirty="0" smtClean="0">
                <a:latin typeface="Arial" charset="0"/>
                <a:cs typeface="Arial" charset="0"/>
              </a:rPr>
              <a:t>Resistance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" charset="0"/>
                <a:cs typeface="Arial" charset="0"/>
              </a:rPr>
              <a:t>In U.S. 2 million people become infected with bacteria that are resistant to antibiotics, and at least 23,000 people die each year as a direct result of these infections.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  <a:cs typeface="Arial" charset="0"/>
              </a:rPr>
              <a:t>Empiric Antimicrobial </a:t>
            </a:r>
            <a:r>
              <a:rPr lang="en-US" b="1" dirty="0" smtClean="0">
                <a:latin typeface="Arial" charset="0"/>
                <a:cs typeface="Arial" charset="0"/>
              </a:rPr>
              <a:t>Treatment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  <a:cs typeface="Arial" charset="0"/>
              </a:rPr>
              <a:t>Antibiotic Resistance </a:t>
            </a:r>
            <a:r>
              <a:rPr lang="en-US" b="1" dirty="0" smtClean="0">
                <a:latin typeface="Arial" charset="0"/>
                <a:cs typeface="Arial" charset="0"/>
              </a:rPr>
              <a:t>Pattern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Arial" charset="0"/>
                <a:cs typeface="Arial" charset="0"/>
              </a:rPr>
              <a:t>Antimicrobial Stewardship </a:t>
            </a:r>
            <a:r>
              <a:rPr lang="en-US" b="1" dirty="0" smtClean="0">
                <a:latin typeface="Arial" charset="0"/>
                <a:cs typeface="Arial" charset="0"/>
              </a:rPr>
              <a:t>Program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  <a:cs typeface="Arial" charset="0"/>
              </a:rPr>
              <a:t>The Joint Commission’s Antimicrobial Stewardship Standard became effective on January 1, 2017.</a:t>
            </a:r>
            <a:endParaRPr lang="en-US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None/>
            </a:pPr>
            <a:endParaRPr lang="en-US" b="1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450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Clark County 2016 Antibiogram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>
                <a:latin typeface="Arial" charset="0"/>
                <a:cs typeface="Arial" charset="0"/>
              </a:rPr>
              <a:t>Data Source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Inpatient and outpatient data from two healthcare </a:t>
            </a:r>
            <a:r>
              <a:rPr lang="en-US" smtClean="0"/>
              <a:t>system laboratories, two </a:t>
            </a:r>
            <a:r>
              <a:rPr lang="en-US" dirty="0" smtClean="0"/>
              <a:t>hospital laboratories and one commercial laboratory in Clark County</a:t>
            </a:r>
            <a:endParaRPr lang="en-US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b="1" dirty="0" smtClean="0">
                <a:latin typeface="Arial" charset="0"/>
                <a:cs typeface="Arial" charset="0"/>
              </a:rPr>
              <a:t>Time Frame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January 1, 2016 to December 31, 2016</a:t>
            </a:r>
            <a:endParaRPr lang="en-US" b="1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b="1" dirty="0" smtClean="0">
                <a:latin typeface="Arial" charset="0"/>
                <a:cs typeface="Arial" charset="0"/>
              </a:rPr>
              <a:t>Data Inclusion Criteria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Bacterial isolates from all sources collected for diagnostic purposes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Final, verified test results from the first isolate per person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Organisms with testing data for ≥ 30 isolates are included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Demo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Arial" charset="0"/>
                <a:cs typeface="Arial" charset="0"/>
                <a:hlinkClick r:id="rId2"/>
              </a:rPr>
              <a:t>http://www.southernnevadahealthdistrict.org/stats-reports/antibiogram</a:t>
            </a:r>
            <a:endParaRPr lang="en-US" dirty="0" smtClean="0">
              <a:latin typeface="Arial" charset="0"/>
              <a:cs typeface="Arial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82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Comments?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535112"/>
            <a:ext cx="4038600" cy="827087"/>
          </a:xfrm>
        </p:spPr>
        <p:txBody>
          <a:bodyPr/>
          <a:lstStyle/>
          <a:p>
            <a:r>
              <a:rPr lang="en-US" sz="2800" dirty="0" smtClean="0"/>
              <a:t>Contact Information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667000"/>
            <a:ext cx="4114801" cy="3459162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Zuwen Qiu-Shultz, MPH, CPH</a:t>
            </a:r>
          </a:p>
          <a:p>
            <a:pPr>
              <a:buNone/>
            </a:pPr>
            <a:r>
              <a:rPr lang="en-US" sz="2000" dirty="0" smtClean="0"/>
              <a:t>Epidemiologist</a:t>
            </a:r>
          </a:p>
          <a:p>
            <a:pPr marL="0" indent="0">
              <a:buNone/>
            </a:pPr>
            <a:r>
              <a:rPr lang="en-US" sz="2000" dirty="0" smtClean="0"/>
              <a:t>Office of Epidemiology and Disease Surveillance</a:t>
            </a:r>
          </a:p>
          <a:p>
            <a:pPr>
              <a:buNone/>
            </a:pPr>
            <a:r>
              <a:rPr lang="en-US" sz="2000" dirty="0" smtClean="0"/>
              <a:t>Southern Nevada Health District</a:t>
            </a:r>
          </a:p>
          <a:p>
            <a:pPr>
              <a:buNone/>
            </a:pPr>
            <a:r>
              <a:rPr lang="en-US" sz="2000" dirty="0" smtClean="0"/>
              <a:t>Phone: (702) 759-1300 </a:t>
            </a:r>
          </a:p>
          <a:p>
            <a:pPr>
              <a:buNone/>
            </a:pPr>
            <a:r>
              <a:rPr lang="en-US" sz="2000" dirty="0" smtClean="0"/>
              <a:t>E-mail: </a:t>
            </a:r>
            <a:r>
              <a:rPr lang="en-US" sz="2000" u="sng" dirty="0" smtClean="0">
                <a:hlinkClick r:id="rId2"/>
              </a:rPr>
              <a:t>qiu@snhdmail.org</a:t>
            </a:r>
            <a:endParaRPr lang="en-US" sz="2000" dirty="0" smtClean="0"/>
          </a:p>
        </p:txBody>
      </p:sp>
      <p:pic>
        <p:nvPicPr>
          <p:cNvPr id="7" name="Picture 2" descr="C:\Users\qiu\AppData\Local\Microsoft\Windows\Temporary Internet Files\Content.IE5\RAYURRWL\question-mark[1]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676400"/>
            <a:ext cx="3704333" cy="3951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bt Powerpoint Template Geo Ic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</TotalTime>
  <Words>228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Abt Powerpoint Template Geo Icon</vt:lpstr>
      <vt:lpstr>Slide 1</vt:lpstr>
      <vt:lpstr>Overview</vt:lpstr>
      <vt:lpstr>What is Antibiogram?</vt:lpstr>
      <vt:lpstr>Why Do We Need Antibiogram?</vt:lpstr>
      <vt:lpstr>Clark County 2016 Antibiogram</vt:lpstr>
      <vt:lpstr>Demo</vt:lpstr>
      <vt:lpstr>Questions? Comments?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Clark County 2016 Antibiogram</dc:title>
  <dc:creator>qiu</dc:creator>
  <cp:lastModifiedBy>qiu</cp:lastModifiedBy>
  <cp:revision>68</cp:revision>
  <dcterms:created xsi:type="dcterms:W3CDTF">2017-04-06T20:02:35Z</dcterms:created>
  <dcterms:modified xsi:type="dcterms:W3CDTF">2017-07-12T18:11:40Z</dcterms:modified>
</cp:coreProperties>
</file>