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5"/>
  </p:notesMasterIdLst>
  <p:handoutMasterIdLst>
    <p:handoutMasterId r:id="rId96"/>
  </p:handoutMasterIdLst>
  <p:sldIdLst>
    <p:sldId id="277" r:id="rId5"/>
    <p:sldId id="278" r:id="rId6"/>
    <p:sldId id="279" r:id="rId7"/>
    <p:sldId id="299" r:id="rId8"/>
    <p:sldId id="301" r:id="rId9"/>
    <p:sldId id="302" r:id="rId10"/>
    <p:sldId id="303" r:id="rId11"/>
    <p:sldId id="304" r:id="rId12"/>
    <p:sldId id="306" r:id="rId13"/>
    <p:sldId id="308" r:id="rId14"/>
    <p:sldId id="309" r:id="rId15"/>
    <p:sldId id="311" r:id="rId16"/>
    <p:sldId id="310" r:id="rId17"/>
    <p:sldId id="312" r:id="rId18"/>
    <p:sldId id="313" r:id="rId19"/>
    <p:sldId id="314" r:id="rId20"/>
    <p:sldId id="315" r:id="rId21"/>
    <p:sldId id="316" r:id="rId22"/>
    <p:sldId id="319" r:id="rId23"/>
    <p:sldId id="320" r:id="rId24"/>
    <p:sldId id="321" r:id="rId25"/>
    <p:sldId id="322" r:id="rId26"/>
    <p:sldId id="323" r:id="rId27"/>
    <p:sldId id="324" r:id="rId28"/>
    <p:sldId id="360" r:id="rId29"/>
    <p:sldId id="361" r:id="rId30"/>
    <p:sldId id="362" r:id="rId31"/>
    <p:sldId id="363" r:id="rId32"/>
    <p:sldId id="325" r:id="rId33"/>
    <p:sldId id="326" r:id="rId34"/>
    <p:sldId id="32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2" r:id="rId58"/>
    <p:sldId id="351" r:id="rId59"/>
    <p:sldId id="353" r:id="rId60"/>
    <p:sldId id="354" r:id="rId61"/>
    <p:sldId id="355" r:id="rId62"/>
    <p:sldId id="356" r:id="rId63"/>
    <p:sldId id="357" r:id="rId64"/>
    <p:sldId id="358" r:id="rId65"/>
    <p:sldId id="359" r:id="rId66"/>
    <p:sldId id="374" r:id="rId67"/>
    <p:sldId id="375" r:id="rId68"/>
    <p:sldId id="376" r:id="rId69"/>
    <p:sldId id="377" r:id="rId70"/>
    <p:sldId id="379" r:id="rId71"/>
    <p:sldId id="380" r:id="rId72"/>
    <p:sldId id="381" r:id="rId73"/>
    <p:sldId id="382" r:id="rId74"/>
    <p:sldId id="383" r:id="rId75"/>
    <p:sldId id="364" r:id="rId76"/>
    <p:sldId id="365" r:id="rId77"/>
    <p:sldId id="366" r:id="rId78"/>
    <p:sldId id="367" r:id="rId79"/>
    <p:sldId id="368" r:id="rId80"/>
    <p:sldId id="371" r:id="rId81"/>
    <p:sldId id="369" r:id="rId82"/>
    <p:sldId id="372" r:id="rId83"/>
    <p:sldId id="384" r:id="rId84"/>
    <p:sldId id="385" r:id="rId85"/>
    <p:sldId id="386" r:id="rId86"/>
    <p:sldId id="387" r:id="rId87"/>
    <p:sldId id="388" r:id="rId88"/>
    <p:sldId id="389" r:id="rId89"/>
    <p:sldId id="390" r:id="rId90"/>
    <p:sldId id="391" r:id="rId91"/>
    <p:sldId id="392" r:id="rId92"/>
    <p:sldId id="393" r:id="rId93"/>
    <p:sldId id="297"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B14472-DF81-F2B4-924A-93DBEECD0502}" name="Dawn Cribb" initials="DC" userId="S::dcribb@health.nv.gov::e5f179eb-f0be-4a4a-88b9-7b5a05a9816c" providerId="AD"/>
  <p188:author id="{1D5D26CE-D065-3544-2824-433021AFBE01}" name="Nathan Orme" initials="NO" userId="S::nkorme@health.nv.gov::46e28a4a-0d60-45f4-b01d-6dc252cb60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ACC2A-E5CB-4D90-8EE4-EAB81612163F}" v="1" dt="2023-10-10T19:09:34.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28" autoAdjust="0"/>
  </p:normalViewPr>
  <p:slideViewPr>
    <p:cSldViewPr snapToGrid="0">
      <p:cViewPr varScale="1">
        <p:scale>
          <a:sx n="95" d="100"/>
          <a:sy n="95" d="100"/>
        </p:scale>
        <p:origin x="396" y="96"/>
      </p:cViewPr>
      <p:guideLst/>
    </p:cSldViewPr>
  </p:slideViewPr>
  <p:outlineViewPr>
    <p:cViewPr>
      <p:scale>
        <a:sx n="33" d="100"/>
        <a:sy n="33" d="100"/>
      </p:scale>
      <p:origin x="0" y="-5655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K. Orme" userId="46e28a4a-0d60-45f4-b01d-6dc252cb6098" providerId="ADAL" clId="{A3ECA425-932A-4922-95F1-95D54CAFFEC1}"/>
    <pc:docChg chg="custSel modSld">
      <pc:chgData name="Nathan K. Orme" userId="46e28a4a-0d60-45f4-b01d-6dc252cb6098" providerId="ADAL" clId="{A3ECA425-932A-4922-95F1-95D54CAFFEC1}" dt="2023-10-10T23:30:02.261" v="26" actId="27636"/>
      <pc:docMkLst>
        <pc:docMk/>
      </pc:docMkLst>
      <pc:sldChg chg="modSp mod">
        <pc:chgData name="Nathan K. Orme" userId="46e28a4a-0d60-45f4-b01d-6dc252cb6098" providerId="ADAL" clId="{A3ECA425-932A-4922-95F1-95D54CAFFEC1}" dt="2023-10-10T23:30:02.261" v="26" actId="27636"/>
        <pc:sldMkLst>
          <pc:docMk/>
          <pc:sldMk cId="4057905214" sldId="277"/>
        </pc:sldMkLst>
        <pc:spChg chg="mod">
          <ac:chgData name="Nathan K. Orme" userId="46e28a4a-0d60-45f4-b01d-6dc252cb6098" providerId="ADAL" clId="{A3ECA425-932A-4922-95F1-95D54CAFFEC1}" dt="2023-10-10T23:29:52.395" v="23" actId="1035"/>
          <ac:spMkLst>
            <pc:docMk/>
            <pc:sldMk cId="4057905214" sldId="277"/>
            <ac:spMk id="2" creationId="{358C641E-CA07-4DC9-A679-1099D54237CE}"/>
          </ac:spMkLst>
        </pc:spChg>
        <pc:spChg chg="mod">
          <ac:chgData name="Nathan K. Orme" userId="46e28a4a-0d60-45f4-b01d-6dc252cb6098" providerId="ADAL" clId="{A3ECA425-932A-4922-95F1-95D54CAFFEC1}" dt="2023-10-10T23:30:02.261" v="26" actId="27636"/>
          <ac:spMkLst>
            <pc:docMk/>
            <pc:sldMk cId="4057905214" sldId="277"/>
            <ac:spMk id="4" creationId="{C0365913-002D-43E5-950D-E319819D358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5913B8-1B98-4469-BEED-14CF082215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ACF2BD-2FE5-43B2-8085-C6CDE78164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80483-F0DF-47DD-A444-98555015B4F4}" type="datetimeFigureOut">
              <a:rPr lang="en-US" smtClean="0"/>
              <a:t>10/10/2023</a:t>
            </a:fld>
            <a:endParaRPr lang="en-US"/>
          </a:p>
        </p:txBody>
      </p:sp>
      <p:sp>
        <p:nvSpPr>
          <p:cNvPr id="4" name="Footer Placeholder 3">
            <a:extLst>
              <a:ext uri="{FF2B5EF4-FFF2-40B4-BE49-F238E27FC236}">
                <a16:creationId xmlns:a16="http://schemas.microsoft.com/office/drawing/2014/main" id="{CFB3A712-87AC-4712-AD13-AFB566AEDF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1705E3-5AC5-415F-AF52-DCBBFF8D8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0F2A0-6ED4-4CBA-A889-76A2E3908A2B}" type="slidenum">
              <a:rPr lang="en-US" smtClean="0"/>
              <a:t>‹#›</a:t>
            </a:fld>
            <a:endParaRPr lang="en-US"/>
          </a:p>
        </p:txBody>
      </p:sp>
    </p:spTree>
    <p:extLst>
      <p:ext uri="{BB962C8B-B14F-4D97-AF65-F5344CB8AC3E}">
        <p14:creationId xmlns:p14="http://schemas.microsoft.com/office/powerpoint/2010/main" val="4083076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9FC7E-4E06-43DB-B428-FC3C1D17C6D9}"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4746-A893-4459-8BB2-1D7DFF5C77A2}" type="slidenum">
              <a:rPr lang="en-US" smtClean="0"/>
              <a:t>‹#›</a:t>
            </a:fld>
            <a:endParaRPr lang="en-US"/>
          </a:p>
        </p:txBody>
      </p:sp>
    </p:spTree>
    <p:extLst>
      <p:ext uri="{BB962C8B-B14F-4D97-AF65-F5344CB8AC3E}">
        <p14:creationId xmlns:p14="http://schemas.microsoft.com/office/powerpoint/2010/main" val="203560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4746-A893-4459-8BB2-1D7DFF5C77A2}" type="slidenum">
              <a:rPr lang="en-US" smtClean="0"/>
              <a:t>1</a:t>
            </a:fld>
            <a:endParaRPr lang="en-US"/>
          </a:p>
        </p:txBody>
      </p:sp>
    </p:spTree>
    <p:extLst>
      <p:ext uri="{BB962C8B-B14F-4D97-AF65-F5344CB8AC3E}">
        <p14:creationId xmlns:p14="http://schemas.microsoft.com/office/powerpoint/2010/main" val="3233883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 Instructions for Use">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712C514-1744-40C3-8B9D-E30A4DEF09D8}"/>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Rectangle 9">
            <a:extLst>
              <a:ext uri="{FF2B5EF4-FFF2-40B4-BE49-F238E27FC236}">
                <a16:creationId xmlns:a16="http://schemas.microsoft.com/office/drawing/2014/main" id="{281F4AC8-DB9B-4F23-9D00-D230926ECBD7}"/>
              </a:ext>
            </a:extLst>
          </p:cNvPr>
          <p:cNvSpPr/>
          <p:nvPr userDrawn="1"/>
        </p:nvSpPr>
        <p:spPr>
          <a:xfrm>
            <a:off x="791039" y="1060949"/>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EE5331C-E763-4827-9409-A6C2DB98B936}"/>
              </a:ext>
            </a:extLst>
          </p:cNvPr>
          <p:cNvSpPr txBox="1"/>
          <p:nvPr userDrawn="1"/>
        </p:nvSpPr>
        <p:spPr>
          <a:xfrm>
            <a:off x="671513" y="1060949"/>
            <a:ext cx="9254685" cy="1107996"/>
          </a:xfrm>
          <a:prstGeom prst="rect">
            <a:avLst/>
          </a:prstGeom>
          <a:noFill/>
        </p:spPr>
        <p:txBody>
          <a:bodyPr wrap="square" rtlCol="0">
            <a:spAutoFit/>
          </a:bodyPr>
          <a:lstStyle/>
          <a:p>
            <a:r>
              <a:rPr lang="en-US" sz="6600" spc="200" baseline="0" dirty="0">
                <a:solidFill>
                  <a:schemeClr val="accent1"/>
                </a:solidFill>
                <a:latin typeface="+mj-lt"/>
              </a:rPr>
              <a:t>POWERPOINT INSTRUCTIONS</a:t>
            </a:r>
          </a:p>
        </p:txBody>
      </p:sp>
      <p:sp>
        <p:nvSpPr>
          <p:cNvPr id="13" name="TextBox 12">
            <a:extLst>
              <a:ext uri="{FF2B5EF4-FFF2-40B4-BE49-F238E27FC236}">
                <a16:creationId xmlns:a16="http://schemas.microsoft.com/office/drawing/2014/main" id="{F8F5E7B3-849A-43DB-BDF1-36A96C6CC97F}"/>
              </a:ext>
            </a:extLst>
          </p:cNvPr>
          <p:cNvSpPr txBox="1"/>
          <p:nvPr userDrawn="1"/>
        </p:nvSpPr>
        <p:spPr>
          <a:xfrm>
            <a:off x="671513" y="2343299"/>
            <a:ext cx="10049413" cy="45858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ontserrat Medium" pitchFamily="2" charset="0"/>
              </a:rPr>
              <a:t>Please use built-in fonts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latin typeface="+mj-lt"/>
              </a:rPr>
              <a:t>TITLE FONT—</a:t>
            </a:r>
            <a:r>
              <a:rPr lang="en-US" sz="2200" dirty="0" err="1">
                <a:latin typeface="+mj-lt"/>
              </a:rPr>
              <a:t>Univers</a:t>
            </a:r>
            <a:r>
              <a:rPr lang="en-US" sz="2200" dirty="0">
                <a:latin typeface="+mj-lt"/>
              </a:rPr>
              <a:t> LT Standard 59 Ultra Condensed in ALL CAPS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ontserrat Medium" pitchFamily="2" charset="0"/>
              </a:rPr>
              <a:t>BODY FONT—Montserrat Medium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Montserrat Medium" pitchFamily="2" charset="0"/>
              </a:rPr>
              <a:t>If the appropriate font does not appear in the “fonts” drop down, try typing it into the drop down box</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Montserrat Medium" pitchFamily="2" charset="0"/>
              </a:rPr>
              <a:t>To make body text bold, change the desired text to Montserrat, then click “B” in the font section of the banner or type “</a:t>
            </a:r>
            <a:r>
              <a:rPr lang="en-US" sz="1400" dirty="0" err="1">
                <a:latin typeface="Montserrat Medium" pitchFamily="2" charset="0"/>
              </a:rPr>
              <a:t>Ctrl+B</a:t>
            </a:r>
            <a:r>
              <a:rPr lang="en-US" sz="1400" dirty="0">
                <a:latin typeface="Montserrat Medium"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Montserrat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ontserrat Medium" pitchFamily="2" charset="0"/>
              </a:rPr>
              <a:t>COLORS—Use theme colors available in the top row of the color palette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latin typeface="Montserrat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ontserrat Medium" pitchFamily="2" charset="0"/>
              </a:rPr>
              <a:t>To add slides, click on “New Slide” in the top banner, and then choose the desired layout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ontserrat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ontserrat Medium" pitchFamily="2" charset="0"/>
              </a:rPr>
              <a:t>The following pre-formatted slides are available and should be used: title, “About DPBH,” agenda, questions, contact information, acronyms, final slide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ontserrat Medium"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accent1"/>
                </a:solidFill>
                <a:latin typeface="Montserrat Medium" pitchFamily="2" charset="0"/>
              </a:rPr>
              <a:t>*Please delete this slide before finalizing your presentation.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latin typeface="Montserrat Medium"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latin typeface="Montserrat Medium" pitchFamily="2" charset="0"/>
            </a:endParaRPr>
          </a:p>
        </p:txBody>
      </p:sp>
    </p:spTree>
    <p:extLst>
      <p:ext uri="{BB962C8B-B14F-4D97-AF65-F5344CB8AC3E}">
        <p14:creationId xmlns:p14="http://schemas.microsoft.com/office/powerpoint/2010/main" val="288109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D0089B-04CE-4B02-A648-EA00E54CAA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327" r="-3328"/>
          <a:stretch/>
        </p:blipFill>
        <p:spPr>
          <a:xfrm>
            <a:off x="0" y="0"/>
            <a:ext cx="12611510" cy="6858000"/>
          </a:xfrm>
          <a:prstGeom prst="rect">
            <a:avLst/>
          </a:prstGeom>
        </p:spPr>
      </p:pic>
      <p:pic>
        <p:nvPicPr>
          <p:cNvPr id="8" name="Picture 7" descr="Image of a rural Nevada mountain range.">
            <a:extLst>
              <a:ext uri="{FF2B5EF4-FFF2-40B4-BE49-F238E27FC236}">
                <a16:creationId xmlns:a16="http://schemas.microsoft.com/office/drawing/2014/main" id="{802CF646-7A28-481E-9652-9600FBF32FC2}"/>
              </a:ext>
            </a:extLst>
          </p:cNvPr>
          <p:cNvPicPr>
            <a:picLocks noChangeAspect="1"/>
          </p:cNvPicPr>
          <p:nvPr userDrawn="1"/>
        </p:nvPicPr>
        <p:blipFill>
          <a:blip r:embed="rId3"/>
          <a:stretch>
            <a:fillRect/>
          </a:stretch>
        </p:blipFill>
        <p:spPr>
          <a:xfrm>
            <a:off x="0" y="2490097"/>
            <a:ext cx="12192000" cy="4367903"/>
          </a:xfrm>
          <a:prstGeom prst="rect">
            <a:avLst/>
          </a:prstGeom>
        </p:spPr>
      </p:pic>
      <p:sp>
        <p:nvSpPr>
          <p:cNvPr id="2" name="Title 1">
            <a:extLst>
              <a:ext uri="{FF2B5EF4-FFF2-40B4-BE49-F238E27FC236}">
                <a16:creationId xmlns:a16="http://schemas.microsoft.com/office/drawing/2014/main" id="{C52EC631-D134-4FC6-A5E4-47145DBDC3D8}"/>
              </a:ext>
            </a:extLst>
          </p:cNvPr>
          <p:cNvSpPr>
            <a:spLocks noGrp="1"/>
          </p:cNvSpPr>
          <p:nvPr>
            <p:ph type="title" hasCustomPrompt="1"/>
          </p:nvPr>
        </p:nvSpPr>
        <p:spPr>
          <a:xfrm>
            <a:off x="5978525" y="3326578"/>
            <a:ext cx="5264150" cy="1133475"/>
          </a:xfrm>
        </p:spPr>
        <p:txBody>
          <a:bodyPr anchor="b"/>
          <a:lstStyle>
            <a:lvl1pPr>
              <a:defRPr sz="6000" spc="200" baseline="0">
                <a:solidFill>
                  <a:schemeClr val="bg1"/>
                </a:solidFill>
              </a:defRPr>
            </a:lvl1pPr>
          </a:lstStyle>
          <a:p>
            <a:r>
              <a:rPr lang="en-US" dirty="0"/>
              <a:t>SECTION DIVIDER </a:t>
            </a:r>
          </a:p>
        </p:txBody>
      </p:sp>
      <p:sp>
        <p:nvSpPr>
          <p:cNvPr id="7" name="Rectangle 6">
            <a:extLst>
              <a:ext uri="{FF2B5EF4-FFF2-40B4-BE49-F238E27FC236}">
                <a16:creationId xmlns:a16="http://schemas.microsoft.com/office/drawing/2014/main" id="{054DB86A-91B1-4513-B08F-072C04B3BEC8}"/>
              </a:ext>
            </a:extLst>
          </p:cNvPr>
          <p:cNvSpPr/>
          <p:nvPr userDrawn="1"/>
        </p:nvSpPr>
        <p:spPr>
          <a:xfrm>
            <a:off x="6052750" y="4318120"/>
            <a:ext cx="2557850" cy="105104"/>
          </a:xfrm>
          <a:prstGeom prst="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F3DD857-C4EF-49F7-97A8-7678011A22FD}"/>
              </a:ext>
            </a:extLst>
          </p:cNvPr>
          <p:cNvSpPr>
            <a:spLocks noGrp="1"/>
          </p:cNvSpPr>
          <p:nvPr>
            <p:ph type="sldNum" sz="quarter" idx="12"/>
          </p:nvPr>
        </p:nvSpPr>
        <p:spPr/>
        <p:txBody>
          <a:bodyPr/>
          <a:lstStyle>
            <a:lvl1pPr>
              <a:defRPr>
                <a:solidFill>
                  <a:schemeClr val="tx1"/>
                </a:solidFill>
              </a:defRPr>
            </a:lvl1pPr>
          </a:lstStyle>
          <a:p>
            <a:fld id="{7A3285ED-5E85-4370-8300-20A91DEF3646}" type="slidenum">
              <a:rPr lang="en-US" smtClean="0"/>
              <a:pPr/>
              <a:t>‹#›</a:t>
            </a:fld>
            <a:endParaRPr lang="en-US" dirty="0"/>
          </a:p>
        </p:txBody>
      </p:sp>
      <p:pic>
        <p:nvPicPr>
          <p:cNvPr id="9" name="Picture 8" descr="Nevada Division of Public and Behavioral Health Logo">
            <a:extLst>
              <a:ext uri="{FF2B5EF4-FFF2-40B4-BE49-F238E27FC236}">
                <a16:creationId xmlns:a16="http://schemas.microsoft.com/office/drawing/2014/main" id="{D4BD1A4A-9A6F-4950-ABB0-E673F99AA760}"/>
              </a:ext>
            </a:extLst>
          </p:cNvPr>
          <p:cNvPicPr>
            <a:picLocks noChangeAspect="1"/>
          </p:cNvPicPr>
          <p:nvPr userDrawn="1"/>
        </p:nvPicPr>
        <p:blipFill>
          <a:blip r:embed="rId4"/>
          <a:stretch>
            <a:fillRect/>
          </a:stretch>
        </p:blipFill>
        <p:spPr>
          <a:xfrm>
            <a:off x="1186460" y="5592246"/>
            <a:ext cx="3939171" cy="1129229"/>
          </a:xfrm>
          <a:prstGeom prst="rect">
            <a:avLst/>
          </a:prstGeom>
        </p:spPr>
      </p:pic>
    </p:spTree>
    <p:extLst>
      <p:ext uri="{BB962C8B-B14F-4D97-AF65-F5344CB8AC3E}">
        <p14:creationId xmlns:p14="http://schemas.microsoft.com/office/powerpoint/2010/main" val="2752102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Yellow accent">
    <p:spTree>
      <p:nvGrpSpPr>
        <p:cNvPr id="1" name=""/>
        <p:cNvGrpSpPr/>
        <p:nvPr/>
      </p:nvGrpSpPr>
      <p:grpSpPr>
        <a:xfrm>
          <a:off x="0" y="0"/>
          <a:ext cx="0" cy="0"/>
          <a:chOff x="0" y="0"/>
          <a:chExt cx="0" cy="0"/>
        </a:xfrm>
      </p:grpSpPr>
      <p:pic>
        <p:nvPicPr>
          <p:cNvPr id="8" name="Picture 7" descr="Nevada Division of Public and Behavioral Health Logo">
            <a:extLst>
              <a:ext uri="{FF2B5EF4-FFF2-40B4-BE49-F238E27FC236}">
                <a16:creationId xmlns:a16="http://schemas.microsoft.com/office/drawing/2014/main" id="{872E715C-2AAD-4A08-859E-23941C033B3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40890589-F651-4D03-BDD7-75297E90DA79}"/>
              </a:ext>
            </a:extLst>
          </p:cNvPr>
          <p:cNvSpPr>
            <a:spLocks noGrp="1"/>
          </p:cNvSpPr>
          <p:nvPr>
            <p:ph type="title" hasCustomPrompt="1"/>
          </p:nvPr>
        </p:nvSpPr>
        <p:spPr>
          <a:xfrm>
            <a:off x="838200" y="474007"/>
            <a:ext cx="7023538" cy="1325563"/>
          </a:xfrm>
        </p:spPr>
        <p:txBody>
          <a:bodyPr/>
          <a:lstStyle>
            <a:lvl1pPr>
              <a:defRPr spc="200" baseline="0"/>
            </a:lvl1pPr>
          </a:lstStyle>
          <a:p>
            <a:r>
              <a:rPr lang="en-US" dirty="0"/>
              <a:t>SLIDE TITLE</a:t>
            </a:r>
          </a:p>
        </p:txBody>
      </p:sp>
      <p:sp>
        <p:nvSpPr>
          <p:cNvPr id="3" name="Content Placeholder 2">
            <a:extLst>
              <a:ext uri="{FF2B5EF4-FFF2-40B4-BE49-F238E27FC236}">
                <a16:creationId xmlns:a16="http://schemas.microsoft.com/office/drawing/2014/main" id="{48BF3DE8-109F-47EB-8D58-4D8E07841C32}"/>
              </a:ext>
            </a:extLst>
          </p:cNvPr>
          <p:cNvSpPr>
            <a:spLocks noGrp="1"/>
          </p:cNvSpPr>
          <p:nvPr>
            <p:ph sz="half" idx="1"/>
          </p:nvPr>
        </p:nvSpPr>
        <p:spPr>
          <a:xfrm>
            <a:off x="838200" y="2055813"/>
            <a:ext cx="5181600"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76A07D-4E2D-487D-93E9-3A47AF9C36F3}"/>
              </a:ext>
            </a:extLst>
          </p:cNvPr>
          <p:cNvSpPr>
            <a:spLocks noGrp="1"/>
          </p:cNvSpPr>
          <p:nvPr>
            <p:ph sz="half" idx="2"/>
          </p:nvPr>
        </p:nvSpPr>
        <p:spPr>
          <a:xfrm>
            <a:off x="6172200" y="2055813"/>
            <a:ext cx="5181600"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1D88ECF-F40E-455C-AADC-0AB9877895C3}"/>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E0BCCCE2-0D87-424E-B4FA-C13BE7E3FF40}"/>
              </a:ext>
            </a:extLst>
          </p:cNvPr>
          <p:cNvSpPr/>
          <p:nvPr userDrawn="1"/>
        </p:nvSpPr>
        <p:spPr>
          <a:xfrm>
            <a:off x="956531" y="1564347"/>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3515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wo Content--Blue Acc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89B308-450B-4A83-859E-76FB2904C30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40890589-F651-4D03-BDD7-75297E90DA79}"/>
              </a:ext>
            </a:extLst>
          </p:cNvPr>
          <p:cNvSpPr>
            <a:spLocks noGrp="1"/>
          </p:cNvSpPr>
          <p:nvPr>
            <p:ph type="title" hasCustomPrompt="1"/>
          </p:nvPr>
        </p:nvSpPr>
        <p:spPr>
          <a:xfrm>
            <a:off x="838199" y="474007"/>
            <a:ext cx="7170683" cy="1325563"/>
          </a:xfrm>
        </p:spPr>
        <p:txBody>
          <a:bodyPr/>
          <a:lstStyle>
            <a:lvl1pPr>
              <a:defRPr spc="200" baseline="0"/>
            </a:lvl1pPr>
          </a:lstStyle>
          <a:p>
            <a:r>
              <a:rPr lang="en-US" dirty="0"/>
              <a:t>SLIDE TITLE</a:t>
            </a:r>
          </a:p>
        </p:txBody>
      </p:sp>
      <p:sp>
        <p:nvSpPr>
          <p:cNvPr id="3" name="Content Placeholder 2">
            <a:extLst>
              <a:ext uri="{FF2B5EF4-FFF2-40B4-BE49-F238E27FC236}">
                <a16:creationId xmlns:a16="http://schemas.microsoft.com/office/drawing/2014/main" id="{48BF3DE8-109F-47EB-8D58-4D8E07841C32}"/>
              </a:ext>
            </a:extLst>
          </p:cNvPr>
          <p:cNvSpPr>
            <a:spLocks noGrp="1"/>
          </p:cNvSpPr>
          <p:nvPr>
            <p:ph sz="half" idx="1"/>
          </p:nvPr>
        </p:nvSpPr>
        <p:spPr>
          <a:xfrm>
            <a:off x="838200" y="2055813"/>
            <a:ext cx="5181600"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76A07D-4E2D-487D-93E9-3A47AF9C36F3}"/>
              </a:ext>
            </a:extLst>
          </p:cNvPr>
          <p:cNvSpPr>
            <a:spLocks noGrp="1"/>
          </p:cNvSpPr>
          <p:nvPr>
            <p:ph sz="half" idx="2"/>
          </p:nvPr>
        </p:nvSpPr>
        <p:spPr>
          <a:xfrm>
            <a:off x="6172200" y="2055813"/>
            <a:ext cx="5181600"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1D88ECF-F40E-455C-AADC-0AB9877895C3}"/>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E0BCCCE2-0D87-424E-B4FA-C13BE7E3FF40}"/>
              </a:ext>
            </a:extLst>
          </p:cNvPr>
          <p:cNvSpPr/>
          <p:nvPr userDrawn="1"/>
        </p:nvSpPr>
        <p:spPr>
          <a:xfrm>
            <a:off x="956531" y="1564347"/>
            <a:ext cx="4309241" cy="1051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7160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Yellow accent">
    <p:spTree>
      <p:nvGrpSpPr>
        <p:cNvPr id="1" name=""/>
        <p:cNvGrpSpPr/>
        <p:nvPr/>
      </p:nvGrpSpPr>
      <p:grpSpPr>
        <a:xfrm>
          <a:off x="0" y="0"/>
          <a:ext cx="0" cy="0"/>
          <a:chOff x="0" y="0"/>
          <a:chExt cx="0" cy="0"/>
        </a:xfrm>
      </p:grpSpPr>
      <p:pic>
        <p:nvPicPr>
          <p:cNvPr id="10" name="Picture 9" descr="Nevada Division of Public and Behavioral Health Logo">
            <a:extLst>
              <a:ext uri="{FF2B5EF4-FFF2-40B4-BE49-F238E27FC236}">
                <a16:creationId xmlns:a16="http://schemas.microsoft.com/office/drawing/2014/main" id="{EC1F24E0-436A-41AE-B9AC-EC1CE4786269}"/>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BC90FD2-EB6D-4992-A758-37363583E797}"/>
              </a:ext>
            </a:extLst>
          </p:cNvPr>
          <p:cNvSpPr>
            <a:spLocks noGrp="1"/>
          </p:cNvSpPr>
          <p:nvPr>
            <p:ph type="title" hasCustomPrompt="1"/>
          </p:nvPr>
        </p:nvSpPr>
        <p:spPr>
          <a:xfrm>
            <a:off x="836612" y="504549"/>
            <a:ext cx="6916846" cy="1325563"/>
          </a:xfrm>
        </p:spPr>
        <p:txBody>
          <a:bodyPr/>
          <a:lstStyle>
            <a:lvl1pPr>
              <a:defRPr spc="200" baseline="0"/>
            </a:lvl1pPr>
          </a:lstStyle>
          <a:p>
            <a:r>
              <a:rPr lang="en-US" dirty="0"/>
              <a:t>SLIDE TITLE </a:t>
            </a:r>
          </a:p>
        </p:txBody>
      </p:sp>
      <p:sp>
        <p:nvSpPr>
          <p:cNvPr id="3" name="Text Placeholder 2">
            <a:extLst>
              <a:ext uri="{FF2B5EF4-FFF2-40B4-BE49-F238E27FC236}">
                <a16:creationId xmlns:a16="http://schemas.microsoft.com/office/drawing/2014/main" id="{2B184FCD-187B-4419-9893-2E9D74D4CE16}"/>
              </a:ext>
            </a:extLst>
          </p:cNvPr>
          <p:cNvSpPr>
            <a:spLocks noGrp="1"/>
          </p:cNvSpPr>
          <p:nvPr>
            <p:ph type="body" idx="1" hasCustomPrompt="1"/>
          </p:nvPr>
        </p:nvSpPr>
        <p:spPr>
          <a:xfrm>
            <a:off x="836611" y="1701800"/>
            <a:ext cx="5157787" cy="823912"/>
          </a:xfrm>
        </p:spPr>
        <p:txBody>
          <a:bodyPr anchor="b"/>
          <a:lstStyle>
            <a:lvl1pPr marL="0" indent="0">
              <a:buNone/>
              <a:defRPr sz="2400" b="1">
                <a:solidFill>
                  <a:srgbClr val="5959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C8AF31-8FE2-4DC0-8F80-35A39664AB46}"/>
              </a:ext>
            </a:extLst>
          </p:cNvPr>
          <p:cNvSpPr>
            <a:spLocks noGrp="1"/>
          </p:cNvSpPr>
          <p:nvPr>
            <p:ph sz="half" idx="2"/>
          </p:nvPr>
        </p:nvSpPr>
        <p:spPr>
          <a:xfrm>
            <a:off x="836612" y="2668863"/>
            <a:ext cx="5157787" cy="3544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6DA15-CDFF-4392-A1EE-DFFFCFE1BC66}"/>
              </a:ext>
            </a:extLst>
          </p:cNvPr>
          <p:cNvSpPr>
            <a:spLocks noGrp="1"/>
          </p:cNvSpPr>
          <p:nvPr>
            <p:ph type="body" sz="quarter" idx="3" hasCustomPrompt="1"/>
          </p:nvPr>
        </p:nvSpPr>
        <p:spPr>
          <a:xfrm>
            <a:off x="6170612" y="17018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ABB837E-CD61-4DB3-9478-7EFE380D5EB0}"/>
              </a:ext>
            </a:extLst>
          </p:cNvPr>
          <p:cNvSpPr>
            <a:spLocks noGrp="1"/>
          </p:cNvSpPr>
          <p:nvPr>
            <p:ph sz="quarter" idx="4"/>
          </p:nvPr>
        </p:nvSpPr>
        <p:spPr>
          <a:xfrm>
            <a:off x="6170612" y="2661966"/>
            <a:ext cx="5183188" cy="3551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1" name="Rectangle 10">
            <a:extLst>
              <a:ext uri="{FF2B5EF4-FFF2-40B4-BE49-F238E27FC236}">
                <a16:creationId xmlns:a16="http://schemas.microsoft.com/office/drawing/2014/main" id="{7C39C896-163B-4075-8906-A20FCC336AE6}"/>
              </a:ext>
            </a:extLst>
          </p:cNvPr>
          <p:cNvSpPr/>
          <p:nvPr userDrawn="1"/>
        </p:nvSpPr>
        <p:spPr>
          <a:xfrm>
            <a:off x="911467" y="2476009"/>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38BBB03-3D73-461E-AB9E-CC887806D2B6}"/>
              </a:ext>
            </a:extLst>
          </p:cNvPr>
          <p:cNvSpPr/>
          <p:nvPr userDrawn="1"/>
        </p:nvSpPr>
        <p:spPr>
          <a:xfrm>
            <a:off x="911467" y="1530709"/>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548C7E-A202-4653-BD9A-038C05978025}"/>
              </a:ext>
            </a:extLst>
          </p:cNvPr>
          <p:cNvSpPr/>
          <p:nvPr userDrawn="1"/>
        </p:nvSpPr>
        <p:spPr>
          <a:xfrm>
            <a:off x="6235043" y="2486478"/>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357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Blue acc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2A47A9-92AC-41E3-B966-8711DF4F876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2BC90FD2-EB6D-4992-A758-37363583E797}"/>
              </a:ext>
            </a:extLst>
          </p:cNvPr>
          <p:cNvSpPr>
            <a:spLocks noGrp="1"/>
          </p:cNvSpPr>
          <p:nvPr>
            <p:ph type="title" hasCustomPrompt="1"/>
          </p:nvPr>
        </p:nvSpPr>
        <p:spPr>
          <a:xfrm>
            <a:off x="836612" y="504549"/>
            <a:ext cx="6916846" cy="1325563"/>
          </a:xfrm>
        </p:spPr>
        <p:txBody>
          <a:bodyPr/>
          <a:lstStyle>
            <a:lvl1pPr>
              <a:defRPr spc="200" baseline="0"/>
            </a:lvl1pPr>
          </a:lstStyle>
          <a:p>
            <a:r>
              <a:rPr lang="en-US" dirty="0"/>
              <a:t>SLIDE TITLE </a:t>
            </a:r>
          </a:p>
        </p:txBody>
      </p:sp>
      <p:sp>
        <p:nvSpPr>
          <p:cNvPr id="3" name="Text Placeholder 2">
            <a:extLst>
              <a:ext uri="{FF2B5EF4-FFF2-40B4-BE49-F238E27FC236}">
                <a16:creationId xmlns:a16="http://schemas.microsoft.com/office/drawing/2014/main" id="{2B184FCD-187B-4419-9893-2E9D74D4CE16}"/>
              </a:ext>
            </a:extLst>
          </p:cNvPr>
          <p:cNvSpPr>
            <a:spLocks noGrp="1"/>
          </p:cNvSpPr>
          <p:nvPr>
            <p:ph type="body" idx="1" hasCustomPrompt="1"/>
          </p:nvPr>
        </p:nvSpPr>
        <p:spPr>
          <a:xfrm>
            <a:off x="836611" y="1701800"/>
            <a:ext cx="5157787" cy="823912"/>
          </a:xfrm>
        </p:spPr>
        <p:txBody>
          <a:bodyPr anchor="b"/>
          <a:lstStyle>
            <a:lvl1pPr marL="0" indent="0">
              <a:buNone/>
              <a:defRPr sz="2400" b="1">
                <a:solidFill>
                  <a:srgbClr val="5959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C8AF31-8FE2-4DC0-8F80-35A39664AB46}"/>
              </a:ext>
            </a:extLst>
          </p:cNvPr>
          <p:cNvSpPr>
            <a:spLocks noGrp="1"/>
          </p:cNvSpPr>
          <p:nvPr>
            <p:ph sz="half" idx="2"/>
          </p:nvPr>
        </p:nvSpPr>
        <p:spPr>
          <a:xfrm>
            <a:off x="836612" y="2668863"/>
            <a:ext cx="5157787" cy="3544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6DA15-CDFF-4392-A1EE-DFFFCFE1BC66}"/>
              </a:ext>
            </a:extLst>
          </p:cNvPr>
          <p:cNvSpPr>
            <a:spLocks noGrp="1"/>
          </p:cNvSpPr>
          <p:nvPr>
            <p:ph type="body" sz="quarter" idx="3" hasCustomPrompt="1"/>
          </p:nvPr>
        </p:nvSpPr>
        <p:spPr>
          <a:xfrm>
            <a:off x="6170612" y="17018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ABB837E-CD61-4DB3-9478-7EFE380D5EB0}"/>
              </a:ext>
            </a:extLst>
          </p:cNvPr>
          <p:cNvSpPr>
            <a:spLocks noGrp="1"/>
          </p:cNvSpPr>
          <p:nvPr>
            <p:ph sz="quarter" idx="4"/>
          </p:nvPr>
        </p:nvSpPr>
        <p:spPr>
          <a:xfrm>
            <a:off x="6170612" y="2661966"/>
            <a:ext cx="5183188" cy="3551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4" name="Rectangle 13">
            <a:extLst>
              <a:ext uri="{FF2B5EF4-FFF2-40B4-BE49-F238E27FC236}">
                <a16:creationId xmlns:a16="http://schemas.microsoft.com/office/drawing/2014/main" id="{F5E07150-6B29-45B2-95C6-476DD4E96EB5}"/>
              </a:ext>
            </a:extLst>
          </p:cNvPr>
          <p:cNvSpPr/>
          <p:nvPr userDrawn="1"/>
        </p:nvSpPr>
        <p:spPr>
          <a:xfrm>
            <a:off x="911467" y="1525121"/>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835C40-5BD5-4BD7-9322-0F67118B6A3E}"/>
              </a:ext>
            </a:extLst>
          </p:cNvPr>
          <p:cNvSpPr/>
          <p:nvPr userDrawn="1"/>
        </p:nvSpPr>
        <p:spPr>
          <a:xfrm>
            <a:off x="911467" y="2476009"/>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D4119EF-7013-4CA8-8708-4C89D88198F4}"/>
              </a:ext>
            </a:extLst>
          </p:cNvPr>
          <p:cNvSpPr/>
          <p:nvPr userDrawn="1"/>
        </p:nvSpPr>
        <p:spPr>
          <a:xfrm>
            <a:off x="6235043" y="2489925"/>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8235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1F65-8D53-441B-838F-6333849A05AB}"/>
              </a:ext>
            </a:extLst>
          </p:cNvPr>
          <p:cNvSpPr>
            <a:spLocks noGrp="1"/>
          </p:cNvSpPr>
          <p:nvPr>
            <p:ph type="title" hasCustomPrompt="1"/>
          </p:nvPr>
        </p:nvSpPr>
        <p:spPr/>
        <p:txBody>
          <a:bodyPr/>
          <a:lstStyle>
            <a:lvl1pPr>
              <a:defRPr spc="200" baseline="0"/>
            </a:lvl1pPr>
          </a:lstStyle>
          <a:p>
            <a:r>
              <a:rPr lang="en-US" dirty="0"/>
              <a:t>SLIDE TITLE</a:t>
            </a:r>
          </a:p>
        </p:txBody>
      </p:sp>
      <p:sp>
        <p:nvSpPr>
          <p:cNvPr id="5" name="Slide Number Placeholder 4">
            <a:extLst>
              <a:ext uri="{FF2B5EF4-FFF2-40B4-BE49-F238E27FC236}">
                <a16:creationId xmlns:a16="http://schemas.microsoft.com/office/drawing/2014/main" id="{23C5CB46-A260-4CED-AB16-192A138C487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6" name="Rectangle 5">
            <a:extLst>
              <a:ext uri="{FF2B5EF4-FFF2-40B4-BE49-F238E27FC236}">
                <a16:creationId xmlns:a16="http://schemas.microsoft.com/office/drawing/2014/main" id="{BA831F68-BE13-42C2-9A96-915F247F8ECE}"/>
              </a:ext>
            </a:extLst>
          </p:cNvPr>
          <p:cNvSpPr/>
          <p:nvPr userDrawn="1"/>
        </p:nvSpPr>
        <p:spPr>
          <a:xfrm>
            <a:off x="918339" y="461844"/>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832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E79161-4D2A-47E1-A0F2-220BA934DEFF}"/>
              </a:ext>
            </a:extLst>
          </p:cNvPr>
          <p:cNvSpPr>
            <a:spLocks noGrp="1"/>
          </p:cNvSpPr>
          <p:nvPr>
            <p:ph type="sldNum" sz="quarter" idx="12"/>
          </p:nvPr>
        </p:nvSpPr>
        <p:spPr/>
        <p:txBody>
          <a:bodyPr/>
          <a:lstStyle/>
          <a:p>
            <a:fld id="{7A3285ED-5E85-4370-8300-20A91DEF3646}" type="slidenum">
              <a:rPr lang="en-US" smtClean="0"/>
              <a:t>‹#›</a:t>
            </a:fld>
            <a:endParaRPr lang="en-US"/>
          </a:p>
        </p:txBody>
      </p:sp>
    </p:spTree>
    <p:extLst>
      <p:ext uri="{BB962C8B-B14F-4D97-AF65-F5344CB8AC3E}">
        <p14:creationId xmlns:p14="http://schemas.microsoft.com/office/powerpoint/2010/main" val="2275905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Blue Acc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E298BB-771C-4055-9AE9-121CFCC1CFD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403F33FB-1E9F-4737-8B94-EA6B6F4B9D8B}"/>
              </a:ext>
            </a:extLst>
          </p:cNvPr>
          <p:cNvSpPr>
            <a:spLocks noGrp="1"/>
          </p:cNvSpPr>
          <p:nvPr>
            <p:ph type="title" hasCustomPrompt="1"/>
          </p:nvPr>
        </p:nvSpPr>
        <p:spPr>
          <a:xfrm>
            <a:off x="838200" y="695626"/>
            <a:ext cx="3932237" cy="1600200"/>
          </a:xfrm>
        </p:spPr>
        <p:txBody>
          <a:bodyPr anchor="b">
            <a:normAutofit/>
          </a:bodyPr>
          <a:lstStyle>
            <a:lvl1pPr>
              <a:defRPr sz="5400" spc="200" baseline="0"/>
            </a:lvl1pPr>
          </a:lstStyle>
          <a:p>
            <a:r>
              <a:rPr lang="en-US" dirty="0"/>
              <a:t>SLIDE TITLE</a:t>
            </a:r>
          </a:p>
        </p:txBody>
      </p:sp>
      <p:sp>
        <p:nvSpPr>
          <p:cNvPr id="3" name="Content Placeholder 2">
            <a:extLst>
              <a:ext uri="{FF2B5EF4-FFF2-40B4-BE49-F238E27FC236}">
                <a16:creationId xmlns:a16="http://schemas.microsoft.com/office/drawing/2014/main" id="{C1DA0B42-F9A0-47A1-8AB2-A80D30841134}"/>
              </a:ext>
            </a:extLst>
          </p:cNvPr>
          <p:cNvSpPr>
            <a:spLocks noGrp="1"/>
          </p:cNvSpPr>
          <p:nvPr>
            <p:ph idx="1"/>
          </p:nvPr>
        </p:nvSpPr>
        <p:spPr>
          <a:xfrm>
            <a:off x="5181600" y="1606112"/>
            <a:ext cx="6172200" cy="4506557"/>
          </a:xfrm>
        </p:spPr>
        <p:txBody>
          <a:bodyPr/>
          <a:lstStyle>
            <a:lvl1pPr>
              <a:defRPr sz="2800"/>
            </a:lvl1pPr>
            <a:lvl2pPr>
              <a:defRPr sz="2400"/>
            </a:lvl2pPr>
            <a:lvl3pPr>
              <a:defRPr sz="2200"/>
            </a:lvl3pPr>
            <a:lvl4pPr>
              <a:defRPr sz="20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6EA01DD-28E4-4A95-B25C-7248F9BA39C3}"/>
              </a:ext>
            </a:extLst>
          </p:cNvPr>
          <p:cNvSpPr>
            <a:spLocks noGrp="1"/>
          </p:cNvSpPr>
          <p:nvPr>
            <p:ph type="body" sz="half" idx="2"/>
          </p:nvPr>
        </p:nvSpPr>
        <p:spPr>
          <a:xfrm>
            <a:off x="847671" y="230108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D7B5BC4-4775-40D6-BD46-753DB9F28467}"/>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DEF17887-3B4C-495A-9F32-1EE2DBFFBEA6}"/>
              </a:ext>
            </a:extLst>
          </p:cNvPr>
          <p:cNvSpPr/>
          <p:nvPr userDrawn="1"/>
        </p:nvSpPr>
        <p:spPr>
          <a:xfrm>
            <a:off x="911773" y="1418896"/>
            <a:ext cx="2808889" cy="682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9946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89BCAB17-7C69-4D16-946C-DF074FCA52AE}"/>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075FBB70-8C65-4A17-A482-C76F910606F9}"/>
              </a:ext>
            </a:extLst>
          </p:cNvPr>
          <p:cNvSpPr>
            <a:spLocks noGrp="1"/>
          </p:cNvSpPr>
          <p:nvPr>
            <p:ph type="title" hasCustomPrompt="1"/>
          </p:nvPr>
        </p:nvSpPr>
        <p:spPr>
          <a:xfrm>
            <a:off x="839788" y="744780"/>
            <a:ext cx="3932237" cy="1600200"/>
          </a:xfrm>
        </p:spPr>
        <p:txBody>
          <a:bodyPr anchor="b">
            <a:normAutofit/>
          </a:bodyPr>
          <a:lstStyle>
            <a:lvl1pPr>
              <a:defRPr sz="5400" spc="200" baseline="0"/>
            </a:lvl1pPr>
          </a:lstStyle>
          <a:p>
            <a:r>
              <a:rPr lang="en-US" dirty="0"/>
              <a:t>SLIDE TITLE</a:t>
            </a:r>
          </a:p>
        </p:txBody>
      </p:sp>
      <p:sp>
        <p:nvSpPr>
          <p:cNvPr id="3" name="Picture Placeholder 2">
            <a:extLst>
              <a:ext uri="{FF2B5EF4-FFF2-40B4-BE49-F238E27FC236}">
                <a16:creationId xmlns:a16="http://schemas.microsoft.com/office/drawing/2014/main" id="{84585BF0-D4A1-45F9-99B8-4A512E45F44F}"/>
              </a:ext>
            </a:extLst>
          </p:cNvPr>
          <p:cNvSpPr>
            <a:spLocks noGrp="1"/>
          </p:cNvSpPr>
          <p:nvPr>
            <p:ph type="pic" idx="1"/>
          </p:nvPr>
        </p:nvSpPr>
        <p:spPr>
          <a:xfrm>
            <a:off x="5180012" y="2057400"/>
            <a:ext cx="5855850" cy="41657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35AD729-3EA2-4199-BCF8-0A8BE52C6B39}"/>
              </a:ext>
            </a:extLst>
          </p:cNvPr>
          <p:cNvSpPr>
            <a:spLocks noGrp="1"/>
          </p:cNvSpPr>
          <p:nvPr>
            <p:ph type="body" sz="half" idx="2"/>
          </p:nvPr>
        </p:nvSpPr>
        <p:spPr>
          <a:xfrm>
            <a:off x="839788" y="241157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661029A-8AC5-4BEA-8977-DB72BF613106}"/>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8" name="Rectangle 7">
            <a:extLst>
              <a:ext uri="{FF2B5EF4-FFF2-40B4-BE49-F238E27FC236}">
                <a16:creationId xmlns:a16="http://schemas.microsoft.com/office/drawing/2014/main" id="{69CCE375-7B0D-4FBF-AF65-8700661AEECE}"/>
              </a:ext>
            </a:extLst>
          </p:cNvPr>
          <p:cNvSpPr/>
          <p:nvPr userDrawn="1"/>
        </p:nvSpPr>
        <p:spPr>
          <a:xfrm>
            <a:off x="922283" y="1429405"/>
            <a:ext cx="2787869" cy="8394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0179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E0927-517B-491E-B3BD-81D448015B91}"/>
              </a:ext>
            </a:extLst>
          </p:cNvPr>
          <p:cNvPicPr>
            <a:picLocks noChangeAspect="1"/>
          </p:cNvPicPr>
          <p:nvPr userDrawn="1"/>
        </p:nvPicPr>
        <p:blipFill>
          <a:blip r:embed="rId2"/>
          <a:srcRect/>
          <a:stretch/>
        </p:blipFill>
        <p:spPr>
          <a:xfrm>
            <a:off x="-3515" y="-17136"/>
            <a:ext cx="12199030" cy="6875136"/>
          </a:xfrm>
          <a:prstGeom prst="rect">
            <a:avLst/>
          </a:prstGeom>
        </p:spPr>
      </p:pic>
      <p:pic>
        <p:nvPicPr>
          <p:cNvPr id="9" name="Picture 8" descr="Image of a rural Nevada mountain range.">
            <a:extLst>
              <a:ext uri="{FF2B5EF4-FFF2-40B4-BE49-F238E27FC236}">
                <a16:creationId xmlns:a16="http://schemas.microsoft.com/office/drawing/2014/main" id="{4AAF0646-4B0E-4108-A7E0-793EAD8651A0}"/>
              </a:ext>
            </a:extLst>
          </p:cNvPr>
          <p:cNvPicPr>
            <a:picLocks noChangeAspect="1"/>
          </p:cNvPicPr>
          <p:nvPr userDrawn="1"/>
        </p:nvPicPr>
        <p:blipFill>
          <a:blip r:embed="rId3"/>
          <a:stretch>
            <a:fillRect/>
          </a:stretch>
        </p:blipFill>
        <p:spPr>
          <a:xfrm>
            <a:off x="-7031" y="0"/>
            <a:ext cx="12199031" cy="6864626"/>
          </a:xfrm>
          <a:prstGeom prst="rect">
            <a:avLst/>
          </a:prstGeom>
        </p:spPr>
      </p:pic>
      <p:sp>
        <p:nvSpPr>
          <p:cNvPr id="10" name="Rectangle 9">
            <a:extLst>
              <a:ext uri="{FF2B5EF4-FFF2-40B4-BE49-F238E27FC236}">
                <a16:creationId xmlns:a16="http://schemas.microsoft.com/office/drawing/2014/main" id="{C29DAE54-362B-4798-A1E5-DDA4EE3130E2}"/>
              </a:ext>
            </a:extLst>
          </p:cNvPr>
          <p:cNvSpPr/>
          <p:nvPr userDrawn="1"/>
        </p:nvSpPr>
        <p:spPr>
          <a:xfrm>
            <a:off x="6526670" y="2852773"/>
            <a:ext cx="3002920" cy="8873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1" name="Picture 10" descr="Nevada Division of Public and Behavioral Health Logo">
            <a:extLst>
              <a:ext uri="{FF2B5EF4-FFF2-40B4-BE49-F238E27FC236}">
                <a16:creationId xmlns:a16="http://schemas.microsoft.com/office/drawing/2014/main" id="{A55246FF-E902-4F06-8408-95D48BFEE682}"/>
              </a:ext>
            </a:extLst>
          </p:cNvPr>
          <p:cNvPicPr>
            <a:picLocks noChangeAspect="1"/>
          </p:cNvPicPr>
          <p:nvPr userDrawn="1"/>
        </p:nvPicPr>
        <p:blipFill>
          <a:blip r:embed="rId4"/>
          <a:stretch>
            <a:fillRect/>
          </a:stretch>
        </p:blipFill>
        <p:spPr>
          <a:xfrm>
            <a:off x="1175444" y="5113871"/>
            <a:ext cx="4479119" cy="1284014"/>
          </a:xfrm>
          <a:prstGeom prst="rect">
            <a:avLst/>
          </a:prstGeom>
        </p:spPr>
      </p:pic>
      <p:sp>
        <p:nvSpPr>
          <p:cNvPr id="5" name="TextBox 4">
            <a:extLst>
              <a:ext uri="{FF2B5EF4-FFF2-40B4-BE49-F238E27FC236}">
                <a16:creationId xmlns:a16="http://schemas.microsoft.com/office/drawing/2014/main" id="{F3137FEB-D559-4EF2-9660-149313F4E741}"/>
              </a:ext>
            </a:extLst>
          </p:cNvPr>
          <p:cNvSpPr txBox="1"/>
          <p:nvPr userDrawn="1"/>
        </p:nvSpPr>
        <p:spPr>
          <a:xfrm>
            <a:off x="6398497" y="1741174"/>
            <a:ext cx="4516915" cy="1200329"/>
          </a:xfrm>
          <a:prstGeom prst="rect">
            <a:avLst/>
          </a:prstGeom>
          <a:noFill/>
        </p:spPr>
        <p:txBody>
          <a:bodyPr wrap="square" rtlCol="0">
            <a:spAutoFit/>
          </a:bodyPr>
          <a:lstStyle/>
          <a:p>
            <a:r>
              <a:rPr kumimoji="0" lang="en-US" sz="7200" b="0" i="0" u="none" strike="noStrike" kern="1200" cap="none" spc="600" normalizeH="0" baseline="0" noProof="0" dirty="0">
                <a:ln>
                  <a:noFill/>
                </a:ln>
                <a:solidFill>
                  <a:prstClr val="white"/>
                </a:solidFill>
                <a:effectLst/>
                <a:uLnTx/>
                <a:uFillTx/>
                <a:latin typeface="Univers LT Std 59 UltraCn" panose="020B0608030502060204" pitchFamily="34" charset="0"/>
                <a:ea typeface="+mj-ea"/>
                <a:cs typeface="+mj-cs"/>
              </a:rPr>
              <a:t>QUESTIONS?</a:t>
            </a:r>
            <a:endParaRPr lang="en-US" sz="7200" dirty="0">
              <a:solidFill>
                <a:schemeClr val="bg1"/>
              </a:solidFill>
              <a:latin typeface="+mj-lt"/>
            </a:endParaRPr>
          </a:p>
        </p:txBody>
      </p:sp>
    </p:spTree>
    <p:extLst>
      <p:ext uri="{BB962C8B-B14F-4D97-AF65-F5344CB8AC3E}">
        <p14:creationId xmlns:p14="http://schemas.microsoft.com/office/powerpoint/2010/main" val="207802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B9878-BB41-4F22-8AC1-758E1EAC19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954"/>
            <a:ext cx="12199031" cy="6861954"/>
          </a:xfrm>
          <a:prstGeom prst="rect">
            <a:avLst/>
          </a:prstGeom>
        </p:spPr>
      </p:pic>
      <p:sp>
        <p:nvSpPr>
          <p:cNvPr id="10" name="Rectangle 9">
            <a:extLst>
              <a:ext uri="{FF2B5EF4-FFF2-40B4-BE49-F238E27FC236}">
                <a16:creationId xmlns:a16="http://schemas.microsoft.com/office/drawing/2014/main" id="{C29DAE54-362B-4798-A1E5-DDA4EE3130E2}"/>
              </a:ext>
            </a:extLst>
          </p:cNvPr>
          <p:cNvSpPr/>
          <p:nvPr userDrawn="1"/>
        </p:nvSpPr>
        <p:spPr>
          <a:xfrm>
            <a:off x="995363" y="3099725"/>
            <a:ext cx="4309241" cy="1051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A0465E-FEBB-468C-BF00-13BA9D67388F}"/>
              </a:ext>
            </a:extLst>
          </p:cNvPr>
          <p:cNvSpPr>
            <a:spLocks noGrp="1"/>
          </p:cNvSpPr>
          <p:nvPr>
            <p:ph type="ctrTitle" hasCustomPrompt="1"/>
          </p:nvPr>
        </p:nvSpPr>
        <p:spPr>
          <a:xfrm>
            <a:off x="995363" y="2198540"/>
            <a:ext cx="6605503" cy="1074246"/>
          </a:xfrm>
        </p:spPr>
        <p:txBody>
          <a:bodyPr anchor="b">
            <a:noAutofit/>
          </a:bodyPr>
          <a:lstStyle>
            <a:lvl1pPr algn="l">
              <a:defRPr sz="7200" spc="200" baseline="0">
                <a:solidFill>
                  <a:schemeClr val="bg1"/>
                </a:solidFill>
              </a:defRPr>
            </a:lvl1pPr>
          </a:lstStyle>
          <a:p>
            <a:r>
              <a:rPr lang="en-US" dirty="0"/>
              <a:t>PRESENTATION TITLE</a:t>
            </a:r>
          </a:p>
        </p:txBody>
      </p:sp>
      <p:sp>
        <p:nvSpPr>
          <p:cNvPr id="6" name="Text Placeholder 5">
            <a:extLst>
              <a:ext uri="{FF2B5EF4-FFF2-40B4-BE49-F238E27FC236}">
                <a16:creationId xmlns:a16="http://schemas.microsoft.com/office/drawing/2014/main" id="{CD6393C4-7143-4CE4-8A25-C544F7210829}"/>
              </a:ext>
            </a:extLst>
          </p:cNvPr>
          <p:cNvSpPr>
            <a:spLocks noGrp="1"/>
          </p:cNvSpPr>
          <p:nvPr>
            <p:ph type="body" sz="quarter" idx="11" hasCustomPrompt="1"/>
          </p:nvPr>
        </p:nvSpPr>
        <p:spPr>
          <a:xfrm>
            <a:off x="995279" y="4274004"/>
            <a:ext cx="3355975" cy="364097"/>
          </a:xfrm>
        </p:spPr>
        <p:txBody>
          <a:bodyPr>
            <a:normAutofit/>
          </a:bodyPr>
          <a:lstStyle>
            <a:lvl1pPr marL="0" indent="0">
              <a:buNone/>
              <a:defRPr sz="2000">
                <a:solidFill>
                  <a:schemeClr val="bg1"/>
                </a:solidFill>
              </a:defRPr>
            </a:lvl1pPr>
          </a:lstStyle>
          <a:p>
            <a:pPr lvl="0"/>
            <a:r>
              <a:rPr lang="en-US" dirty="0"/>
              <a:t>Date</a:t>
            </a:r>
          </a:p>
        </p:txBody>
      </p:sp>
      <p:sp>
        <p:nvSpPr>
          <p:cNvPr id="4" name="Text Placeholder 3">
            <a:extLst>
              <a:ext uri="{FF2B5EF4-FFF2-40B4-BE49-F238E27FC236}">
                <a16:creationId xmlns:a16="http://schemas.microsoft.com/office/drawing/2014/main" id="{F94E76C3-81A0-41C4-964A-C7FAA571E86B}"/>
              </a:ext>
            </a:extLst>
          </p:cNvPr>
          <p:cNvSpPr>
            <a:spLocks noGrp="1"/>
          </p:cNvSpPr>
          <p:nvPr>
            <p:ph type="body" sz="quarter" idx="10" hasCustomPrompt="1"/>
          </p:nvPr>
        </p:nvSpPr>
        <p:spPr>
          <a:xfrm>
            <a:off x="995279" y="3510701"/>
            <a:ext cx="6605587" cy="595313"/>
          </a:xfrm>
        </p:spPr>
        <p:txBody>
          <a:bodyPr>
            <a:normAutofit/>
          </a:bodyPr>
          <a:lstStyle>
            <a:lvl1pPr marL="0" indent="0">
              <a:spcBef>
                <a:spcPts val="400"/>
              </a:spcBef>
              <a:buNone/>
              <a:defRPr sz="2200">
                <a:solidFill>
                  <a:schemeClr val="bg1"/>
                </a:solidFill>
              </a:defRPr>
            </a:lvl1pPr>
          </a:lstStyle>
          <a:p>
            <a:pPr lvl="0"/>
            <a:r>
              <a:rPr lang="en-US" dirty="0"/>
              <a:t>Presenter’s Name, Title</a:t>
            </a:r>
          </a:p>
        </p:txBody>
      </p:sp>
    </p:spTree>
    <p:extLst>
      <p:ext uri="{BB962C8B-B14F-4D97-AF65-F5344CB8AC3E}">
        <p14:creationId xmlns:p14="http://schemas.microsoft.com/office/powerpoint/2010/main" val="1093429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2A47A9-92AC-41E3-B966-8711DF4F876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4" name="Content Placeholder 3">
            <a:extLst>
              <a:ext uri="{FF2B5EF4-FFF2-40B4-BE49-F238E27FC236}">
                <a16:creationId xmlns:a16="http://schemas.microsoft.com/office/drawing/2014/main" id="{2EC8AF31-8FE2-4DC0-8F80-35A39664AB46}"/>
              </a:ext>
            </a:extLst>
          </p:cNvPr>
          <p:cNvSpPr>
            <a:spLocks noGrp="1"/>
          </p:cNvSpPr>
          <p:nvPr>
            <p:ph sz="half" idx="2" hasCustomPrompt="1"/>
          </p:nvPr>
        </p:nvSpPr>
        <p:spPr>
          <a:xfrm>
            <a:off x="836612" y="2236424"/>
            <a:ext cx="5157787" cy="3976775"/>
          </a:xfrm>
        </p:spPr>
        <p:txBody>
          <a:bodyPr/>
          <a:lstStyle>
            <a:lvl1pPr marL="0" indent="0">
              <a:spcBef>
                <a:spcPts val="300"/>
              </a:spcBef>
              <a:buNone/>
              <a:defRPr sz="1800">
                <a:latin typeface="Montserrat Medium" pitchFamily="2" charset="0"/>
              </a:defRPr>
            </a:lvl1pPr>
          </a:lstStyle>
          <a:p>
            <a:pPr lvl="0"/>
            <a:r>
              <a:rPr lang="en-US" dirty="0"/>
              <a:t>Name, title, email, phone number, each on one line</a:t>
            </a:r>
          </a:p>
          <a:p>
            <a:pPr lvl="0"/>
            <a:endParaRPr lang="en-US" dirty="0"/>
          </a:p>
          <a:p>
            <a:pPr lvl="0"/>
            <a:endParaRPr lang="en-US" dirty="0"/>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4" name="Rectangle 13">
            <a:extLst>
              <a:ext uri="{FF2B5EF4-FFF2-40B4-BE49-F238E27FC236}">
                <a16:creationId xmlns:a16="http://schemas.microsoft.com/office/drawing/2014/main" id="{848B2437-6D04-41ED-B347-D7EC8F2FB3BC}"/>
              </a:ext>
            </a:extLst>
          </p:cNvPr>
          <p:cNvSpPr/>
          <p:nvPr userDrawn="1"/>
        </p:nvSpPr>
        <p:spPr>
          <a:xfrm>
            <a:off x="911467" y="595507"/>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3">
            <a:extLst>
              <a:ext uri="{FF2B5EF4-FFF2-40B4-BE49-F238E27FC236}">
                <a16:creationId xmlns:a16="http://schemas.microsoft.com/office/drawing/2014/main" id="{5BCA2413-D7B6-4AF1-8299-8244ED8DC76C}"/>
              </a:ext>
            </a:extLst>
          </p:cNvPr>
          <p:cNvSpPr>
            <a:spLocks noGrp="1"/>
          </p:cNvSpPr>
          <p:nvPr>
            <p:ph sz="half" idx="13" hasCustomPrompt="1"/>
          </p:nvPr>
        </p:nvSpPr>
        <p:spPr>
          <a:xfrm>
            <a:off x="6196013" y="2236423"/>
            <a:ext cx="5157787" cy="3976775"/>
          </a:xfrm>
        </p:spPr>
        <p:txBody>
          <a:bodyPr/>
          <a:lstStyle>
            <a:lvl1pPr marL="0" indent="0">
              <a:spcBef>
                <a:spcPts val="300"/>
              </a:spcBef>
              <a:buNone/>
              <a:defRPr sz="1800"/>
            </a:lvl1pPr>
          </a:lstStyle>
          <a:p>
            <a:pPr lvl="0"/>
            <a:r>
              <a:rPr lang="en-US" dirty="0"/>
              <a:t>Name, title, email, phone number, each on one line</a:t>
            </a:r>
          </a:p>
          <a:p>
            <a:pPr lvl="0"/>
            <a:endParaRPr lang="en-US" dirty="0"/>
          </a:p>
        </p:txBody>
      </p:sp>
      <p:sp>
        <p:nvSpPr>
          <p:cNvPr id="8" name="Text Placeholder 7">
            <a:extLst>
              <a:ext uri="{FF2B5EF4-FFF2-40B4-BE49-F238E27FC236}">
                <a16:creationId xmlns:a16="http://schemas.microsoft.com/office/drawing/2014/main" id="{66158D51-6464-4470-8D52-43709A84E47D}"/>
              </a:ext>
            </a:extLst>
          </p:cNvPr>
          <p:cNvSpPr>
            <a:spLocks noGrp="1"/>
          </p:cNvSpPr>
          <p:nvPr>
            <p:ph type="body" sz="quarter" idx="14" hasCustomPrompt="1"/>
          </p:nvPr>
        </p:nvSpPr>
        <p:spPr>
          <a:xfrm>
            <a:off x="4724400" y="6349893"/>
            <a:ext cx="2743200" cy="365125"/>
          </a:xfrm>
        </p:spPr>
        <p:txBody>
          <a:bodyPr>
            <a:noAutofit/>
          </a:bodyPr>
          <a:lstStyle>
            <a:lvl1pPr marL="0" indent="0">
              <a:buNone/>
              <a:defRPr sz="2000">
                <a:solidFill>
                  <a:schemeClr val="tx1"/>
                </a:solidFill>
              </a:defRPr>
            </a:lvl1pPr>
          </a:lstStyle>
          <a:p>
            <a:pPr lvl="0"/>
            <a:r>
              <a:rPr lang="en-US" dirty="0"/>
              <a:t>www.dpbh.nv.gov </a:t>
            </a:r>
          </a:p>
        </p:txBody>
      </p:sp>
      <p:sp>
        <p:nvSpPr>
          <p:cNvPr id="10" name="TextBox 9">
            <a:extLst>
              <a:ext uri="{FF2B5EF4-FFF2-40B4-BE49-F238E27FC236}">
                <a16:creationId xmlns:a16="http://schemas.microsoft.com/office/drawing/2014/main" id="{234C7321-6D0D-457A-9008-2B1A1E6EF8BF}"/>
              </a:ext>
            </a:extLst>
          </p:cNvPr>
          <p:cNvSpPr txBox="1"/>
          <p:nvPr userDrawn="1"/>
        </p:nvSpPr>
        <p:spPr>
          <a:xfrm>
            <a:off x="836612" y="595507"/>
            <a:ext cx="6916846" cy="1107996"/>
          </a:xfrm>
          <a:prstGeom prst="rect">
            <a:avLst/>
          </a:prstGeom>
          <a:noFill/>
        </p:spPr>
        <p:txBody>
          <a:bodyPr wrap="square" rtlCol="0">
            <a:spAutoFit/>
          </a:bodyPr>
          <a:lstStyle/>
          <a:p>
            <a:r>
              <a:rPr kumimoji="0" lang="en-US" sz="6600" b="0" i="0" u="none" strike="noStrike" kern="1200" cap="none" spc="200" normalizeH="0" baseline="0" noProof="0" dirty="0">
                <a:ln>
                  <a:noFill/>
                </a:ln>
                <a:solidFill>
                  <a:srgbClr val="005B9E"/>
                </a:solidFill>
                <a:effectLst/>
                <a:uLnTx/>
                <a:uFillTx/>
                <a:latin typeface="Univers LT Std 59 UltraCn"/>
                <a:ea typeface="+mj-ea"/>
                <a:cs typeface="+mj-cs"/>
              </a:rPr>
              <a:t>CONTACT INFORMATION</a:t>
            </a:r>
            <a:endParaRPr lang="en-US" spc="200" baseline="0" dirty="0"/>
          </a:p>
        </p:txBody>
      </p:sp>
    </p:spTree>
    <p:extLst>
      <p:ext uri="{BB962C8B-B14F-4D97-AF65-F5344CB8AC3E}">
        <p14:creationId xmlns:p14="http://schemas.microsoft.com/office/powerpoint/2010/main" val="301833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ronyms - 2 column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hasCustomPrompt="1"/>
          </p:nvPr>
        </p:nvSpPr>
        <p:spPr>
          <a:xfrm>
            <a:off x="838200" y="2148289"/>
            <a:ext cx="10515600" cy="3907979"/>
          </a:xfrm>
        </p:spPr>
        <p:txBody>
          <a:bodyPr numCol="2"/>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Include acronyms here. This text box is designed with two columns.</a:t>
            </a:r>
          </a:p>
          <a:p>
            <a:pPr lvl="0"/>
            <a:endParaRPr lang="en-US" dirty="0"/>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530098"/>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F4CB393-3829-4669-93E7-D61DBFC67220}"/>
              </a:ext>
            </a:extLst>
          </p:cNvPr>
          <p:cNvSpPr txBox="1"/>
          <p:nvPr userDrawn="1"/>
        </p:nvSpPr>
        <p:spPr>
          <a:xfrm>
            <a:off x="838200" y="530098"/>
            <a:ext cx="7234989" cy="1107996"/>
          </a:xfrm>
          <a:prstGeom prst="rect">
            <a:avLst/>
          </a:prstGeom>
          <a:noFill/>
        </p:spPr>
        <p:txBody>
          <a:bodyPr wrap="square" rtlCol="0">
            <a:spAutoFit/>
          </a:bodyPr>
          <a:lstStyle/>
          <a:p>
            <a:r>
              <a:rPr kumimoji="0" lang="en-US" sz="6600" b="0" i="0" u="none" strike="noStrike" kern="1200" cap="none" spc="200" normalizeH="0" baseline="0" noProof="0" dirty="0">
                <a:ln>
                  <a:noFill/>
                </a:ln>
                <a:solidFill>
                  <a:srgbClr val="005B9E"/>
                </a:solidFill>
                <a:effectLst/>
                <a:uLnTx/>
                <a:uFillTx/>
                <a:latin typeface="Univers LT Std 59 UltraCn"/>
                <a:ea typeface="+mj-ea"/>
                <a:cs typeface="+mj-cs"/>
              </a:rPr>
              <a:t>ACRONYMS</a:t>
            </a:r>
            <a:endParaRPr lang="en-US" spc="200" baseline="0" dirty="0"/>
          </a:p>
        </p:txBody>
      </p:sp>
    </p:spTree>
    <p:extLst>
      <p:ext uri="{BB962C8B-B14F-4D97-AF65-F5344CB8AC3E}">
        <p14:creationId xmlns:p14="http://schemas.microsoft.com/office/powerpoint/2010/main" val="1171838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4D6E88-35AB-4537-83F4-4B09A56B196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5105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DPBH">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92A3ECF-6E63-41B7-977F-58C4F0C8EDC2}"/>
              </a:ext>
            </a:extLst>
          </p:cNvPr>
          <p:cNvPicPr>
            <a:picLocks noChangeAspect="1"/>
          </p:cNvPicPr>
          <p:nvPr userDrawn="1"/>
        </p:nvPicPr>
        <p:blipFill>
          <a:blip r:embed="rId2"/>
          <a:stretch>
            <a:fillRect/>
          </a:stretch>
        </p:blipFill>
        <p:spPr>
          <a:xfrm>
            <a:off x="0" y="-6626"/>
            <a:ext cx="12192000" cy="6864626"/>
          </a:xfrm>
          <a:prstGeom prst="rect">
            <a:avLst/>
          </a:prstGeom>
        </p:spPr>
      </p:pic>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a:xfrm>
            <a:off x="8795568" y="6377288"/>
            <a:ext cx="2743200" cy="365125"/>
          </a:xfrm>
        </p:spPr>
        <p:txBody>
          <a:bodyPr/>
          <a:lstStyle>
            <a:lvl1pPr algn="r">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7" y="1429477"/>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AEF8E4E-9E4C-4B52-932A-6F29436FE609}"/>
              </a:ext>
            </a:extLst>
          </p:cNvPr>
          <p:cNvPicPr>
            <a:picLocks noChangeAspect="1"/>
          </p:cNvPicPr>
          <p:nvPr userDrawn="1"/>
        </p:nvPicPr>
        <p:blipFill>
          <a:blip r:embed="rId3"/>
          <a:stretch>
            <a:fillRect/>
          </a:stretch>
        </p:blipFill>
        <p:spPr>
          <a:xfrm>
            <a:off x="9043729" y="6159132"/>
            <a:ext cx="2095500" cy="447675"/>
          </a:xfrm>
          <a:prstGeom prst="rect">
            <a:avLst/>
          </a:prstGeom>
        </p:spPr>
      </p:pic>
      <p:sp>
        <p:nvSpPr>
          <p:cNvPr id="18" name="TextBox 17">
            <a:extLst>
              <a:ext uri="{FF2B5EF4-FFF2-40B4-BE49-F238E27FC236}">
                <a16:creationId xmlns:a16="http://schemas.microsoft.com/office/drawing/2014/main" id="{E510A36A-170F-4CCA-988B-2BD70A494EFB}"/>
              </a:ext>
            </a:extLst>
          </p:cNvPr>
          <p:cNvSpPr txBox="1"/>
          <p:nvPr userDrawn="1"/>
        </p:nvSpPr>
        <p:spPr>
          <a:xfrm>
            <a:off x="858728" y="2827498"/>
            <a:ext cx="1989081" cy="861774"/>
          </a:xfrm>
          <a:prstGeom prst="rect">
            <a:avLst/>
          </a:prstGeom>
          <a:noFill/>
        </p:spPr>
        <p:txBody>
          <a:bodyPr wrap="square" rtlCol="0">
            <a:spAutoFit/>
          </a:bodyPr>
          <a:lstStyle/>
          <a:p>
            <a:pPr lvl="0"/>
            <a:r>
              <a:rPr lang="en-US" sz="5000" kern="1200" dirty="0">
                <a:solidFill>
                  <a:schemeClr val="accent1"/>
                </a:solidFill>
                <a:latin typeface="+mj-lt"/>
                <a:ea typeface="+mn-ea"/>
                <a:cs typeface="+mn-cs"/>
              </a:rPr>
              <a:t>MISSION</a:t>
            </a:r>
            <a:endParaRPr lang="en-US" sz="5000" dirty="0">
              <a:solidFill>
                <a:schemeClr val="accent1"/>
              </a:solidFill>
              <a:latin typeface="+mj-lt"/>
            </a:endParaRPr>
          </a:p>
        </p:txBody>
      </p:sp>
      <p:sp>
        <p:nvSpPr>
          <p:cNvPr id="19" name="TextBox 18">
            <a:extLst>
              <a:ext uri="{FF2B5EF4-FFF2-40B4-BE49-F238E27FC236}">
                <a16:creationId xmlns:a16="http://schemas.microsoft.com/office/drawing/2014/main" id="{93D853C6-344D-4656-ADA2-ECB37FCF8EB5}"/>
              </a:ext>
            </a:extLst>
          </p:cNvPr>
          <p:cNvSpPr txBox="1"/>
          <p:nvPr userDrawn="1"/>
        </p:nvSpPr>
        <p:spPr>
          <a:xfrm>
            <a:off x="3032916" y="2903852"/>
            <a:ext cx="8202565" cy="738664"/>
          </a:xfrm>
          <a:prstGeom prst="rect">
            <a:avLst/>
          </a:prstGeom>
          <a:noFill/>
        </p:spPr>
        <p:txBody>
          <a:bodyPr wrap="square" rtlCol="0">
            <a:spAutoFit/>
          </a:bodyPr>
          <a:lstStyle/>
          <a:p>
            <a:pPr lvl="0"/>
            <a:r>
              <a:rPr lang="en-US" sz="1400" dirty="0">
                <a:solidFill>
                  <a:schemeClr val="tx1"/>
                </a:solidFill>
                <a:latin typeface="Montserrat Medium" pitchFamily="2" charset="0"/>
              </a:rPr>
              <a:t>To protect, promote, and improve the physical and behavioral health and safety of all people in Nevada, equitably and regardless of circumstances, so they can live their safest, longest, healthiest, and happiest life. </a:t>
            </a:r>
          </a:p>
        </p:txBody>
      </p:sp>
      <p:sp>
        <p:nvSpPr>
          <p:cNvPr id="20" name="TextBox 19">
            <a:extLst>
              <a:ext uri="{FF2B5EF4-FFF2-40B4-BE49-F238E27FC236}">
                <a16:creationId xmlns:a16="http://schemas.microsoft.com/office/drawing/2014/main" id="{9FE61A21-F09F-4A27-87D0-F96BAE248A1F}"/>
              </a:ext>
            </a:extLst>
          </p:cNvPr>
          <p:cNvSpPr txBox="1"/>
          <p:nvPr userDrawn="1"/>
        </p:nvSpPr>
        <p:spPr>
          <a:xfrm>
            <a:off x="858728" y="3804116"/>
            <a:ext cx="2095500" cy="861774"/>
          </a:xfrm>
          <a:prstGeom prst="rect">
            <a:avLst/>
          </a:prstGeom>
          <a:noFill/>
        </p:spPr>
        <p:txBody>
          <a:bodyPr wrap="square" rtlCol="0">
            <a:spAutoFit/>
          </a:bodyPr>
          <a:lstStyle/>
          <a:p>
            <a:pPr lvl="0"/>
            <a:r>
              <a:rPr lang="en-US" sz="5000" kern="1200" dirty="0">
                <a:solidFill>
                  <a:schemeClr val="accent1"/>
                </a:solidFill>
                <a:latin typeface="+mj-lt"/>
                <a:ea typeface="+mn-ea"/>
                <a:cs typeface="+mn-cs"/>
              </a:rPr>
              <a:t>VISION</a:t>
            </a:r>
            <a:endParaRPr lang="en-US" sz="5000" dirty="0">
              <a:solidFill>
                <a:schemeClr val="accent1"/>
              </a:solidFill>
              <a:latin typeface="+mj-lt"/>
            </a:endParaRPr>
          </a:p>
        </p:txBody>
      </p:sp>
      <p:sp>
        <p:nvSpPr>
          <p:cNvPr id="21" name="TextBox 20">
            <a:extLst>
              <a:ext uri="{FF2B5EF4-FFF2-40B4-BE49-F238E27FC236}">
                <a16:creationId xmlns:a16="http://schemas.microsoft.com/office/drawing/2014/main" id="{03C8C3F8-02AA-4DCE-8447-A7F1BFC43FE7}"/>
              </a:ext>
            </a:extLst>
          </p:cNvPr>
          <p:cNvSpPr txBox="1"/>
          <p:nvPr userDrawn="1"/>
        </p:nvSpPr>
        <p:spPr>
          <a:xfrm>
            <a:off x="848218" y="4780734"/>
            <a:ext cx="2095500" cy="861774"/>
          </a:xfrm>
          <a:prstGeom prst="rect">
            <a:avLst/>
          </a:prstGeom>
          <a:noFill/>
        </p:spPr>
        <p:txBody>
          <a:bodyPr wrap="square" rtlCol="0">
            <a:spAutoFit/>
          </a:bodyPr>
          <a:lstStyle/>
          <a:p>
            <a:pPr lvl="0"/>
            <a:r>
              <a:rPr lang="en-US" sz="5000" kern="1200" dirty="0">
                <a:solidFill>
                  <a:schemeClr val="accent1"/>
                </a:solidFill>
                <a:latin typeface="+mj-lt"/>
                <a:ea typeface="+mn-ea"/>
                <a:cs typeface="+mn-cs"/>
              </a:rPr>
              <a:t>PURPOSE</a:t>
            </a:r>
            <a:endParaRPr lang="en-US" sz="5000" dirty="0">
              <a:solidFill>
                <a:schemeClr val="accent1"/>
              </a:solidFill>
              <a:latin typeface="+mj-lt"/>
            </a:endParaRPr>
          </a:p>
        </p:txBody>
      </p:sp>
      <p:sp>
        <p:nvSpPr>
          <p:cNvPr id="25" name="TextBox 24">
            <a:extLst>
              <a:ext uri="{FF2B5EF4-FFF2-40B4-BE49-F238E27FC236}">
                <a16:creationId xmlns:a16="http://schemas.microsoft.com/office/drawing/2014/main" id="{DD49A56E-94B7-4D48-AB4D-939B7F318D1C}"/>
              </a:ext>
            </a:extLst>
          </p:cNvPr>
          <p:cNvSpPr txBox="1"/>
          <p:nvPr userDrawn="1"/>
        </p:nvSpPr>
        <p:spPr>
          <a:xfrm>
            <a:off x="838200" y="1386649"/>
            <a:ext cx="7223233" cy="1200329"/>
          </a:xfrm>
          <a:prstGeom prst="rect">
            <a:avLst/>
          </a:prstGeom>
          <a:noFill/>
        </p:spPr>
        <p:txBody>
          <a:bodyPr wrap="square" rtlCol="0">
            <a:spAutoFit/>
          </a:bodyPr>
          <a:lstStyle/>
          <a:p>
            <a:r>
              <a:rPr lang="en-US" sz="7200" spc="200" baseline="0" dirty="0">
                <a:solidFill>
                  <a:schemeClr val="accent1"/>
                </a:solidFill>
                <a:latin typeface="+mj-lt"/>
              </a:rPr>
              <a:t>ABOUT DPBH</a:t>
            </a:r>
          </a:p>
        </p:txBody>
      </p:sp>
      <p:sp>
        <p:nvSpPr>
          <p:cNvPr id="22" name="TextBox 21">
            <a:extLst>
              <a:ext uri="{FF2B5EF4-FFF2-40B4-BE49-F238E27FC236}">
                <a16:creationId xmlns:a16="http://schemas.microsoft.com/office/drawing/2014/main" id="{048ECB31-EBF2-4DC0-B1E2-5F634EDD16E7}"/>
              </a:ext>
            </a:extLst>
          </p:cNvPr>
          <p:cNvSpPr txBox="1"/>
          <p:nvPr userDrawn="1"/>
        </p:nvSpPr>
        <p:spPr>
          <a:xfrm>
            <a:off x="3032916" y="3960548"/>
            <a:ext cx="8106313" cy="523220"/>
          </a:xfrm>
          <a:prstGeom prst="rect">
            <a:avLst/>
          </a:prstGeom>
          <a:noFill/>
        </p:spPr>
        <p:txBody>
          <a:bodyPr wrap="square" rtlCol="0">
            <a:spAutoFit/>
          </a:bodyPr>
          <a:lstStyle/>
          <a:p>
            <a:pPr lvl="0"/>
            <a:r>
              <a:rPr lang="en-US" sz="1400" dirty="0">
                <a:solidFill>
                  <a:schemeClr val="tx1"/>
                </a:solidFill>
                <a:latin typeface="Montserrat Medium" pitchFamily="2" charset="0"/>
              </a:rPr>
              <a:t>A Nevada where preventable health and safety issues no longer impact the opportunity for all people to live life in the best possible health.</a:t>
            </a:r>
          </a:p>
        </p:txBody>
      </p:sp>
      <p:sp>
        <p:nvSpPr>
          <p:cNvPr id="23" name="TextBox 22">
            <a:extLst>
              <a:ext uri="{FF2B5EF4-FFF2-40B4-BE49-F238E27FC236}">
                <a16:creationId xmlns:a16="http://schemas.microsoft.com/office/drawing/2014/main" id="{BC54397D-C3E2-4DFE-B2DF-1C30E6460CEC}"/>
              </a:ext>
            </a:extLst>
          </p:cNvPr>
          <p:cNvSpPr txBox="1"/>
          <p:nvPr userDrawn="1"/>
        </p:nvSpPr>
        <p:spPr>
          <a:xfrm>
            <a:off x="3032916" y="5045348"/>
            <a:ext cx="8515870" cy="307777"/>
          </a:xfrm>
          <a:prstGeom prst="rect">
            <a:avLst/>
          </a:prstGeom>
          <a:noFill/>
        </p:spPr>
        <p:txBody>
          <a:bodyPr wrap="square" rtlCol="0">
            <a:spAutoFit/>
          </a:bodyPr>
          <a:lstStyle/>
          <a:p>
            <a:pPr lvl="0"/>
            <a:r>
              <a:rPr lang="en-US" sz="1400" dirty="0">
                <a:solidFill>
                  <a:schemeClr val="tx1"/>
                </a:solidFill>
                <a:latin typeface="Montserrat Medium" pitchFamily="2" charset="0"/>
              </a:rPr>
              <a:t>To make everyone’s life healthier, happier, longer, and safer. </a:t>
            </a:r>
          </a:p>
        </p:txBody>
      </p:sp>
      <p:pic>
        <p:nvPicPr>
          <p:cNvPr id="14" name="Picture 13">
            <a:extLst>
              <a:ext uri="{FF2B5EF4-FFF2-40B4-BE49-F238E27FC236}">
                <a16:creationId xmlns:a16="http://schemas.microsoft.com/office/drawing/2014/main" id="{CC6A60EA-9B99-447D-A738-743B4DEE4F69}"/>
              </a:ext>
            </a:extLst>
          </p:cNvPr>
          <p:cNvPicPr>
            <a:picLocks noChangeAspect="1"/>
          </p:cNvPicPr>
          <p:nvPr userDrawn="1"/>
        </p:nvPicPr>
        <p:blipFill rotWithShape="1">
          <a:blip r:embed="rId4"/>
          <a:srcRect r="78854"/>
          <a:stretch/>
        </p:blipFill>
        <p:spPr>
          <a:xfrm>
            <a:off x="9610308" y="4647777"/>
            <a:ext cx="1113720" cy="1408800"/>
          </a:xfrm>
          <a:prstGeom prst="rect">
            <a:avLst/>
          </a:prstGeom>
        </p:spPr>
      </p:pic>
    </p:spTree>
    <p:extLst>
      <p:ext uri="{BB962C8B-B14F-4D97-AF65-F5344CB8AC3E}">
        <p14:creationId xmlns:p14="http://schemas.microsoft.com/office/powerpoint/2010/main" val="278674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hasCustomPrompt="1"/>
          </p:nvPr>
        </p:nvSpPr>
        <p:spPr>
          <a:xfrm>
            <a:off x="838200" y="2565629"/>
            <a:ext cx="10515600" cy="3490640"/>
          </a:xfrm>
        </p:spPr>
        <p:txBody>
          <a:bodyPr/>
          <a:lstStyle>
            <a:lvl1pPr marL="457200" indent="-457200">
              <a:buFont typeface="+mj-lt"/>
              <a:buAutoNum type="arabicPeriod"/>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Agenda item 1</a:t>
            </a:r>
          </a:p>
          <a:p>
            <a:pPr lvl="0"/>
            <a:r>
              <a:rPr lang="en-US" dirty="0"/>
              <a:t>Agenda item 2</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1235177"/>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C9A5209-B0A0-4DAC-9C79-30839BB0C969}"/>
              </a:ext>
            </a:extLst>
          </p:cNvPr>
          <p:cNvSpPr txBox="1"/>
          <p:nvPr userDrawn="1"/>
        </p:nvSpPr>
        <p:spPr>
          <a:xfrm>
            <a:off x="838200" y="1235177"/>
            <a:ext cx="7212724" cy="1200329"/>
          </a:xfrm>
          <a:prstGeom prst="rect">
            <a:avLst/>
          </a:prstGeom>
          <a:noFill/>
        </p:spPr>
        <p:txBody>
          <a:bodyPr wrap="square" rtlCol="0">
            <a:spAutoFit/>
          </a:bodyPr>
          <a:lstStyle/>
          <a:p>
            <a:r>
              <a:rPr lang="en-US" sz="7200" spc="200" baseline="0" dirty="0">
                <a:solidFill>
                  <a:schemeClr val="accent1"/>
                </a:solidFill>
                <a:latin typeface="+mj-lt"/>
              </a:rPr>
              <a:t>AGENDA</a:t>
            </a:r>
          </a:p>
        </p:txBody>
      </p:sp>
    </p:spTree>
    <p:extLst>
      <p:ext uri="{BB962C8B-B14F-4D97-AF65-F5344CB8AC3E}">
        <p14:creationId xmlns:p14="http://schemas.microsoft.com/office/powerpoint/2010/main" val="336345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Yellow accent">
    <p:spTree>
      <p:nvGrpSpPr>
        <p:cNvPr id="1" name=""/>
        <p:cNvGrpSpPr/>
        <p:nvPr/>
      </p:nvGrpSpPr>
      <p:grpSpPr>
        <a:xfrm>
          <a:off x="0" y="0"/>
          <a:ext cx="0" cy="0"/>
          <a:chOff x="0" y="0"/>
          <a:chExt cx="0" cy="0"/>
        </a:xfrm>
      </p:grpSpPr>
      <p:pic>
        <p:nvPicPr>
          <p:cNvPr id="7" name="Picture 6" descr="Nevada Division of Public and Behavioral Health Logo">
            <a:extLst>
              <a:ext uri="{FF2B5EF4-FFF2-40B4-BE49-F238E27FC236}">
                <a16:creationId xmlns:a16="http://schemas.microsoft.com/office/drawing/2014/main" id="{02882ADE-1263-4632-B7C5-BB988C15CF5D}"/>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09" y="2048420"/>
            <a:ext cx="6730896" cy="1129755"/>
          </a:xfrm>
        </p:spPr>
        <p:txBody>
          <a:bodyPr>
            <a:normAutofit/>
          </a:bodyPr>
          <a:lstStyle>
            <a:lvl1pPr>
              <a:defRPr sz="7200" spc="200" baseline="0">
                <a:solidFill>
                  <a:schemeClr val="accent1"/>
                </a:solidFill>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86A6794D-B1BE-4D7B-8790-2964EF4F02D7}"/>
              </a:ext>
            </a:extLst>
          </p:cNvPr>
          <p:cNvSpPr>
            <a:spLocks noGrp="1"/>
          </p:cNvSpPr>
          <p:nvPr>
            <p:ph type="body" sz="quarter" idx="13"/>
          </p:nvPr>
        </p:nvSpPr>
        <p:spPr>
          <a:xfrm>
            <a:off x="849313" y="3349625"/>
            <a:ext cx="10504487" cy="2754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0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Blue acc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838200" y="3377337"/>
            <a:ext cx="10515600" cy="26789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10" y="2048420"/>
            <a:ext cx="7212724" cy="1129755"/>
          </a:xfrm>
        </p:spPr>
        <p:txBody>
          <a:bodyPr>
            <a:normAutofit/>
          </a:bodyPr>
          <a:lstStyle>
            <a:lvl1pPr>
              <a:defRPr sz="7200" spc="200" baseline="0">
                <a:solidFill>
                  <a:schemeClr val="accent1"/>
                </a:solidFill>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87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lide Title and Content">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712C514-1744-40C3-8B9D-E30A4DEF09D8}"/>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6AF024F-C7E0-4D06-BF6D-489199986500}"/>
              </a:ext>
            </a:extLst>
          </p:cNvPr>
          <p:cNvSpPr>
            <a:spLocks noGrp="1"/>
          </p:cNvSpPr>
          <p:nvPr>
            <p:ph type="title" hasCustomPrompt="1"/>
          </p:nvPr>
        </p:nvSpPr>
        <p:spPr>
          <a:xfrm>
            <a:off x="672947" y="552411"/>
            <a:ext cx="6752422" cy="1325563"/>
          </a:xfrm>
        </p:spPr>
        <p:txBody>
          <a:bodyPr/>
          <a:lstStyle>
            <a:lvl1pPr>
              <a:defRPr spc="200" baseline="0"/>
            </a:lvl1pPr>
          </a:lstStyle>
          <a:p>
            <a:r>
              <a:rPr lang="en-US" dirty="0"/>
              <a:t>SLIDE TITLE</a:t>
            </a:r>
          </a:p>
        </p:txBody>
      </p:sp>
      <p:sp>
        <p:nvSpPr>
          <p:cNvPr id="4" name="Slide Number Placeholder 3">
            <a:extLst>
              <a:ext uri="{FF2B5EF4-FFF2-40B4-BE49-F238E27FC236}">
                <a16:creationId xmlns:a16="http://schemas.microsoft.com/office/drawing/2014/main" id="{E2CFF10F-437D-41F7-83FA-9C68337BFBBA}"/>
              </a:ext>
            </a:extLst>
          </p:cNvPr>
          <p:cNvSpPr>
            <a:spLocks noGrp="1"/>
          </p:cNvSpPr>
          <p:nvPr>
            <p:ph type="sldNum" sz="quarter" idx="11"/>
          </p:nvPr>
        </p:nvSpPr>
        <p:spPr/>
        <p:txBody>
          <a:bodyPr/>
          <a:lstStyle>
            <a:lvl1pPr>
              <a:defRPr>
                <a:solidFill>
                  <a:schemeClr val="tx1"/>
                </a:solidFill>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281F4AC8-DB9B-4F23-9D00-D230926ECBD7}"/>
              </a:ext>
            </a:extLst>
          </p:cNvPr>
          <p:cNvSpPr/>
          <p:nvPr userDrawn="1"/>
        </p:nvSpPr>
        <p:spPr>
          <a:xfrm>
            <a:off x="779008" y="645629"/>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78CA7B1B-E228-4D49-B0E8-0155A5A133EE}"/>
              </a:ext>
            </a:extLst>
          </p:cNvPr>
          <p:cNvSpPr>
            <a:spLocks noGrp="1"/>
          </p:cNvSpPr>
          <p:nvPr>
            <p:ph type="body" sz="quarter" idx="13"/>
          </p:nvPr>
        </p:nvSpPr>
        <p:spPr>
          <a:xfrm>
            <a:off x="673100" y="2117725"/>
            <a:ext cx="10552113" cy="3922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00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Content,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9A3652-F50E-45DD-BFEF-E740FBBBE3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838200" y="3377337"/>
            <a:ext cx="5047593" cy="267893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10" y="2048420"/>
            <a:ext cx="5047593" cy="1129755"/>
          </a:xfrm>
        </p:spPr>
        <p:txBody>
          <a:bodyPr>
            <a:normAutofit/>
          </a:bodyPr>
          <a:lstStyle>
            <a:lvl1pPr>
              <a:defRPr sz="7200" spc="200" baseline="0">
                <a:solidFill>
                  <a:schemeClr val="accent1"/>
                </a:solidFill>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528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Content,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345D8-06EF-4EF0-9BC0-00C736CB43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6654363" y="3387848"/>
            <a:ext cx="5169775" cy="267893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6664873" y="2058931"/>
            <a:ext cx="5169775" cy="1129755"/>
          </a:xfrm>
        </p:spPr>
        <p:txBody>
          <a:bodyPr>
            <a:normAutofit/>
          </a:bodyPr>
          <a:lstStyle>
            <a:lvl1pPr>
              <a:defRPr sz="7200" spc="200" baseline="0">
                <a:solidFill>
                  <a:schemeClr val="accent1"/>
                </a:solidFill>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6751581" y="2027885"/>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253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1B35BC-DA0A-43D6-A99E-86C36FB5E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SLIDE TITLE</a:t>
            </a:r>
          </a:p>
        </p:txBody>
      </p:sp>
      <p:sp>
        <p:nvSpPr>
          <p:cNvPr id="3" name="Text Placeholder 2">
            <a:extLst>
              <a:ext uri="{FF2B5EF4-FFF2-40B4-BE49-F238E27FC236}">
                <a16:creationId xmlns:a16="http://schemas.microsoft.com/office/drawing/2014/main" id="{ACD2EDC9-AF42-43D7-B23F-22F02E3011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TITLE: </a:t>
            </a:r>
            <a:r>
              <a:rPr lang="en-US" dirty="0" err="1"/>
              <a:t>Univers</a:t>
            </a:r>
            <a:r>
              <a:rPr lang="en-US" dirty="0"/>
              <a:t> LT Standard 59 Ultra Condensed in ALL CAPS  </a:t>
            </a:r>
          </a:p>
          <a:p>
            <a:pPr lvl="1"/>
            <a:r>
              <a:rPr lang="en-US" dirty="0"/>
              <a:t>BODY: Montserrat Medium</a:t>
            </a:r>
          </a:p>
          <a:p>
            <a:pPr lvl="2"/>
            <a:r>
              <a:rPr lang="en-US" dirty="0"/>
              <a:t>COLORS: Use theme colors (top row in color palette)</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4BFF936-A4D9-4F85-AC29-60A3B99F5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285ED-5E85-4370-8300-20A91DEF3646}" type="slidenum">
              <a:rPr lang="en-US" smtClean="0"/>
              <a:t>‹#›</a:t>
            </a:fld>
            <a:endParaRPr lang="en-US"/>
          </a:p>
        </p:txBody>
      </p:sp>
    </p:spTree>
    <p:extLst>
      <p:ext uri="{BB962C8B-B14F-4D97-AF65-F5344CB8AC3E}">
        <p14:creationId xmlns:p14="http://schemas.microsoft.com/office/powerpoint/2010/main" val="3018294404"/>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9" r:id="rId3"/>
    <p:sldLayoutId id="2147483667" r:id="rId4"/>
    <p:sldLayoutId id="2147483650" r:id="rId5"/>
    <p:sldLayoutId id="2147483658" r:id="rId6"/>
    <p:sldLayoutId id="2147483670" r:id="rId7"/>
    <p:sldLayoutId id="2147483659" r:id="rId8"/>
    <p:sldLayoutId id="2147483660" r:id="rId9"/>
    <p:sldLayoutId id="2147483651" r:id="rId10"/>
    <p:sldLayoutId id="2147483652" r:id="rId11"/>
    <p:sldLayoutId id="2147483661" r:id="rId12"/>
    <p:sldLayoutId id="2147483653" r:id="rId13"/>
    <p:sldLayoutId id="2147483662" r:id="rId14"/>
    <p:sldLayoutId id="2147483654" r:id="rId15"/>
    <p:sldLayoutId id="2147483655" r:id="rId16"/>
    <p:sldLayoutId id="2147483656" r:id="rId17"/>
    <p:sldLayoutId id="2147483657" r:id="rId18"/>
    <p:sldLayoutId id="2147483664" r:id="rId19"/>
    <p:sldLayoutId id="2147483665" r:id="rId20"/>
    <p:sldLayoutId id="2147483666" r:id="rId21"/>
    <p:sldLayoutId id="2147483668" r:id="rId22"/>
  </p:sldLayoutIdLst>
  <p:hf hdr="0" ftr="0" dt="0"/>
  <p:txStyles>
    <p:titleStyle>
      <a:lvl1pPr algn="l" defTabSz="914400" rtl="0" eaLnBrk="1" latinLnBrk="0" hangingPunct="1">
        <a:lnSpc>
          <a:spcPct val="90000"/>
        </a:lnSpc>
        <a:spcBef>
          <a:spcPct val="0"/>
        </a:spcBef>
        <a:buNone/>
        <a:defRPr sz="6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595959"/>
          </a:solidFill>
          <a:latin typeface="Montserrat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ontserrat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Montserrat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595959"/>
          </a:solidFill>
          <a:latin typeface="Montserrat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595959"/>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sams.cdc.gov/" TargetMode="External"/><Relationship Id="rId2" Type="http://schemas.openxmlformats.org/officeDocument/2006/relationships/hyperlink" Target="https://www.cdc.gov/nhsn/pdfs/add-user-508.pdf" TargetMode="Externa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cdc.gov/nhsn/facadmin/index.html"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s://www.cdc.gov/nhsn/pdfs/covid19/ltcf/covid19-enroll-refresh-508.pdf"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hyperlink" Target="https://www.cdc.gov/nhsn/pdfs/covid19/ltcf/NHSN-COVID-19-11.4-updates-for-May-30th-recording-final.pdf"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s://www.cdc.gov/nhsn/forms/57.137_ltcfsurv_blank.pdf" TargetMode="Externa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s://www.cdc.gov/nhsn/forms/instr/57.140-toi-uti-toi_final.pdf"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hyperlink" Target="http://www.cdc.gov/nhsn/PDFs/LTC/forms/57.138-TOI-for-LAB-ID-EVENT.pdf" TargetMode="Externa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hyperlink" Target="https://www.youtube.com/watch?v=_f4PGumQkIM" TargetMode="Externa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8" Type="http://schemas.openxmlformats.org/officeDocument/2006/relationships/hyperlink" Target="http://www.cdc.gov/nhsn/forms/57.138_labidevent_ltcf_blank.pdf" TargetMode="External"/><Relationship Id="rId3" Type="http://schemas.openxmlformats.org/officeDocument/2006/relationships/hyperlink" Target="https://www.cdc.gov/nhsn/facadmin/index.html" TargetMode="External"/><Relationship Id="rId7" Type="http://schemas.openxmlformats.org/officeDocument/2006/relationships/hyperlink" Target="http://www.cdc.gov/nhsn/forms/57.140_uti_ltcf_blank.pdf" TargetMode="External"/><Relationship Id="rId2" Type="http://schemas.openxmlformats.org/officeDocument/2006/relationships/hyperlink" Target="https://www.cdc.gov/nhsn/index.html" TargetMode="External"/><Relationship Id="rId1" Type="http://schemas.openxmlformats.org/officeDocument/2006/relationships/slideLayout" Target="../slideLayouts/slideLayout5.xml"/><Relationship Id="rId6" Type="http://schemas.openxmlformats.org/officeDocument/2006/relationships/hyperlink" Target="https://www.cdc.gov/nhsn/ltc/index.html" TargetMode="External"/><Relationship Id="rId5" Type="http://schemas.openxmlformats.org/officeDocument/2006/relationships/hyperlink" Target="http://www.cdc.gov/nhsn/forms/57.137_ltcfsurv_blank.pdf" TargetMode="External"/><Relationship Id="rId4" Type="http://schemas.openxmlformats.org/officeDocument/2006/relationships/hyperlink" Target="https://www.cdc.goc/nhsn/ltc/covid19/index.html" TargetMode="External"/><Relationship Id="rId9" Type="http://schemas.openxmlformats.org/officeDocument/2006/relationships/hyperlink" Target="http://www.cdc.gov/nhsn/forms/57.142_denominatorltcf_blank.pdf"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mailto:Fosman@health.nv.gov" TargetMode="External"/><Relationship Id="rId2" Type="http://schemas.openxmlformats.org/officeDocument/2006/relationships/hyperlink" Target="mailto:Kcausey@health.nv.gov" TargetMode="External"/><Relationship Id="rId1" Type="http://schemas.openxmlformats.org/officeDocument/2006/relationships/slideLayout" Target="../slideLayouts/slideLayout20.xml"/><Relationship Id="rId4" Type="http://schemas.openxmlformats.org/officeDocument/2006/relationships/hyperlink" Target="mailto:Jconnolly@health.nv.gov"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641E-CA07-4DC9-A679-1099D54237CE}"/>
              </a:ext>
            </a:extLst>
          </p:cNvPr>
          <p:cNvSpPr>
            <a:spLocks noGrp="1"/>
          </p:cNvSpPr>
          <p:nvPr>
            <p:ph type="ctrTitle"/>
          </p:nvPr>
        </p:nvSpPr>
        <p:spPr>
          <a:xfrm>
            <a:off x="995363" y="1497212"/>
            <a:ext cx="10641114" cy="1554518"/>
          </a:xfrm>
        </p:spPr>
        <p:txBody>
          <a:bodyPr/>
          <a:lstStyle/>
          <a:p>
            <a:r>
              <a:rPr lang="en-US" sz="4400" dirty="0"/>
              <a:t>NHSN Reporting Toolkit for </a:t>
            </a:r>
            <a:br>
              <a:rPr lang="en-US" sz="4400" dirty="0"/>
            </a:br>
            <a:r>
              <a:rPr lang="en-US" sz="4400" dirty="0"/>
              <a:t>Skilled Nursing Facilities</a:t>
            </a:r>
          </a:p>
        </p:txBody>
      </p:sp>
      <p:sp>
        <p:nvSpPr>
          <p:cNvPr id="3" name="Text Placeholder 2">
            <a:extLst>
              <a:ext uri="{FF2B5EF4-FFF2-40B4-BE49-F238E27FC236}">
                <a16:creationId xmlns:a16="http://schemas.microsoft.com/office/drawing/2014/main" id="{EAAE5A45-6B23-47F6-86D5-55432D131B3F}"/>
              </a:ext>
            </a:extLst>
          </p:cNvPr>
          <p:cNvSpPr>
            <a:spLocks noGrp="1"/>
          </p:cNvSpPr>
          <p:nvPr>
            <p:ph type="body" sz="quarter" idx="11"/>
          </p:nvPr>
        </p:nvSpPr>
        <p:spPr/>
        <p:txBody>
          <a:bodyPr>
            <a:normAutofit lnSpcReduction="10000"/>
          </a:bodyPr>
          <a:lstStyle/>
          <a:p>
            <a:r>
              <a:rPr lang="en-US" dirty="0"/>
              <a:t>July 24, 2023</a:t>
            </a:r>
          </a:p>
        </p:txBody>
      </p:sp>
      <p:sp>
        <p:nvSpPr>
          <p:cNvPr id="4" name="Text Placeholder 3">
            <a:extLst>
              <a:ext uri="{FF2B5EF4-FFF2-40B4-BE49-F238E27FC236}">
                <a16:creationId xmlns:a16="http://schemas.microsoft.com/office/drawing/2014/main" id="{C0365913-002D-43E5-950D-E319819D3583}"/>
              </a:ext>
            </a:extLst>
          </p:cNvPr>
          <p:cNvSpPr>
            <a:spLocks noGrp="1"/>
          </p:cNvSpPr>
          <p:nvPr>
            <p:ph type="body" sz="quarter" idx="10"/>
          </p:nvPr>
        </p:nvSpPr>
        <p:spPr>
          <a:xfrm>
            <a:off x="995278" y="3510701"/>
            <a:ext cx="7405143" cy="595313"/>
          </a:xfrm>
        </p:spPr>
        <p:txBody>
          <a:bodyPr>
            <a:normAutofit fontScale="92500"/>
          </a:bodyPr>
          <a:lstStyle/>
          <a:p>
            <a:r>
              <a:rPr lang="en-US" dirty="0"/>
              <a:t>Kimisha Causey, Jennifer Connolly, and Fathia Osman</a:t>
            </a:r>
          </a:p>
        </p:txBody>
      </p:sp>
    </p:spTree>
    <p:extLst>
      <p:ext uri="{BB962C8B-B14F-4D97-AF65-F5344CB8AC3E}">
        <p14:creationId xmlns:p14="http://schemas.microsoft.com/office/powerpoint/2010/main" val="405790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51E7F-A76F-DE78-5F52-8E253FFE149E}"/>
              </a:ext>
            </a:extLst>
          </p:cNvPr>
          <p:cNvSpPr>
            <a:spLocks noGrp="1"/>
          </p:cNvSpPr>
          <p:nvPr>
            <p:ph type="title"/>
          </p:nvPr>
        </p:nvSpPr>
        <p:spPr/>
        <p:txBody>
          <a:bodyPr/>
          <a:lstStyle/>
          <a:p>
            <a:r>
              <a:rPr lang="en-US" dirty="0"/>
              <a:t>Conferring Rights</a:t>
            </a:r>
          </a:p>
        </p:txBody>
      </p:sp>
      <p:sp>
        <p:nvSpPr>
          <p:cNvPr id="2" name="Content Placeholder 1">
            <a:extLst>
              <a:ext uri="{FF2B5EF4-FFF2-40B4-BE49-F238E27FC236}">
                <a16:creationId xmlns:a16="http://schemas.microsoft.com/office/drawing/2014/main" id="{33DBCD7E-926C-4150-F446-FD34BBD44D43}"/>
              </a:ext>
            </a:extLst>
          </p:cNvPr>
          <p:cNvSpPr>
            <a:spLocks noGrp="1"/>
          </p:cNvSpPr>
          <p:nvPr>
            <p:ph idx="1"/>
          </p:nvPr>
        </p:nvSpPr>
        <p:spPr/>
        <p:txBody>
          <a:bodyPr>
            <a:normAutofit fontScale="85000" lnSpcReduction="10000"/>
          </a:bodyPr>
          <a:lstStyle/>
          <a:p>
            <a:r>
              <a:rPr lang="en-US" dirty="0">
                <a:solidFill>
                  <a:schemeClr val="tx1">
                    <a:lumMod val="50000"/>
                  </a:schemeClr>
                </a:solidFill>
              </a:rPr>
              <a:t>Conferring rights with the state group allows the state to view the data submitted into NHSN by each health care facility.</a:t>
            </a:r>
          </a:p>
          <a:p>
            <a:pPr marL="0" indent="0">
              <a:buNone/>
            </a:pPr>
            <a:endParaRPr lang="en-US" dirty="0">
              <a:solidFill>
                <a:schemeClr val="tx1">
                  <a:lumMod val="50000"/>
                </a:schemeClr>
              </a:solidFill>
            </a:endParaRPr>
          </a:p>
          <a:p>
            <a:r>
              <a:rPr lang="en-US" dirty="0">
                <a:solidFill>
                  <a:schemeClr val="tx1">
                    <a:lumMod val="50000"/>
                  </a:schemeClr>
                </a:solidFill>
              </a:rPr>
              <a:t>Even if a facility enters its monthly data, if it has not conferred rights the state cannot review the information and the facility will be out of compliance with the state law.</a:t>
            </a:r>
          </a:p>
          <a:p>
            <a:endParaRPr lang="en-US" dirty="0">
              <a:solidFill>
                <a:schemeClr val="tx1">
                  <a:lumMod val="50000"/>
                </a:schemeClr>
              </a:solidFill>
            </a:endParaRPr>
          </a:p>
        </p:txBody>
      </p:sp>
      <p:sp>
        <p:nvSpPr>
          <p:cNvPr id="4" name="Slide Number Placeholder 3">
            <a:extLst>
              <a:ext uri="{FF2B5EF4-FFF2-40B4-BE49-F238E27FC236}">
                <a16:creationId xmlns:a16="http://schemas.microsoft.com/office/drawing/2014/main" id="{5A17E175-F19D-8BBD-645A-1E781A50A6E7}"/>
              </a:ext>
            </a:extLst>
          </p:cNvPr>
          <p:cNvSpPr>
            <a:spLocks noGrp="1"/>
          </p:cNvSpPr>
          <p:nvPr>
            <p:ph type="sldNum" sz="quarter" idx="12"/>
          </p:nvPr>
        </p:nvSpPr>
        <p:spPr/>
        <p:txBody>
          <a:bodyPr/>
          <a:lstStyle/>
          <a:p>
            <a:fld id="{7A3285ED-5E85-4370-8300-20A91DEF3646}" type="slidenum">
              <a:rPr lang="en-US" smtClean="0"/>
              <a:pPr/>
              <a:t>10</a:t>
            </a:fld>
            <a:endParaRPr lang="en-US" dirty="0"/>
          </a:p>
        </p:txBody>
      </p:sp>
    </p:spTree>
    <p:extLst>
      <p:ext uri="{BB962C8B-B14F-4D97-AF65-F5344CB8AC3E}">
        <p14:creationId xmlns:p14="http://schemas.microsoft.com/office/powerpoint/2010/main" val="1072719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D2CBC-C15A-C3CD-794D-8845E430F932}"/>
              </a:ext>
            </a:extLst>
          </p:cNvPr>
          <p:cNvSpPr>
            <a:spLocks noGrp="1"/>
          </p:cNvSpPr>
          <p:nvPr>
            <p:ph type="title"/>
          </p:nvPr>
        </p:nvSpPr>
        <p:spPr/>
        <p:txBody>
          <a:bodyPr/>
          <a:lstStyle/>
          <a:p>
            <a:r>
              <a:rPr lang="en-US" dirty="0"/>
              <a:t>Conferring Rights</a:t>
            </a:r>
          </a:p>
        </p:txBody>
      </p:sp>
      <p:sp>
        <p:nvSpPr>
          <p:cNvPr id="2" name="Content Placeholder 1">
            <a:extLst>
              <a:ext uri="{FF2B5EF4-FFF2-40B4-BE49-F238E27FC236}">
                <a16:creationId xmlns:a16="http://schemas.microsoft.com/office/drawing/2014/main" id="{EA2DED43-6CBA-E214-4D99-7FE774B31626}"/>
              </a:ext>
            </a:extLst>
          </p:cNvPr>
          <p:cNvSpPr>
            <a:spLocks noGrp="1"/>
          </p:cNvSpPr>
          <p:nvPr>
            <p:ph idx="1"/>
          </p:nvPr>
        </p:nvSpPr>
        <p:spPr/>
        <p:txBody>
          <a:bodyPr/>
          <a:lstStyle/>
          <a:p>
            <a:r>
              <a:rPr lang="en-US" dirty="0">
                <a:solidFill>
                  <a:schemeClr val="tx1">
                    <a:lumMod val="50000"/>
                  </a:schemeClr>
                </a:solidFill>
              </a:rPr>
              <a:t>Data that is made accessible to the state is for viewing purposes only.</a:t>
            </a:r>
          </a:p>
          <a:p>
            <a:r>
              <a:rPr lang="en-US" dirty="0">
                <a:solidFill>
                  <a:schemeClr val="tx1">
                    <a:lumMod val="50000"/>
                  </a:schemeClr>
                </a:solidFill>
              </a:rPr>
              <a:t>Data </a:t>
            </a:r>
            <a:r>
              <a:rPr lang="en-US" b="1" u="sng" dirty="0">
                <a:solidFill>
                  <a:schemeClr val="tx1">
                    <a:lumMod val="50000"/>
                  </a:schemeClr>
                </a:solidFill>
              </a:rPr>
              <a:t>cannot</a:t>
            </a:r>
            <a:r>
              <a:rPr lang="en-US" dirty="0">
                <a:solidFill>
                  <a:schemeClr val="tx1">
                    <a:lumMod val="50000"/>
                  </a:schemeClr>
                </a:solidFill>
              </a:rPr>
              <a:t> be edited or deleted by the state.</a:t>
            </a:r>
          </a:p>
          <a:p>
            <a:endParaRPr lang="en-US" dirty="0">
              <a:solidFill>
                <a:schemeClr val="tx1">
                  <a:lumMod val="50000"/>
                </a:schemeClr>
              </a:solidFill>
            </a:endParaRPr>
          </a:p>
        </p:txBody>
      </p:sp>
      <p:sp>
        <p:nvSpPr>
          <p:cNvPr id="4" name="Slide Number Placeholder 3">
            <a:extLst>
              <a:ext uri="{FF2B5EF4-FFF2-40B4-BE49-F238E27FC236}">
                <a16:creationId xmlns:a16="http://schemas.microsoft.com/office/drawing/2014/main" id="{BC150DE7-8DCA-D44D-0687-F001147D1CF2}"/>
              </a:ext>
            </a:extLst>
          </p:cNvPr>
          <p:cNvSpPr>
            <a:spLocks noGrp="1"/>
          </p:cNvSpPr>
          <p:nvPr>
            <p:ph type="sldNum" sz="quarter" idx="12"/>
          </p:nvPr>
        </p:nvSpPr>
        <p:spPr/>
        <p:txBody>
          <a:bodyPr/>
          <a:lstStyle/>
          <a:p>
            <a:fld id="{7A3285ED-5E85-4370-8300-20A91DEF3646}" type="slidenum">
              <a:rPr lang="en-US" smtClean="0"/>
              <a:t>11</a:t>
            </a:fld>
            <a:endParaRPr lang="en-US"/>
          </a:p>
        </p:txBody>
      </p:sp>
    </p:spTree>
    <p:extLst>
      <p:ext uri="{BB962C8B-B14F-4D97-AF65-F5344CB8AC3E}">
        <p14:creationId xmlns:p14="http://schemas.microsoft.com/office/powerpoint/2010/main" val="222016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36CE02-83E0-EF5D-A956-6E6C6677FCA8}"/>
              </a:ext>
            </a:extLst>
          </p:cNvPr>
          <p:cNvSpPr>
            <a:spLocks noGrp="1"/>
          </p:cNvSpPr>
          <p:nvPr>
            <p:ph type="title"/>
          </p:nvPr>
        </p:nvSpPr>
        <p:spPr/>
        <p:txBody>
          <a:bodyPr/>
          <a:lstStyle/>
          <a:p>
            <a:r>
              <a:rPr lang="en-US" dirty="0"/>
              <a:t>Conferring Rights</a:t>
            </a:r>
          </a:p>
        </p:txBody>
      </p:sp>
      <p:sp>
        <p:nvSpPr>
          <p:cNvPr id="2" name="Content Placeholder 1">
            <a:extLst>
              <a:ext uri="{FF2B5EF4-FFF2-40B4-BE49-F238E27FC236}">
                <a16:creationId xmlns:a16="http://schemas.microsoft.com/office/drawing/2014/main" id="{4F72653C-E179-19A3-CECF-E262F5705CC0}"/>
              </a:ext>
            </a:extLst>
          </p:cNvPr>
          <p:cNvSpPr>
            <a:spLocks noGrp="1"/>
          </p:cNvSpPr>
          <p:nvPr>
            <p:ph idx="1"/>
          </p:nvPr>
        </p:nvSpPr>
        <p:spPr/>
        <p:txBody>
          <a:bodyPr/>
          <a:lstStyle/>
          <a:p>
            <a:pPr marL="0" indent="0">
              <a:buNone/>
            </a:pPr>
            <a:r>
              <a:rPr lang="en-US" dirty="0">
                <a:solidFill>
                  <a:schemeClr val="tx1">
                    <a:lumMod val="50000"/>
                  </a:schemeClr>
                </a:solidFill>
              </a:rPr>
              <a:t>To confer rights, follow the steps below:</a:t>
            </a:r>
          </a:p>
          <a:p>
            <a:r>
              <a:rPr lang="en-US" dirty="0">
                <a:solidFill>
                  <a:schemeClr val="tx1">
                    <a:lumMod val="50000"/>
                  </a:schemeClr>
                </a:solidFill>
              </a:rPr>
              <a:t>Log into your account and click NHSN reporting.</a:t>
            </a:r>
          </a:p>
          <a:p>
            <a:r>
              <a:rPr lang="en-US" dirty="0">
                <a:solidFill>
                  <a:schemeClr val="tx1">
                    <a:lumMod val="50000"/>
                  </a:schemeClr>
                </a:solidFill>
              </a:rPr>
              <a:t>Select the Long-Term Care Facility (LTCF) module/component on the landing page then click submit. Then follow the steps on slide 13.</a:t>
            </a:r>
          </a:p>
          <a:p>
            <a:r>
              <a:rPr lang="en-US" dirty="0">
                <a:solidFill>
                  <a:schemeClr val="tx1">
                    <a:lumMod val="50000"/>
                  </a:schemeClr>
                </a:solidFill>
              </a:rPr>
              <a:t>Select the Healthcare Personnel Safety (HPS) module/component on the landing page then click submit. Then follow the steps on slide 13.</a:t>
            </a:r>
          </a:p>
          <a:p>
            <a:endParaRPr lang="en-US" dirty="0">
              <a:solidFill>
                <a:schemeClr val="tx1">
                  <a:lumMod val="50000"/>
                </a:schemeClr>
              </a:solidFill>
            </a:endParaRPr>
          </a:p>
        </p:txBody>
      </p:sp>
      <p:sp>
        <p:nvSpPr>
          <p:cNvPr id="4" name="Slide Number Placeholder 3">
            <a:extLst>
              <a:ext uri="{FF2B5EF4-FFF2-40B4-BE49-F238E27FC236}">
                <a16:creationId xmlns:a16="http://schemas.microsoft.com/office/drawing/2014/main" id="{DDA4E576-EDA6-072B-B063-2D2A4F91BDB4}"/>
              </a:ext>
            </a:extLst>
          </p:cNvPr>
          <p:cNvSpPr>
            <a:spLocks noGrp="1"/>
          </p:cNvSpPr>
          <p:nvPr>
            <p:ph type="sldNum" sz="quarter" idx="12"/>
          </p:nvPr>
        </p:nvSpPr>
        <p:spPr/>
        <p:txBody>
          <a:bodyPr/>
          <a:lstStyle/>
          <a:p>
            <a:fld id="{7A3285ED-5E85-4370-8300-20A91DEF3646}" type="slidenum">
              <a:rPr lang="en-US" smtClean="0"/>
              <a:t>12</a:t>
            </a:fld>
            <a:endParaRPr lang="en-US"/>
          </a:p>
        </p:txBody>
      </p:sp>
    </p:spTree>
    <p:extLst>
      <p:ext uri="{BB962C8B-B14F-4D97-AF65-F5344CB8AC3E}">
        <p14:creationId xmlns:p14="http://schemas.microsoft.com/office/powerpoint/2010/main" val="3663128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847DD-A289-4A72-CCD4-C4B37B870BC7}"/>
              </a:ext>
            </a:extLst>
          </p:cNvPr>
          <p:cNvSpPr>
            <a:spLocks noGrp="1"/>
          </p:cNvSpPr>
          <p:nvPr>
            <p:ph type="title"/>
          </p:nvPr>
        </p:nvSpPr>
        <p:spPr/>
        <p:txBody>
          <a:bodyPr/>
          <a:lstStyle/>
          <a:p>
            <a:r>
              <a:rPr lang="en-US" dirty="0"/>
              <a:t>Conferring Rights</a:t>
            </a:r>
          </a:p>
        </p:txBody>
      </p:sp>
      <p:sp>
        <p:nvSpPr>
          <p:cNvPr id="3" name="Slide Number Placeholder 2">
            <a:extLst>
              <a:ext uri="{FF2B5EF4-FFF2-40B4-BE49-F238E27FC236}">
                <a16:creationId xmlns:a16="http://schemas.microsoft.com/office/drawing/2014/main" id="{7DF1B318-EB1A-FB4B-BF49-AC5763974AFE}"/>
              </a:ext>
            </a:extLst>
          </p:cNvPr>
          <p:cNvSpPr>
            <a:spLocks noGrp="1"/>
          </p:cNvSpPr>
          <p:nvPr>
            <p:ph type="sldNum" sz="quarter" idx="11"/>
          </p:nvPr>
        </p:nvSpPr>
        <p:spPr/>
        <p:txBody>
          <a:bodyPr/>
          <a:lstStyle/>
          <a:p>
            <a:fld id="{7A3285ED-5E85-4370-8300-20A91DEF3646}" type="slidenum">
              <a:rPr lang="en-US" smtClean="0"/>
              <a:pPr/>
              <a:t>13</a:t>
            </a:fld>
            <a:endParaRPr lang="en-US" dirty="0"/>
          </a:p>
        </p:txBody>
      </p:sp>
      <p:sp>
        <p:nvSpPr>
          <p:cNvPr id="4" name="Text Placeholder 3">
            <a:extLst>
              <a:ext uri="{FF2B5EF4-FFF2-40B4-BE49-F238E27FC236}">
                <a16:creationId xmlns:a16="http://schemas.microsoft.com/office/drawing/2014/main" id="{7EA0DD9C-66C9-6DB0-CEB8-E4E46B7D729D}"/>
              </a:ext>
            </a:extLst>
          </p:cNvPr>
          <p:cNvSpPr>
            <a:spLocks noGrp="1"/>
          </p:cNvSpPr>
          <p:nvPr>
            <p:ph type="body" sz="quarter" idx="13"/>
          </p:nvPr>
        </p:nvSpPr>
        <p:spPr/>
        <p:txBody>
          <a:bodyPr/>
          <a:lstStyle/>
          <a:p>
            <a:r>
              <a:rPr lang="en-US" sz="3200" dirty="0">
                <a:solidFill>
                  <a:schemeClr val="tx1">
                    <a:lumMod val="50000"/>
                  </a:schemeClr>
                </a:solidFill>
              </a:rPr>
              <a:t>Click Group &gt; confer rights</a:t>
            </a:r>
          </a:p>
          <a:p>
            <a:r>
              <a:rPr lang="en-US" sz="3200" dirty="0">
                <a:solidFill>
                  <a:schemeClr val="tx1">
                    <a:lumMod val="50000"/>
                  </a:schemeClr>
                </a:solidFill>
              </a:rPr>
              <a:t>Enter Group ID: </a:t>
            </a:r>
            <a:r>
              <a:rPr lang="en-US" sz="3200" dirty="0">
                <a:solidFill>
                  <a:schemeClr val="tx1">
                    <a:lumMod val="50000"/>
                  </a:schemeClr>
                </a:solidFill>
                <a:highlight>
                  <a:srgbClr val="FFFF00"/>
                </a:highlight>
              </a:rPr>
              <a:t>15183</a:t>
            </a:r>
            <a:r>
              <a:rPr lang="en-US" sz="3200" dirty="0">
                <a:solidFill>
                  <a:schemeClr val="tx1">
                    <a:lumMod val="50000"/>
                  </a:schemeClr>
                </a:solidFill>
              </a:rPr>
              <a:t> </a:t>
            </a:r>
          </a:p>
          <a:p>
            <a:r>
              <a:rPr lang="en-US" sz="3200" dirty="0">
                <a:solidFill>
                  <a:schemeClr val="tx1">
                    <a:lumMod val="50000"/>
                  </a:schemeClr>
                </a:solidFill>
              </a:rPr>
              <a:t>Enter Group Joining Password: </a:t>
            </a:r>
            <a:r>
              <a:rPr lang="en-US" sz="3200" dirty="0">
                <a:solidFill>
                  <a:schemeClr val="tx1">
                    <a:lumMod val="50000"/>
                  </a:schemeClr>
                </a:solidFill>
                <a:highlight>
                  <a:srgbClr val="FFFF00"/>
                </a:highlight>
              </a:rPr>
              <a:t>NSHDj0in</a:t>
            </a:r>
            <a:r>
              <a:rPr lang="en-US" sz="3200" dirty="0">
                <a:solidFill>
                  <a:schemeClr val="tx1">
                    <a:lumMod val="50000"/>
                  </a:schemeClr>
                </a:solidFill>
              </a:rPr>
              <a:t> (the o in join is a zero) &gt; click join group</a:t>
            </a:r>
          </a:p>
          <a:p>
            <a:r>
              <a:rPr lang="en-US" sz="3200" dirty="0">
                <a:solidFill>
                  <a:schemeClr val="tx1">
                    <a:lumMod val="50000"/>
                  </a:schemeClr>
                </a:solidFill>
              </a:rPr>
              <a:t>Click ok on the small box &gt; click accept at the bottom of the screen.</a:t>
            </a:r>
          </a:p>
          <a:p>
            <a:endParaRPr lang="en-US" dirty="0"/>
          </a:p>
        </p:txBody>
      </p:sp>
    </p:spTree>
    <p:extLst>
      <p:ext uri="{BB962C8B-B14F-4D97-AF65-F5344CB8AC3E}">
        <p14:creationId xmlns:p14="http://schemas.microsoft.com/office/powerpoint/2010/main" val="2553887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C08B-F004-8181-A748-FDAE117A77D5}"/>
              </a:ext>
            </a:extLst>
          </p:cNvPr>
          <p:cNvSpPr>
            <a:spLocks noGrp="1"/>
          </p:cNvSpPr>
          <p:nvPr>
            <p:ph type="title"/>
          </p:nvPr>
        </p:nvSpPr>
        <p:spPr/>
        <p:txBody>
          <a:bodyPr/>
          <a:lstStyle/>
          <a:p>
            <a:r>
              <a:rPr lang="en-US" dirty="0"/>
              <a:t>Conferring Rights</a:t>
            </a:r>
          </a:p>
        </p:txBody>
      </p:sp>
      <p:pic>
        <p:nvPicPr>
          <p:cNvPr id="4" name="Picture 3" descr="Webpage screenshot for &#10;Click Group and confer rights&#10;Enter Group ID: 15183 &amp; &#10;Enter Group Joining Password: NSHDj0in (the o in join is a zero)  click join group&#10;">
            <a:extLst>
              <a:ext uri="{FF2B5EF4-FFF2-40B4-BE49-F238E27FC236}">
                <a16:creationId xmlns:a16="http://schemas.microsoft.com/office/drawing/2014/main" id="{01090644-8B2F-6A79-398E-2E73C0A75EA6}"/>
              </a:ext>
            </a:extLst>
          </p:cNvPr>
          <p:cNvPicPr>
            <a:picLocks noChangeAspect="1"/>
          </p:cNvPicPr>
          <p:nvPr/>
        </p:nvPicPr>
        <p:blipFill>
          <a:blip r:embed="rId2"/>
          <a:stretch>
            <a:fillRect/>
          </a:stretch>
        </p:blipFill>
        <p:spPr>
          <a:xfrm>
            <a:off x="1128991" y="1608731"/>
            <a:ext cx="7888908" cy="5066215"/>
          </a:xfrm>
          <a:prstGeom prst="rect">
            <a:avLst/>
          </a:prstGeom>
        </p:spPr>
      </p:pic>
      <p:sp>
        <p:nvSpPr>
          <p:cNvPr id="3" name="Slide Number Placeholder 2">
            <a:extLst>
              <a:ext uri="{FF2B5EF4-FFF2-40B4-BE49-F238E27FC236}">
                <a16:creationId xmlns:a16="http://schemas.microsoft.com/office/drawing/2014/main" id="{8B719708-570E-13EC-4815-BCAE07F0E96B}"/>
              </a:ext>
            </a:extLst>
          </p:cNvPr>
          <p:cNvSpPr>
            <a:spLocks noGrp="1"/>
          </p:cNvSpPr>
          <p:nvPr>
            <p:ph type="sldNum" sz="quarter" idx="12"/>
          </p:nvPr>
        </p:nvSpPr>
        <p:spPr/>
        <p:txBody>
          <a:bodyPr/>
          <a:lstStyle/>
          <a:p>
            <a:fld id="{7A3285ED-5E85-4370-8300-20A91DEF3646}" type="slidenum">
              <a:rPr lang="en-US" smtClean="0"/>
              <a:t>14</a:t>
            </a:fld>
            <a:endParaRPr lang="en-US"/>
          </a:p>
        </p:txBody>
      </p:sp>
    </p:spTree>
    <p:extLst>
      <p:ext uri="{BB962C8B-B14F-4D97-AF65-F5344CB8AC3E}">
        <p14:creationId xmlns:p14="http://schemas.microsoft.com/office/powerpoint/2010/main" val="2205884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B144-DF17-616E-47E9-79B0959A4AE3}"/>
              </a:ext>
            </a:extLst>
          </p:cNvPr>
          <p:cNvSpPr>
            <a:spLocks noGrp="1"/>
          </p:cNvSpPr>
          <p:nvPr>
            <p:ph type="title"/>
          </p:nvPr>
        </p:nvSpPr>
        <p:spPr>
          <a:xfrm>
            <a:off x="838200" y="474007"/>
            <a:ext cx="7023538" cy="1232827"/>
          </a:xfrm>
        </p:spPr>
        <p:txBody>
          <a:bodyPr>
            <a:normAutofit/>
          </a:bodyPr>
          <a:lstStyle/>
          <a:p>
            <a:r>
              <a:rPr lang="en-US" sz="5400" dirty="0"/>
              <a:t>Conferring Rights</a:t>
            </a:r>
          </a:p>
        </p:txBody>
      </p:sp>
      <p:pic>
        <p:nvPicPr>
          <p:cNvPr id="6" name="Picture 8" descr="press accept button to confer rights or review current rights before accepting new rights">
            <a:extLst>
              <a:ext uri="{FF2B5EF4-FFF2-40B4-BE49-F238E27FC236}">
                <a16:creationId xmlns:a16="http://schemas.microsoft.com/office/drawing/2014/main" id="{E1E9835A-C44F-06AA-464E-A2B78F1F9279}"/>
              </a:ext>
            </a:extLst>
          </p:cNvPr>
          <p:cNvPicPr>
            <a:picLocks noGrp="1" noChangeAspect="1"/>
          </p:cNvPicPr>
          <p:nvPr>
            <p:ph sz="half" idx="1"/>
          </p:nvPr>
        </p:nvPicPr>
        <p:blipFill>
          <a:blip r:embed="rId2"/>
          <a:stretch>
            <a:fillRect/>
          </a:stretch>
        </p:blipFill>
        <p:spPr>
          <a:xfrm>
            <a:off x="2943387" y="1713378"/>
            <a:ext cx="6152826" cy="3027861"/>
          </a:xfrm>
          <a:prstGeom prst="rect">
            <a:avLst/>
          </a:prstGeom>
        </p:spPr>
      </p:pic>
      <p:pic>
        <p:nvPicPr>
          <p:cNvPr id="7" name="Picture 9" descr="confer rights long term care. Please review the data rights that LTCF Test Group is requesting from your facility. Verify locations, press accept button to confer rights or review current rights before accepting new rights.">
            <a:extLst>
              <a:ext uri="{FF2B5EF4-FFF2-40B4-BE49-F238E27FC236}">
                <a16:creationId xmlns:a16="http://schemas.microsoft.com/office/drawing/2014/main" id="{9D806ADC-D010-5284-F772-3F7CA251D6DE}"/>
              </a:ext>
            </a:extLst>
          </p:cNvPr>
          <p:cNvPicPr>
            <a:picLocks noGrp="1" noChangeAspect="1"/>
          </p:cNvPicPr>
          <p:nvPr>
            <p:ph sz="half" idx="2"/>
          </p:nvPr>
        </p:nvPicPr>
        <p:blipFill>
          <a:blip r:embed="rId3"/>
          <a:stretch>
            <a:fillRect/>
          </a:stretch>
        </p:blipFill>
        <p:spPr>
          <a:xfrm>
            <a:off x="2831418" y="4783060"/>
            <a:ext cx="6376764" cy="1573290"/>
          </a:xfrm>
          <a:prstGeom prst="rect">
            <a:avLst/>
          </a:prstGeom>
        </p:spPr>
      </p:pic>
      <p:sp>
        <p:nvSpPr>
          <p:cNvPr id="5" name="Slide Number Placeholder 4">
            <a:extLst>
              <a:ext uri="{FF2B5EF4-FFF2-40B4-BE49-F238E27FC236}">
                <a16:creationId xmlns:a16="http://schemas.microsoft.com/office/drawing/2014/main" id="{78780C23-598C-D1B5-04CF-52965CEBF30B}"/>
              </a:ext>
            </a:extLst>
          </p:cNvPr>
          <p:cNvSpPr>
            <a:spLocks noGrp="1"/>
          </p:cNvSpPr>
          <p:nvPr>
            <p:ph type="sldNum" sz="quarter" idx="12"/>
          </p:nvPr>
        </p:nvSpPr>
        <p:spPr/>
        <p:txBody>
          <a:bodyPr/>
          <a:lstStyle/>
          <a:p>
            <a:fld id="{7A3285ED-5E85-4370-8300-20A91DEF3646}" type="slidenum">
              <a:rPr lang="en-US" smtClean="0"/>
              <a:t>15</a:t>
            </a:fld>
            <a:endParaRPr lang="en-US"/>
          </a:p>
        </p:txBody>
      </p:sp>
    </p:spTree>
    <p:extLst>
      <p:ext uri="{BB962C8B-B14F-4D97-AF65-F5344CB8AC3E}">
        <p14:creationId xmlns:p14="http://schemas.microsoft.com/office/powerpoint/2010/main" val="3111438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1955-3A3E-1B03-42AE-759F5B6BCD2D}"/>
              </a:ext>
            </a:extLst>
          </p:cNvPr>
          <p:cNvSpPr>
            <a:spLocks noGrp="1"/>
          </p:cNvSpPr>
          <p:nvPr>
            <p:ph type="title"/>
          </p:nvPr>
        </p:nvSpPr>
        <p:spPr/>
        <p:txBody>
          <a:bodyPr/>
          <a:lstStyle/>
          <a:p>
            <a:r>
              <a:rPr lang="en-US" dirty="0"/>
              <a:t>Conferring Rights</a:t>
            </a:r>
          </a:p>
        </p:txBody>
      </p:sp>
      <p:sp>
        <p:nvSpPr>
          <p:cNvPr id="4" name="Text Placeholder 3">
            <a:extLst>
              <a:ext uri="{FF2B5EF4-FFF2-40B4-BE49-F238E27FC236}">
                <a16:creationId xmlns:a16="http://schemas.microsoft.com/office/drawing/2014/main" id="{DAECE113-5196-DB13-C13F-A8A3C747959A}"/>
              </a:ext>
            </a:extLst>
          </p:cNvPr>
          <p:cNvSpPr>
            <a:spLocks noGrp="1"/>
          </p:cNvSpPr>
          <p:nvPr>
            <p:ph type="body" sz="half" idx="2"/>
          </p:nvPr>
        </p:nvSpPr>
        <p:spPr>
          <a:xfrm>
            <a:off x="847672" y="2301081"/>
            <a:ext cx="2950605" cy="242038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rPr>
              <a:t>After you click “accept” you will see the following screen saying you have conferred.</a:t>
            </a:r>
          </a:p>
          <a:p>
            <a:endParaRPr lang="en-US" sz="1400" dirty="0">
              <a:latin typeface="+mn-lt"/>
            </a:endParaRPr>
          </a:p>
        </p:txBody>
      </p:sp>
      <p:pic>
        <p:nvPicPr>
          <p:cNvPr id="6" name="Content Placeholder 5" descr="Webpage screenshot for &#10;Memberships, conferred rights saved successfully for group dialysis collaborative example (10691).">
            <a:extLst>
              <a:ext uri="{FF2B5EF4-FFF2-40B4-BE49-F238E27FC236}">
                <a16:creationId xmlns:a16="http://schemas.microsoft.com/office/drawing/2014/main" id="{DCF30203-8F2A-D312-8791-3EF29091CAF9}"/>
              </a:ext>
            </a:extLst>
          </p:cNvPr>
          <p:cNvPicPr>
            <a:picLocks noGrp="1" noChangeAspect="1"/>
          </p:cNvPicPr>
          <p:nvPr>
            <p:ph idx="1"/>
          </p:nvPr>
        </p:nvPicPr>
        <p:blipFill>
          <a:blip r:embed="rId2"/>
          <a:stretch>
            <a:fillRect/>
          </a:stretch>
        </p:blipFill>
        <p:spPr>
          <a:xfrm>
            <a:off x="4126053" y="2896623"/>
            <a:ext cx="7712563" cy="3109904"/>
          </a:xfrm>
          <a:prstGeom prst="rect">
            <a:avLst/>
          </a:prstGeom>
        </p:spPr>
      </p:pic>
      <p:sp>
        <p:nvSpPr>
          <p:cNvPr id="5" name="Slide Number Placeholder 4">
            <a:extLst>
              <a:ext uri="{FF2B5EF4-FFF2-40B4-BE49-F238E27FC236}">
                <a16:creationId xmlns:a16="http://schemas.microsoft.com/office/drawing/2014/main" id="{49A08483-7308-DA29-FFFA-F4A86ED85EA8}"/>
              </a:ext>
            </a:extLst>
          </p:cNvPr>
          <p:cNvSpPr>
            <a:spLocks noGrp="1"/>
          </p:cNvSpPr>
          <p:nvPr>
            <p:ph type="sldNum" sz="quarter" idx="12"/>
          </p:nvPr>
        </p:nvSpPr>
        <p:spPr/>
        <p:txBody>
          <a:bodyPr/>
          <a:lstStyle/>
          <a:p>
            <a:fld id="{7A3285ED-5E85-4370-8300-20A91DEF3646}" type="slidenum">
              <a:rPr lang="en-US" smtClean="0"/>
              <a:t>16</a:t>
            </a:fld>
            <a:endParaRPr lang="en-US"/>
          </a:p>
        </p:txBody>
      </p:sp>
    </p:spTree>
    <p:extLst>
      <p:ext uri="{BB962C8B-B14F-4D97-AF65-F5344CB8AC3E}">
        <p14:creationId xmlns:p14="http://schemas.microsoft.com/office/powerpoint/2010/main" val="1400062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8873F-96ED-3C83-2BD3-ADFC547D83A4}"/>
              </a:ext>
            </a:extLst>
          </p:cNvPr>
          <p:cNvSpPr>
            <a:spLocks noGrp="1"/>
          </p:cNvSpPr>
          <p:nvPr>
            <p:ph type="title"/>
          </p:nvPr>
        </p:nvSpPr>
        <p:spPr>
          <a:xfrm>
            <a:off x="5938220" y="3314127"/>
            <a:ext cx="5264150" cy="1133475"/>
          </a:xfrm>
        </p:spPr>
        <p:txBody>
          <a:bodyPr>
            <a:normAutofit/>
          </a:bodyPr>
          <a:lstStyle/>
          <a:p>
            <a:r>
              <a:rPr lang="en-US" dirty="0"/>
              <a:t>NHSN Users</a:t>
            </a:r>
          </a:p>
        </p:txBody>
      </p:sp>
      <p:sp>
        <p:nvSpPr>
          <p:cNvPr id="3" name="Slide Number Placeholder 2">
            <a:extLst>
              <a:ext uri="{FF2B5EF4-FFF2-40B4-BE49-F238E27FC236}">
                <a16:creationId xmlns:a16="http://schemas.microsoft.com/office/drawing/2014/main" id="{E7BD173F-A562-E436-19A5-6135EE8219FB}"/>
              </a:ext>
            </a:extLst>
          </p:cNvPr>
          <p:cNvSpPr>
            <a:spLocks noGrp="1"/>
          </p:cNvSpPr>
          <p:nvPr>
            <p:ph type="sldNum" sz="quarter" idx="12"/>
          </p:nvPr>
        </p:nvSpPr>
        <p:spPr/>
        <p:txBody>
          <a:bodyPr/>
          <a:lstStyle/>
          <a:p>
            <a:fld id="{7A3285ED-5E85-4370-8300-20A91DEF3646}" type="slidenum">
              <a:rPr lang="en-US" smtClean="0"/>
              <a:pPr/>
              <a:t>17</a:t>
            </a:fld>
            <a:endParaRPr lang="en-US" dirty="0"/>
          </a:p>
        </p:txBody>
      </p:sp>
    </p:spTree>
    <p:extLst>
      <p:ext uri="{BB962C8B-B14F-4D97-AF65-F5344CB8AC3E}">
        <p14:creationId xmlns:p14="http://schemas.microsoft.com/office/powerpoint/2010/main" val="350288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F22E-6440-699E-8CD9-F6F9B801852F}"/>
              </a:ext>
            </a:extLst>
          </p:cNvPr>
          <p:cNvSpPr>
            <a:spLocks noGrp="1"/>
          </p:cNvSpPr>
          <p:nvPr>
            <p:ph type="title"/>
          </p:nvPr>
        </p:nvSpPr>
        <p:spPr/>
        <p:txBody>
          <a:bodyPr/>
          <a:lstStyle/>
          <a:p>
            <a:r>
              <a:rPr lang="en-US" dirty="0"/>
              <a:t>NHSN Adding New User</a:t>
            </a:r>
          </a:p>
        </p:txBody>
      </p:sp>
      <p:sp>
        <p:nvSpPr>
          <p:cNvPr id="3" name="Slide Number Placeholder 2">
            <a:extLst>
              <a:ext uri="{FF2B5EF4-FFF2-40B4-BE49-F238E27FC236}">
                <a16:creationId xmlns:a16="http://schemas.microsoft.com/office/drawing/2014/main" id="{1B6E95C0-DF3D-A7C0-EA82-1BEE65855608}"/>
              </a:ext>
            </a:extLst>
          </p:cNvPr>
          <p:cNvSpPr>
            <a:spLocks noGrp="1"/>
          </p:cNvSpPr>
          <p:nvPr>
            <p:ph type="sldNum" sz="quarter" idx="11"/>
          </p:nvPr>
        </p:nvSpPr>
        <p:spPr/>
        <p:txBody>
          <a:bodyPr/>
          <a:lstStyle/>
          <a:p>
            <a:fld id="{7A3285ED-5E85-4370-8300-20A91DEF3646}" type="slidenum">
              <a:rPr lang="en-US" smtClean="0"/>
              <a:pPr/>
              <a:t>18</a:t>
            </a:fld>
            <a:endParaRPr lang="en-US" dirty="0"/>
          </a:p>
        </p:txBody>
      </p:sp>
      <p:sp>
        <p:nvSpPr>
          <p:cNvPr id="4" name="Text Placeholder 3">
            <a:extLst>
              <a:ext uri="{FF2B5EF4-FFF2-40B4-BE49-F238E27FC236}">
                <a16:creationId xmlns:a16="http://schemas.microsoft.com/office/drawing/2014/main" id="{419D30F9-BD3B-0A79-655B-783CD6105D8F}"/>
              </a:ext>
            </a:extLst>
          </p:cNvPr>
          <p:cNvSpPr>
            <a:spLocks noGrp="1"/>
          </p:cNvSpPr>
          <p:nvPr>
            <p:ph type="body" sz="quarter" idx="13"/>
          </p:nvPr>
        </p:nvSpPr>
        <p:spPr>
          <a:xfrm>
            <a:off x="673100" y="1917290"/>
            <a:ext cx="10552113" cy="4219741"/>
          </a:xfrm>
        </p:spPr>
        <p:txBody>
          <a:bodyPr>
            <a:normAutofit fontScale="55000" lnSpcReduction="20000"/>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mn-lt"/>
                <a:ea typeface="+mn-ea"/>
                <a:cs typeface="Times New Roman"/>
              </a:rPr>
              <a:t>If you have never had access to NHSN, someone with administrator access to your facilities NHSN account will need to “Add a New User.” </a:t>
            </a:r>
            <a:r>
              <a:rPr kumimoji="0" lang="en-US" sz="2200" b="0" i="0" u="none" strike="noStrike" kern="1200" cap="none" spc="0" normalizeH="0" baseline="0" noProof="0" dirty="0">
                <a:ln>
                  <a:noFill/>
                </a:ln>
                <a:solidFill>
                  <a:prstClr val="black"/>
                </a:solidFill>
                <a:effectLst/>
                <a:uLnTx/>
                <a:uFillTx/>
                <a:latin typeface="+mn-lt"/>
                <a:ea typeface="+mn-ea"/>
                <a:cs typeface="Times New Roman"/>
                <a:hlinkClick r:id="rId2"/>
              </a:rPr>
              <a:t>Instructions can be found online here.</a:t>
            </a:r>
            <a:endParaRPr kumimoji="0" lang="en-US" sz="2200" b="0" i="0" u="none" strike="noStrike" kern="1200" cap="none" spc="0" normalizeH="0" baseline="0" noProof="0" dirty="0">
              <a:ln>
                <a:noFill/>
              </a:ln>
              <a:solidFill>
                <a:prstClr val="black"/>
              </a:solidFill>
              <a:effectLst/>
              <a:uLnTx/>
              <a:uFillTx/>
              <a:latin typeface="+mn-lt"/>
              <a:ea typeface="+mn-ea"/>
              <a:cs typeface="Times New Roma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mn-lt"/>
                <a:ea typeface="+mn-ea"/>
                <a:cs typeface="Times New Roman"/>
              </a:rPr>
              <a:t>To Add Users: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n-lt"/>
                <a:ea typeface="+mn-ea"/>
                <a:cs typeface="Times New Roman"/>
              </a:rPr>
              <a:t>The NHSN Facility Administrator will log into SAMS at </a:t>
            </a:r>
            <a:r>
              <a:rPr kumimoji="0" lang="en-US" sz="2200" b="0" i="0" u="none" strike="noStrike" kern="1200" cap="none" spc="0" normalizeH="0" baseline="0" noProof="0" dirty="0">
                <a:ln>
                  <a:noFill/>
                </a:ln>
                <a:solidFill>
                  <a:prstClr val="black"/>
                </a:solidFill>
                <a:effectLst/>
                <a:uLnTx/>
                <a:uFillTx/>
                <a:latin typeface="+mn-lt"/>
                <a:ea typeface="+mn-ea"/>
                <a:cs typeface="Times New Roman"/>
                <a:hlinkClick r:id="rId3"/>
              </a:rPr>
              <a:t>https://sams.cdc.gov/</a:t>
            </a:r>
            <a:r>
              <a:rPr kumimoji="0" lang="en-US" sz="2200" b="0" i="0" u="none" strike="noStrike" kern="1200" cap="none" spc="0" normalizeH="0" baseline="0" noProof="0" dirty="0">
                <a:ln>
                  <a:noFill/>
                </a:ln>
                <a:solidFill>
                  <a:prstClr val="black"/>
                </a:solidFill>
                <a:effectLst/>
                <a:uLnTx/>
                <a:uFillTx/>
                <a:latin typeface="+mn-lt"/>
                <a:ea typeface="+mn-ea"/>
                <a:cs typeface="Times New Roman"/>
              </a:rPr>
              <a:t> to access NHSN.</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n-lt"/>
                <a:ea typeface="+mn-ea"/>
                <a:cs typeface="Times New Roman"/>
              </a:rPr>
              <a:t>On the left-hand navigation panel of the NHSN homepage - near the bottom of the screen, select &gt;Users&gt;&gt;Add.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mn-lt"/>
              <a:ea typeface="+mn-ea"/>
              <a:cs typeface="Times New Roma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mn-lt"/>
              <a:ea typeface="+mn-ea"/>
              <a:cs typeface="Times New Roma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mn-lt"/>
              <a:ea typeface="+mn-ea"/>
              <a:cs typeface="Times New Roma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mn-lt"/>
              <a:ea typeface="+mn-ea"/>
              <a:cs typeface="Times New Roma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n-lt"/>
                <a:ea typeface="+mn-ea"/>
                <a:cs typeface="Times New Roman"/>
              </a:rPr>
              <a:t>When the Add User screen appears, complete all the required fields marked with an asterisk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mn-lt"/>
                <a:ea typeface="+mn-ea"/>
                <a:cs typeface="Times New Roman"/>
              </a:rPr>
              <a:t>Create a username (ex. first initial and last name - </a:t>
            </a:r>
            <a:r>
              <a:rPr kumimoji="0" lang="en-US" sz="1900" b="0" i="0" u="none" strike="noStrike" kern="1200" cap="none" spc="0" normalizeH="0" baseline="0" noProof="0" dirty="0" err="1">
                <a:ln>
                  <a:noFill/>
                </a:ln>
                <a:solidFill>
                  <a:prstClr val="black"/>
                </a:solidFill>
                <a:effectLst/>
                <a:uLnTx/>
                <a:uFillTx/>
                <a:latin typeface="+mn-lt"/>
                <a:ea typeface="+mn-ea"/>
                <a:cs typeface="Times New Roman"/>
              </a:rPr>
              <a:t>ASmith</a:t>
            </a:r>
            <a:r>
              <a:rPr kumimoji="0" lang="en-US" sz="1900" b="0" i="0" u="none" strike="noStrike" kern="1200" cap="none" spc="0" normalizeH="0" baseline="0" noProof="0" dirty="0">
                <a:ln>
                  <a:noFill/>
                </a:ln>
                <a:solidFill>
                  <a:prstClr val="black"/>
                </a:solidFill>
                <a:effectLst/>
                <a:uLnTx/>
                <a:uFillTx/>
                <a:latin typeface="+mn-lt"/>
                <a:ea typeface="+mn-ea"/>
                <a:cs typeface="Times New Roman"/>
              </a:rPr>
              <a: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Times New Roman"/>
              </a:rPr>
              <a:t>Can have up to 32 characters or numbers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Times New Roman"/>
              </a:rPr>
              <a:t>Cannot be an email address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Times New Roman"/>
              </a:rPr>
              <a:t>Cannot contain any special characters (i.e. %, $,&amp;, etc.)</a:t>
            </a:r>
          </a:p>
          <a:p>
            <a:pPr>
              <a:lnSpc>
                <a:spcPct val="120000"/>
              </a:lnSpc>
              <a:defRPr/>
            </a:pPr>
            <a:r>
              <a:rPr lang="en-US" dirty="0">
                <a:solidFill>
                  <a:prstClr val="black"/>
                </a:solidFill>
                <a:latin typeface="+mn-lt"/>
                <a:cs typeface="Times New Roman"/>
              </a:rPr>
              <a:t>The NHSN User ID is a unique identifier used to identify users in the NHSN application, that is created by the NHSN Facility Administrator.*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mn-lt"/>
                <a:ea typeface="+mn-ea"/>
                <a:cs typeface="Times New Roman"/>
              </a:rPr>
              <a:t>The email address entered must be the same one used to request their SAMS invitation.</a:t>
            </a:r>
          </a:p>
        </p:txBody>
      </p:sp>
      <p:pic>
        <p:nvPicPr>
          <p:cNvPr id="5" name="Picture 4" descr="analysis, users, facility">
            <a:extLst>
              <a:ext uri="{FF2B5EF4-FFF2-40B4-BE49-F238E27FC236}">
                <a16:creationId xmlns:a16="http://schemas.microsoft.com/office/drawing/2014/main" id="{73E0B3F3-919C-07F8-51BD-4332793D4CF8}"/>
              </a:ext>
            </a:extLst>
          </p:cNvPr>
          <p:cNvPicPr>
            <a:picLocks noChangeAspect="1"/>
          </p:cNvPicPr>
          <p:nvPr/>
        </p:nvPicPr>
        <p:blipFill>
          <a:blip r:embed="rId4"/>
          <a:stretch>
            <a:fillRect/>
          </a:stretch>
        </p:blipFill>
        <p:spPr>
          <a:xfrm>
            <a:off x="4444022" y="3270738"/>
            <a:ext cx="2981347" cy="1171584"/>
          </a:xfrm>
          <a:prstGeom prst="rect">
            <a:avLst/>
          </a:prstGeom>
        </p:spPr>
      </p:pic>
    </p:spTree>
    <p:extLst>
      <p:ext uri="{BB962C8B-B14F-4D97-AF65-F5344CB8AC3E}">
        <p14:creationId xmlns:p14="http://schemas.microsoft.com/office/powerpoint/2010/main" val="723302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62AE-1FC9-82AE-0A18-CE4970DEEDAB}"/>
              </a:ext>
            </a:extLst>
          </p:cNvPr>
          <p:cNvSpPr>
            <a:spLocks noGrp="1"/>
          </p:cNvSpPr>
          <p:nvPr>
            <p:ph type="title"/>
          </p:nvPr>
        </p:nvSpPr>
        <p:spPr/>
        <p:txBody>
          <a:bodyPr/>
          <a:lstStyle/>
          <a:p>
            <a:r>
              <a:rPr lang="en-US" dirty="0"/>
              <a:t>NHSN Adding New User</a:t>
            </a:r>
          </a:p>
        </p:txBody>
      </p:sp>
      <p:pic>
        <p:nvPicPr>
          <p:cNvPr id="6" name="Content Placeholder 7" descr="add user fields, user name first and last name, email address, click save to create user">
            <a:extLst>
              <a:ext uri="{FF2B5EF4-FFF2-40B4-BE49-F238E27FC236}">
                <a16:creationId xmlns:a16="http://schemas.microsoft.com/office/drawing/2014/main" id="{8D91A1F5-5C91-8502-71B1-A2530D5C2B2F}"/>
              </a:ext>
            </a:extLst>
          </p:cNvPr>
          <p:cNvPicPr>
            <a:picLocks noGrp="1" noChangeAspect="1"/>
          </p:cNvPicPr>
          <p:nvPr>
            <p:ph sz="half" idx="1"/>
          </p:nvPr>
        </p:nvPicPr>
        <p:blipFill>
          <a:blip r:embed="rId2"/>
          <a:stretch>
            <a:fillRect/>
          </a:stretch>
        </p:blipFill>
        <p:spPr>
          <a:xfrm>
            <a:off x="838200" y="2134951"/>
            <a:ext cx="5181600" cy="3962874"/>
          </a:xfrm>
          <a:prstGeom prst="rect">
            <a:avLst/>
          </a:prstGeom>
        </p:spPr>
      </p:pic>
      <p:pic>
        <p:nvPicPr>
          <p:cNvPr id="7" name="Content Placeholder 4" descr="Webpage screenshot for &#10;Once the user has been created, you must assign user rights by selecting the access boxes and click save. Add user rights.">
            <a:extLst>
              <a:ext uri="{FF2B5EF4-FFF2-40B4-BE49-F238E27FC236}">
                <a16:creationId xmlns:a16="http://schemas.microsoft.com/office/drawing/2014/main" id="{11292637-2FCE-F3A8-5F0C-809A7A8FA32E}"/>
              </a:ext>
            </a:extLst>
          </p:cNvPr>
          <p:cNvPicPr>
            <a:picLocks noGrp="1" noChangeAspect="1"/>
          </p:cNvPicPr>
          <p:nvPr>
            <p:ph sz="half" idx="2"/>
          </p:nvPr>
        </p:nvPicPr>
        <p:blipFill>
          <a:blip r:embed="rId3"/>
          <a:stretch>
            <a:fillRect/>
          </a:stretch>
        </p:blipFill>
        <p:spPr>
          <a:xfrm>
            <a:off x="5840610" y="2301343"/>
            <a:ext cx="5513190" cy="3424146"/>
          </a:xfrm>
          <a:prstGeom prst="rect">
            <a:avLst/>
          </a:prstGeom>
        </p:spPr>
      </p:pic>
      <p:sp>
        <p:nvSpPr>
          <p:cNvPr id="5" name="Slide Number Placeholder 4">
            <a:extLst>
              <a:ext uri="{FF2B5EF4-FFF2-40B4-BE49-F238E27FC236}">
                <a16:creationId xmlns:a16="http://schemas.microsoft.com/office/drawing/2014/main" id="{7DBF4249-C9EA-1BF1-96C0-AFF36C1F4837}"/>
              </a:ext>
            </a:extLst>
          </p:cNvPr>
          <p:cNvSpPr>
            <a:spLocks noGrp="1"/>
          </p:cNvSpPr>
          <p:nvPr>
            <p:ph type="sldNum" sz="quarter" idx="12"/>
          </p:nvPr>
        </p:nvSpPr>
        <p:spPr/>
        <p:txBody>
          <a:bodyPr/>
          <a:lstStyle/>
          <a:p>
            <a:fld id="{7A3285ED-5E85-4370-8300-20A91DEF3646}" type="slidenum">
              <a:rPr lang="en-US" smtClean="0"/>
              <a:t>19</a:t>
            </a:fld>
            <a:endParaRPr lang="en-US"/>
          </a:p>
        </p:txBody>
      </p:sp>
    </p:spTree>
    <p:extLst>
      <p:ext uri="{BB962C8B-B14F-4D97-AF65-F5344CB8AC3E}">
        <p14:creationId xmlns:p14="http://schemas.microsoft.com/office/powerpoint/2010/main" val="23559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EB5584-ACDF-4FAC-903B-EC6FC583EFF2}"/>
              </a:ext>
            </a:extLst>
          </p:cNvPr>
          <p:cNvSpPr>
            <a:spLocks noGrp="1"/>
          </p:cNvSpPr>
          <p:nvPr>
            <p:ph type="title" idx="4294967295"/>
          </p:nvPr>
        </p:nvSpPr>
        <p:spPr>
          <a:xfrm>
            <a:off x="8796338" y="6376988"/>
            <a:ext cx="27432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285ED-5E85-4370-8300-20A91DEF3646}"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754385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9DC7-370E-4895-BF5E-E9DF78DB61F8}"/>
              </a:ext>
            </a:extLst>
          </p:cNvPr>
          <p:cNvSpPr>
            <a:spLocks noGrp="1"/>
          </p:cNvSpPr>
          <p:nvPr>
            <p:ph type="title"/>
          </p:nvPr>
        </p:nvSpPr>
        <p:spPr/>
        <p:txBody>
          <a:bodyPr/>
          <a:lstStyle/>
          <a:p>
            <a:r>
              <a:rPr lang="en-US" dirty="0"/>
              <a:t>NHSN Adding New User</a:t>
            </a:r>
          </a:p>
        </p:txBody>
      </p:sp>
      <p:pic>
        <p:nvPicPr>
          <p:cNvPr id="4" name="Content Placeholder 4" descr="Webpage screenshot for &#10;The newly added user will receive two emails containing instructions to complete SAMS registration and NHSN enrollment. Examples are provided below. The email address used to register for SAMs must be the same email address as the one entered in step 3. After a new user is added to be enrolled facility, NHSN will send the &quot;Welcome to NHSN!&quot; email that will have instructions for accessing the NHSN facility/group administrator rules of behavior.">
            <a:extLst>
              <a:ext uri="{FF2B5EF4-FFF2-40B4-BE49-F238E27FC236}">
                <a16:creationId xmlns:a16="http://schemas.microsoft.com/office/drawing/2014/main" id="{BAC392D9-17EE-5706-82A5-C48E01BD9A65}"/>
              </a:ext>
            </a:extLst>
          </p:cNvPr>
          <p:cNvPicPr>
            <a:picLocks noChangeAspect="1"/>
          </p:cNvPicPr>
          <p:nvPr/>
        </p:nvPicPr>
        <p:blipFill>
          <a:blip r:embed="rId2"/>
          <a:stretch>
            <a:fillRect/>
          </a:stretch>
        </p:blipFill>
        <p:spPr>
          <a:xfrm>
            <a:off x="2414252" y="1460500"/>
            <a:ext cx="7363496" cy="5260975"/>
          </a:xfrm>
          <a:prstGeom prst="rect">
            <a:avLst/>
          </a:prstGeom>
        </p:spPr>
      </p:pic>
      <p:sp>
        <p:nvSpPr>
          <p:cNvPr id="3" name="Slide Number Placeholder 2">
            <a:extLst>
              <a:ext uri="{FF2B5EF4-FFF2-40B4-BE49-F238E27FC236}">
                <a16:creationId xmlns:a16="http://schemas.microsoft.com/office/drawing/2014/main" id="{2C44EFAA-2A25-DC97-413D-37787823B88D}"/>
              </a:ext>
            </a:extLst>
          </p:cNvPr>
          <p:cNvSpPr>
            <a:spLocks noGrp="1"/>
          </p:cNvSpPr>
          <p:nvPr>
            <p:ph type="sldNum" sz="quarter" idx="12"/>
          </p:nvPr>
        </p:nvSpPr>
        <p:spPr/>
        <p:txBody>
          <a:bodyPr/>
          <a:lstStyle/>
          <a:p>
            <a:fld id="{7A3285ED-5E85-4370-8300-20A91DEF3646}" type="slidenum">
              <a:rPr lang="en-US" smtClean="0"/>
              <a:t>20</a:t>
            </a:fld>
            <a:endParaRPr lang="en-US"/>
          </a:p>
        </p:txBody>
      </p:sp>
    </p:spTree>
    <p:extLst>
      <p:ext uri="{BB962C8B-B14F-4D97-AF65-F5344CB8AC3E}">
        <p14:creationId xmlns:p14="http://schemas.microsoft.com/office/powerpoint/2010/main" val="1533886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DF056-2E88-8AD6-2056-DD5F635642AD}"/>
              </a:ext>
            </a:extLst>
          </p:cNvPr>
          <p:cNvSpPr>
            <a:spLocks noGrp="1"/>
          </p:cNvSpPr>
          <p:nvPr>
            <p:ph type="title"/>
          </p:nvPr>
        </p:nvSpPr>
        <p:spPr/>
        <p:txBody>
          <a:bodyPr/>
          <a:lstStyle/>
          <a:p>
            <a:r>
              <a:rPr lang="en-US" dirty="0"/>
              <a:t>NHSN Adding New User</a:t>
            </a:r>
          </a:p>
        </p:txBody>
      </p:sp>
      <p:pic>
        <p:nvPicPr>
          <p:cNvPr id="6" name="Content Placeholder 4" descr="Once the newly added user selects the link in the email, they will receive the agreement to review NHSN rules of behavior.">
            <a:extLst>
              <a:ext uri="{FF2B5EF4-FFF2-40B4-BE49-F238E27FC236}">
                <a16:creationId xmlns:a16="http://schemas.microsoft.com/office/drawing/2014/main" id="{5D21003C-6E3E-E179-CE21-555BFF6BB018}"/>
              </a:ext>
            </a:extLst>
          </p:cNvPr>
          <p:cNvPicPr>
            <a:picLocks noGrp="1" noChangeAspect="1"/>
          </p:cNvPicPr>
          <p:nvPr>
            <p:ph idx="1"/>
          </p:nvPr>
        </p:nvPicPr>
        <p:blipFill>
          <a:blip r:embed="rId2"/>
          <a:stretch>
            <a:fillRect/>
          </a:stretch>
        </p:blipFill>
        <p:spPr>
          <a:xfrm>
            <a:off x="2308181" y="2043292"/>
            <a:ext cx="7575638" cy="4155397"/>
          </a:xfrm>
          <a:prstGeom prst="rect">
            <a:avLst/>
          </a:prstGeom>
        </p:spPr>
      </p:pic>
      <p:sp>
        <p:nvSpPr>
          <p:cNvPr id="3" name="Slide Number Placeholder 2">
            <a:extLst>
              <a:ext uri="{FF2B5EF4-FFF2-40B4-BE49-F238E27FC236}">
                <a16:creationId xmlns:a16="http://schemas.microsoft.com/office/drawing/2014/main" id="{D11D4B0C-3819-A6F4-9971-1C6013291E0E}"/>
              </a:ext>
            </a:extLst>
          </p:cNvPr>
          <p:cNvSpPr>
            <a:spLocks noGrp="1"/>
          </p:cNvSpPr>
          <p:nvPr>
            <p:ph type="sldNum" sz="quarter" idx="11"/>
          </p:nvPr>
        </p:nvSpPr>
        <p:spPr/>
        <p:txBody>
          <a:bodyPr/>
          <a:lstStyle/>
          <a:p>
            <a:fld id="{7A3285ED-5E85-4370-8300-20A91DEF3646}" type="slidenum">
              <a:rPr lang="en-US" smtClean="0"/>
              <a:pPr/>
              <a:t>21</a:t>
            </a:fld>
            <a:endParaRPr lang="en-US" dirty="0"/>
          </a:p>
        </p:txBody>
      </p:sp>
    </p:spTree>
    <p:extLst>
      <p:ext uri="{BB962C8B-B14F-4D97-AF65-F5344CB8AC3E}">
        <p14:creationId xmlns:p14="http://schemas.microsoft.com/office/powerpoint/2010/main" val="4132224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6892B-022E-4116-17D3-EDA6D2CA2B04}"/>
              </a:ext>
            </a:extLst>
          </p:cNvPr>
          <p:cNvSpPr>
            <a:spLocks noGrp="1"/>
          </p:cNvSpPr>
          <p:nvPr>
            <p:ph type="title"/>
          </p:nvPr>
        </p:nvSpPr>
        <p:spPr/>
        <p:txBody>
          <a:bodyPr/>
          <a:lstStyle/>
          <a:p>
            <a:r>
              <a:rPr lang="en-US" dirty="0"/>
              <a:t>NHSN Adding New User</a:t>
            </a:r>
          </a:p>
        </p:txBody>
      </p:sp>
      <p:pic>
        <p:nvPicPr>
          <p:cNvPr id="5" name="Content Placeholder 4" descr="After the new users agree to accept the NHSN rules of behavior, the user should allow 3 business days to receive the invitation to register with SAMS from the SAMS-no-reply email.">
            <a:extLst>
              <a:ext uri="{FF2B5EF4-FFF2-40B4-BE49-F238E27FC236}">
                <a16:creationId xmlns:a16="http://schemas.microsoft.com/office/drawing/2014/main" id="{37763285-01E7-5B6B-BAE2-58EE3CB9D57A}"/>
              </a:ext>
            </a:extLst>
          </p:cNvPr>
          <p:cNvPicPr>
            <a:picLocks noGrp="1" noChangeAspect="1"/>
          </p:cNvPicPr>
          <p:nvPr>
            <p:ph idx="1"/>
          </p:nvPr>
        </p:nvPicPr>
        <p:blipFill>
          <a:blip r:embed="rId2"/>
          <a:stretch>
            <a:fillRect/>
          </a:stretch>
        </p:blipFill>
        <p:spPr>
          <a:xfrm>
            <a:off x="1745776" y="1595231"/>
            <a:ext cx="7941176" cy="4855281"/>
          </a:xfrm>
          <a:prstGeom prst="rect">
            <a:avLst/>
          </a:prstGeom>
        </p:spPr>
      </p:pic>
      <p:sp>
        <p:nvSpPr>
          <p:cNvPr id="3" name="Slide Number Placeholder 2">
            <a:extLst>
              <a:ext uri="{FF2B5EF4-FFF2-40B4-BE49-F238E27FC236}">
                <a16:creationId xmlns:a16="http://schemas.microsoft.com/office/drawing/2014/main" id="{3872E540-95A4-74B3-295A-53AB4037DA73}"/>
              </a:ext>
            </a:extLst>
          </p:cNvPr>
          <p:cNvSpPr>
            <a:spLocks noGrp="1"/>
          </p:cNvSpPr>
          <p:nvPr>
            <p:ph type="sldNum" sz="quarter" idx="11"/>
          </p:nvPr>
        </p:nvSpPr>
        <p:spPr/>
        <p:txBody>
          <a:bodyPr/>
          <a:lstStyle/>
          <a:p>
            <a:fld id="{7A3285ED-5E85-4370-8300-20A91DEF3646}" type="slidenum">
              <a:rPr lang="en-US" smtClean="0"/>
              <a:pPr/>
              <a:t>22</a:t>
            </a:fld>
            <a:endParaRPr lang="en-US" dirty="0"/>
          </a:p>
        </p:txBody>
      </p:sp>
    </p:spTree>
    <p:extLst>
      <p:ext uri="{BB962C8B-B14F-4D97-AF65-F5344CB8AC3E}">
        <p14:creationId xmlns:p14="http://schemas.microsoft.com/office/powerpoint/2010/main" val="2723692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73C44E-8188-D7E3-8D71-38AFB7C00D84}"/>
              </a:ext>
            </a:extLst>
          </p:cNvPr>
          <p:cNvSpPr>
            <a:spLocks noGrp="1"/>
          </p:cNvSpPr>
          <p:nvPr>
            <p:ph type="title"/>
          </p:nvPr>
        </p:nvSpPr>
        <p:spPr/>
        <p:txBody>
          <a:bodyPr>
            <a:noAutofit/>
          </a:bodyPr>
          <a:lstStyle/>
          <a:p>
            <a:r>
              <a:rPr lang="en-US" sz="4400" dirty="0"/>
              <a:t>Changing NHSN Facility Administrator</a:t>
            </a:r>
          </a:p>
        </p:txBody>
      </p:sp>
      <p:sp>
        <p:nvSpPr>
          <p:cNvPr id="2" name="Content Placeholder 1">
            <a:extLst>
              <a:ext uri="{FF2B5EF4-FFF2-40B4-BE49-F238E27FC236}">
                <a16:creationId xmlns:a16="http://schemas.microsoft.com/office/drawing/2014/main" id="{3F2A3DA3-CAF5-C09D-8764-FAD78F974DAE}"/>
              </a:ext>
            </a:extLst>
          </p:cNvPr>
          <p:cNvSpPr>
            <a:spLocks noGrp="1"/>
          </p:cNvSpPr>
          <p:nvPr>
            <p:ph idx="1"/>
          </p:nvPr>
        </p:nvSpPr>
        <p:spPr/>
        <p:txBody>
          <a:bodyPr/>
          <a:lstStyle/>
          <a:p>
            <a:r>
              <a:rPr lang="en-US" dirty="0">
                <a:solidFill>
                  <a:schemeClr val="tx1">
                    <a:lumMod val="50000"/>
                  </a:schemeClr>
                </a:solidFill>
                <a:ea typeface="+mn-lt"/>
                <a:cs typeface="+mn-lt"/>
              </a:rPr>
              <a:t>If your NHSN administrator leaves, you will need to reassign this role to another person.</a:t>
            </a:r>
          </a:p>
          <a:p>
            <a:r>
              <a:rPr lang="en-US" dirty="0">
                <a:solidFill>
                  <a:schemeClr val="tx1">
                    <a:lumMod val="50000"/>
                  </a:schemeClr>
                </a:solidFill>
                <a:cs typeface="Calibri"/>
              </a:rPr>
              <a:t>To reassign and administrator use the link below and complete the required information on the page. </a:t>
            </a:r>
          </a:p>
          <a:p>
            <a:r>
              <a:rPr lang="en-US" dirty="0">
                <a:ea typeface="+mn-lt"/>
                <a:cs typeface="+mn-lt"/>
                <a:hlinkClick r:id="rId2"/>
              </a:rPr>
              <a:t>Change NHSN Facility Administrator | NHSN | CDC</a:t>
            </a:r>
            <a:endParaRPr lang="en-US" dirty="0">
              <a:ea typeface="+mn-lt"/>
              <a:cs typeface="+mn-lt"/>
            </a:endParaRPr>
          </a:p>
          <a:p>
            <a:endParaRPr lang="en-US" dirty="0"/>
          </a:p>
        </p:txBody>
      </p:sp>
      <p:sp>
        <p:nvSpPr>
          <p:cNvPr id="4" name="Slide Number Placeholder 3">
            <a:extLst>
              <a:ext uri="{FF2B5EF4-FFF2-40B4-BE49-F238E27FC236}">
                <a16:creationId xmlns:a16="http://schemas.microsoft.com/office/drawing/2014/main" id="{6698C39C-2134-91AE-5A2E-AFC760EAD64E}"/>
              </a:ext>
            </a:extLst>
          </p:cNvPr>
          <p:cNvSpPr>
            <a:spLocks noGrp="1"/>
          </p:cNvSpPr>
          <p:nvPr>
            <p:ph type="sldNum" sz="quarter" idx="12"/>
          </p:nvPr>
        </p:nvSpPr>
        <p:spPr/>
        <p:txBody>
          <a:bodyPr/>
          <a:lstStyle/>
          <a:p>
            <a:fld id="{7A3285ED-5E85-4370-8300-20A91DEF3646}" type="slidenum">
              <a:rPr lang="en-US" smtClean="0"/>
              <a:t>23</a:t>
            </a:fld>
            <a:endParaRPr lang="en-US"/>
          </a:p>
        </p:txBody>
      </p:sp>
    </p:spTree>
    <p:extLst>
      <p:ext uri="{BB962C8B-B14F-4D97-AF65-F5344CB8AC3E}">
        <p14:creationId xmlns:p14="http://schemas.microsoft.com/office/powerpoint/2010/main" val="2159302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D16CB2-F1FB-4B78-50E7-D07F4CB04C1C}"/>
              </a:ext>
            </a:extLst>
          </p:cNvPr>
          <p:cNvSpPr>
            <a:spLocks noGrp="1"/>
          </p:cNvSpPr>
          <p:nvPr>
            <p:ph type="title"/>
          </p:nvPr>
        </p:nvSpPr>
        <p:spPr/>
        <p:txBody>
          <a:bodyPr>
            <a:normAutofit/>
          </a:bodyPr>
          <a:lstStyle/>
          <a:p>
            <a:r>
              <a:rPr lang="en-US" sz="4400" dirty="0"/>
              <a:t>NHSN New Facility Enrollment</a:t>
            </a:r>
          </a:p>
        </p:txBody>
      </p:sp>
      <p:sp>
        <p:nvSpPr>
          <p:cNvPr id="2" name="Content Placeholder 1">
            <a:extLst>
              <a:ext uri="{FF2B5EF4-FFF2-40B4-BE49-F238E27FC236}">
                <a16:creationId xmlns:a16="http://schemas.microsoft.com/office/drawing/2014/main" id="{7B923B58-90B5-2FEC-9600-20C8C863438B}"/>
              </a:ext>
            </a:extLst>
          </p:cNvPr>
          <p:cNvSpPr>
            <a:spLocks noGrp="1"/>
          </p:cNvSpPr>
          <p:nvPr>
            <p:ph idx="1"/>
          </p:nvPr>
        </p:nvSpPr>
        <p:spPr/>
        <p:txBody>
          <a:bodyPr/>
          <a:lstStyle/>
          <a:p>
            <a:pPr marL="0" indent="0">
              <a:buNone/>
            </a:pPr>
            <a:r>
              <a:rPr lang="en-US" dirty="0">
                <a:solidFill>
                  <a:schemeClr val="tx1">
                    <a:lumMod val="50000"/>
                  </a:schemeClr>
                </a:solidFill>
                <a:ea typeface="+mn-lt"/>
                <a:cs typeface="+mn-lt"/>
              </a:rPr>
              <a:t>If the facility is new and has never had access to NHSN, </a:t>
            </a:r>
            <a:r>
              <a:rPr lang="en-US" dirty="0">
                <a:solidFill>
                  <a:schemeClr val="tx1">
                    <a:lumMod val="50000"/>
                  </a:schemeClr>
                </a:solidFill>
                <a:ea typeface="+mn-lt"/>
                <a:cs typeface="+mn-lt"/>
                <a:hlinkClick r:id="rId2"/>
              </a:rPr>
              <a:t>use the instructions linked here about enrolling in NHSN</a:t>
            </a:r>
            <a:r>
              <a:rPr lang="en-US" dirty="0">
                <a:solidFill>
                  <a:schemeClr val="tx1">
                    <a:lumMod val="50000"/>
                  </a:schemeClr>
                </a:solidFill>
                <a:ea typeface="+mn-lt"/>
                <a:cs typeface="+mn-lt"/>
              </a:rPr>
              <a:t>.</a:t>
            </a:r>
          </a:p>
        </p:txBody>
      </p:sp>
      <p:sp>
        <p:nvSpPr>
          <p:cNvPr id="4" name="Slide Number Placeholder 3">
            <a:extLst>
              <a:ext uri="{FF2B5EF4-FFF2-40B4-BE49-F238E27FC236}">
                <a16:creationId xmlns:a16="http://schemas.microsoft.com/office/drawing/2014/main" id="{8FD43024-C093-34A8-DEE9-EAE41F6A03E7}"/>
              </a:ext>
            </a:extLst>
          </p:cNvPr>
          <p:cNvSpPr>
            <a:spLocks noGrp="1"/>
          </p:cNvSpPr>
          <p:nvPr>
            <p:ph type="sldNum" sz="quarter" idx="12"/>
          </p:nvPr>
        </p:nvSpPr>
        <p:spPr/>
        <p:txBody>
          <a:bodyPr/>
          <a:lstStyle/>
          <a:p>
            <a:fld id="{7A3285ED-5E85-4370-8300-20A91DEF3646}" type="slidenum">
              <a:rPr lang="en-US" smtClean="0"/>
              <a:t>24</a:t>
            </a:fld>
            <a:endParaRPr lang="en-US"/>
          </a:p>
        </p:txBody>
      </p:sp>
    </p:spTree>
    <p:extLst>
      <p:ext uri="{BB962C8B-B14F-4D97-AF65-F5344CB8AC3E}">
        <p14:creationId xmlns:p14="http://schemas.microsoft.com/office/powerpoint/2010/main" val="1383975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1D58-7D3D-4F61-4777-72D6539DAC0D}"/>
              </a:ext>
            </a:extLst>
          </p:cNvPr>
          <p:cNvSpPr>
            <a:spLocks noGrp="1"/>
          </p:cNvSpPr>
          <p:nvPr>
            <p:ph type="title"/>
          </p:nvPr>
        </p:nvSpPr>
        <p:spPr/>
        <p:txBody>
          <a:bodyPr>
            <a:normAutofit/>
          </a:bodyPr>
          <a:lstStyle/>
          <a:p>
            <a:r>
              <a:rPr lang="en-US" sz="4800" dirty="0"/>
              <a:t>NHSN Adding Locations</a:t>
            </a:r>
          </a:p>
        </p:txBody>
      </p:sp>
      <p:sp>
        <p:nvSpPr>
          <p:cNvPr id="3" name="Slide Number Placeholder 2">
            <a:extLst>
              <a:ext uri="{FF2B5EF4-FFF2-40B4-BE49-F238E27FC236}">
                <a16:creationId xmlns:a16="http://schemas.microsoft.com/office/drawing/2014/main" id="{B34FD31D-9E6D-8B27-39D4-95EC0196F2E4}"/>
              </a:ext>
            </a:extLst>
          </p:cNvPr>
          <p:cNvSpPr>
            <a:spLocks noGrp="1"/>
          </p:cNvSpPr>
          <p:nvPr>
            <p:ph type="sldNum" sz="quarter" idx="12"/>
          </p:nvPr>
        </p:nvSpPr>
        <p:spPr/>
        <p:txBody>
          <a:bodyPr/>
          <a:lstStyle/>
          <a:p>
            <a:fld id="{7A3285ED-5E85-4370-8300-20A91DEF3646}" type="slidenum">
              <a:rPr lang="en-US" smtClean="0"/>
              <a:pPr/>
              <a:t>25</a:t>
            </a:fld>
            <a:endParaRPr lang="en-US" dirty="0"/>
          </a:p>
        </p:txBody>
      </p:sp>
    </p:spTree>
    <p:extLst>
      <p:ext uri="{BB962C8B-B14F-4D97-AF65-F5344CB8AC3E}">
        <p14:creationId xmlns:p14="http://schemas.microsoft.com/office/powerpoint/2010/main" val="1762663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A201-3560-4009-4F6D-0ACEF82E6643}"/>
              </a:ext>
            </a:extLst>
          </p:cNvPr>
          <p:cNvSpPr>
            <a:spLocks noGrp="1"/>
          </p:cNvSpPr>
          <p:nvPr>
            <p:ph type="title"/>
          </p:nvPr>
        </p:nvSpPr>
        <p:spPr/>
        <p:txBody>
          <a:bodyPr>
            <a:normAutofit/>
          </a:bodyPr>
          <a:lstStyle/>
          <a:p>
            <a:r>
              <a:rPr lang="en-US" sz="4400" dirty="0"/>
              <a:t>NHSN Adding Locations</a:t>
            </a:r>
          </a:p>
        </p:txBody>
      </p:sp>
      <p:sp>
        <p:nvSpPr>
          <p:cNvPr id="3" name="Slide Number Placeholder 2">
            <a:extLst>
              <a:ext uri="{FF2B5EF4-FFF2-40B4-BE49-F238E27FC236}">
                <a16:creationId xmlns:a16="http://schemas.microsoft.com/office/drawing/2014/main" id="{927B5B89-27B1-5C75-83D1-3C10B25871CC}"/>
              </a:ext>
            </a:extLst>
          </p:cNvPr>
          <p:cNvSpPr>
            <a:spLocks noGrp="1"/>
          </p:cNvSpPr>
          <p:nvPr>
            <p:ph type="sldNum" sz="quarter" idx="11"/>
          </p:nvPr>
        </p:nvSpPr>
        <p:spPr/>
        <p:txBody>
          <a:bodyPr/>
          <a:lstStyle/>
          <a:p>
            <a:fld id="{7A3285ED-5E85-4370-8300-20A91DEF3646}" type="slidenum">
              <a:rPr lang="en-US" smtClean="0"/>
              <a:pPr/>
              <a:t>26</a:t>
            </a:fld>
            <a:endParaRPr lang="en-US" dirty="0"/>
          </a:p>
        </p:txBody>
      </p:sp>
      <p:sp>
        <p:nvSpPr>
          <p:cNvPr id="4" name="Text Placeholder 3">
            <a:extLst>
              <a:ext uri="{FF2B5EF4-FFF2-40B4-BE49-F238E27FC236}">
                <a16:creationId xmlns:a16="http://schemas.microsoft.com/office/drawing/2014/main" id="{9550D3BA-259C-F75C-DECB-9C9A622B8A52}"/>
              </a:ext>
            </a:extLst>
          </p:cNvPr>
          <p:cNvSpPr>
            <a:spLocks noGrp="1"/>
          </p:cNvSpPr>
          <p:nvPr>
            <p:ph type="body" sz="quarter" idx="13"/>
          </p:nvPr>
        </p:nvSpPr>
        <p:spPr>
          <a:xfrm>
            <a:off x="673100" y="2048608"/>
            <a:ext cx="10552113" cy="3991245"/>
          </a:xfrm>
        </p:spPr>
        <p:txBody>
          <a:bodyPr>
            <a:normAutofit fontScale="92500" lnSpcReduction="10000"/>
          </a:bodyPr>
          <a:lstStyle/>
          <a:p>
            <a:r>
              <a:rPr lang="en-US" dirty="0">
                <a:solidFill>
                  <a:schemeClr val="tx1">
                    <a:lumMod val="50000"/>
                  </a:schemeClr>
                </a:solidFill>
                <a:ea typeface="+mn-lt"/>
                <a:cs typeface="+mn-lt"/>
              </a:rPr>
              <a:t>Locations must be added before an event can be reported.</a:t>
            </a:r>
            <a:endParaRPr lang="en-US" dirty="0">
              <a:solidFill>
                <a:schemeClr val="tx1">
                  <a:lumMod val="50000"/>
                </a:schemeClr>
              </a:solidFill>
              <a:cs typeface="Calibri" panose="020F0502020204030204"/>
            </a:endParaRPr>
          </a:p>
          <a:p>
            <a:r>
              <a:rPr lang="en-US" dirty="0">
                <a:solidFill>
                  <a:schemeClr val="tx1">
                    <a:lumMod val="50000"/>
                  </a:schemeClr>
                </a:solidFill>
                <a:ea typeface="+mn-lt"/>
                <a:cs typeface="+mn-lt"/>
              </a:rPr>
              <a:t>Location names are created based on the type of care patients/residents receive on the units.</a:t>
            </a:r>
            <a:endParaRPr lang="en-US" dirty="0">
              <a:solidFill>
                <a:schemeClr val="tx1">
                  <a:lumMod val="50000"/>
                </a:schemeClr>
              </a:solidFill>
              <a:cs typeface="Calibri"/>
            </a:endParaRPr>
          </a:p>
          <a:p>
            <a:r>
              <a:rPr lang="en-US" dirty="0">
                <a:solidFill>
                  <a:schemeClr val="tx1">
                    <a:lumMod val="50000"/>
                  </a:schemeClr>
                </a:solidFill>
                <a:ea typeface="+mn-lt"/>
                <a:cs typeface="+mn-lt"/>
              </a:rPr>
              <a:t>When an event is reported the form will ask for the “Resident Care Location” the names in the dropdown box will reflect the locations created.</a:t>
            </a:r>
            <a:endParaRPr lang="en-US" dirty="0">
              <a:solidFill>
                <a:schemeClr val="tx1">
                  <a:lumMod val="50000"/>
                </a:schemeClr>
              </a:solidFill>
              <a:cs typeface="Calibri"/>
            </a:endParaRPr>
          </a:p>
          <a:p>
            <a:r>
              <a:rPr lang="en-US" dirty="0">
                <a:solidFill>
                  <a:schemeClr val="tx1">
                    <a:lumMod val="50000"/>
                  </a:schemeClr>
                </a:solidFill>
                <a:ea typeface="+mn-lt"/>
                <a:cs typeface="+mn-lt"/>
              </a:rPr>
              <a:t>Log into your account and click NHSN reporting.</a:t>
            </a:r>
            <a:endParaRPr lang="en-US" dirty="0">
              <a:solidFill>
                <a:schemeClr val="tx1">
                  <a:lumMod val="50000"/>
                </a:schemeClr>
              </a:solidFill>
              <a:cs typeface="Calibri" panose="020F0502020204030204"/>
            </a:endParaRPr>
          </a:p>
          <a:p>
            <a:r>
              <a:rPr lang="en-US" dirty="0">
                <a:solidFill>
                  <a:schemeClr val="tx1">
                    <a:lumMod val="50000"/>
                  </a:schemeClr>
                </a:solidFill>
                <a:ea typeface="+mn-lt"/>
                <a:cs typeface="+mn-lt"/>
              </a:rPr>
              <a:t>Select the LTC module/component and your facility name on the landing page then click submit.</a:t>
            </a:r>
            <a:endParaRPr lang="en-US" dirty="0">
              <a:solidFill>
                <a:schemeClr val="tx1">
                  <a:lumMod val="50000"/>
                </a:schemeClr>
              </a:solidFill>
              <a:cs typeface="Calibri"/>
            </a:endParaRPr>
          </a:p>
          <a:p>
            <a:r>
              <a:rPr lang="en-US" dirty="0">
                <a:solidFill>
                  <a:schemeClr val="tx1">
                    <a:lumMod val="50000"/>
                  </a:schemeClr>
                </a:solidFill>
                <a:ea typeface="+mn-lt"/>
                <a:cs typeface="+mn-lt"/>
              </a:rPr>
              <a:t>Select Facility &gt; Locations &gt; Add.</a:t>
            </a:r>
            <a:endParaRPr lang="en-US" dirty="0">
              <a:solidFill>
                <a:schemeClr val="tx1">
                  <a:lumMod val="50000"/>
                </a:schemeClr>
              </a:solidFill>
              <a:cs typeface="Calibri"/>
            </a:endParaRPr>
          </a:p>
          <a:p>
            <a:r>
              <a:rPr lang="en-US" dirty="0">
                <a:solidFill>
                  <a:schemeClr val="tx1">
                    <a:lumMod val="50000"/>
                  </a:schemeClr>
                </a:solidFill>
                <a:ea typeface="+mn-lt"/>
                <a:cs typeface="+mn-lt"/>
              </a:rPr>
              <a:t>Carefully review the resident population for the unit because once you have selected a CDC location description to go with “Your Code” it cannot be changed.</a:t>
            </a:r>
            <a:endParaRPr lang="en-US" dirty="0">
              <a:solidFill>
                <a:schemeClr val="tx1">
                  <a:lumMod val="50000"/>
                </a:schemeClr>
              </a:solidFill>
              <a:cs typeface="Calibri"/>
            </a:endParaRPr>
          </a:p>
          <a:p>
            <a:endParaRPr lang="en-US" dirty="0">
              <a:solidFill>
                <a:schemeClr val="tx1">
                  <a:lumMod val="50000"/>
                </a:schemeClr>
              </a:solidFill>
            </a:endParaRPr>
          </a:p>
        </p:txBody>
      </p:sp>
    </p:spTree>
    <p:extLst>
      <p:ext uri="{BB962C8B-B14F-4D97-AF65-F5344CB8AC3E}">
        <p14:creationId xmlns:p14="http://schemas.microsoft.com/office/powerpoint/2010/main" val="2947372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0F22-96F5-FF08-9142-761B9A97123E}"/>
              </a:ext>
            </a:extLst>
          </p:cNvPr>
          <p:cNvSpPr>
            <a:spLocks noGrp="1"/>
          </p:cNvSpPr>
          <p:nvPr>
            <p:ph type="title"/>
          </p:nvPr>
        </p:nvSpPr>
        <p:spPr/>
        <p:txBody>
          <a:bodyPr>
            <a:normAutofit/>
          </a:bodyPr>
          <a:lstStyle/>
          <a:p>
            <a:r>
              <a:rPr lang="en-US" sz="4800" dirty="0"/>
              <a:t>NHSN Adding Locations</a:t>
            </a:r>
          </a:p>
        </p:txBody>
      </p:sp>
      <p:sp>
        <p:nvSpPr>
          <p:cNvPr id="3" name="Slide Number Placeholder 2">
            <a:extLst>
              <a:ext uri="{FF2B5EF4-FFF2-40B4-BE49-F238E27FC236}">
                <a16:creationId xmlns:a16="http://schemas.microsoft.com/office/drawing/2014/main" id="{EFBEDBD0-9FDA-7BE7-B109-40D24B56359E}"/>
              </a:ext>
            </a:extLst>
          </p:cNvPr>
          <p:cNvSpPr>
            <a:spLocks noGrp="1"/>
          </p:cNvSpPr>
          <p:nvPr>
            <p:ph type="sldNum" sz="quarter" idx="11"/>
          </p:nvPr>
        </p:nvSpPr>
        <p:spPr/>
        <p:txBody>
          <a:bodyPr/>
          <a:lstStyle/>
          <a:p>
            <a:fld id="{7A3285ED-5E85-4370-8300-20A91DEF3646}" type="slidenum">
              <a:rPr lang="en-US" smtClean="0"/>
              <a:pPr/>
              <a:t>27</a:t>
            </a:fld>
            <a:endParaRPr lang="en-US" dirty="0"/>
          </a:p>
        </p:txBody>
      </p:sp>
      <p:sp>
        <p:nvSpPr>
          <p:cNvPr id="4" name="Text Placeholder 3">
            <a:extLst>
              <a:ext uri="{FF2B5EF4-FFF2-40B4-BE49-F238E27FC236}">
                <a16:creationId xmlns:a16="http://schemas.microsoft.com/office/drawing/2014/main" id="{1E06776E-277D-5F72-D065-FAE3008E8312}"/>
              </a:ext>
            </a:extLst>
          </p:cNvPr>
          <p:cNvSpPr>
            <a:spLocks noGrp="1"/>
          </p:cNvSpPr>
          <p:nvPr>
            <p:ph type="body" sz="quarter" idx="13"/>
          </p:nvPr>
        </p:nvSpPr>
        <p:spPr>
          <a:xfrm>
            <a:off x="673101" y="1877974"/>
            <a:ext cx="10176608" cy="4161879"/>
          </a:xfrm>
        </p:spPr>
        <p:txBody>
          <a:bodyPr>
            <a:normAutofit fontScale="85000" lnSpcReduction="10000"/>
          </a:bodyPr>
          <a:lstStyle/>
          <a:p>
            <a:r>
              <a:rPr lang="en-US" sz="2400" dirty="0">
                <a:solidFill>
                  <a:schemeClr val="tx1">
                    <a:lumMod val="50000"/>
                  </a:schemeClr>
                </a:solidFill>
                <a:ea typeface="+mn-lt"/>
                <a:cs typeface="+mn-lt"/>
              </a:rPr>
              <a:t>Click on the CDC location first and select the type of care that matches 80% of the type of care residents/patients receive on the unit.</a:t>
            </a:r>
            <a:endParaRPr lang="en-US" sz="2400" dirty="0">
              <a:solidFill>
                <a:schemeClr val="tx1">
                  <a:lumMod val="50000"/>
                </a:schemeClr>
              </a:solidFill>
              <a:cs typeface="Calibri" panose="020F0502020204030204"/>
            </a:endParaRPr>
          </a:p>
          <a:p>
            <a:r>
              <a:rPr lang="en-US" sz="2400" dirty="0">
                <a:solidFill>
                  <a:schemeClr val="tx1">
                    <a:lumMod val="50000"/>
                  </a:schemeClr>
                </a:solidFill>
                <a:ea typeface="+mn-lt"/>
                <a:cs typeface="+mn-lt"/>
              </a:rPr>
              <a:t>Your Code: a name you create for the units that describe the care patients receive for the unit in your facility.</a:t>
            </a:r>
            <a:endParaRPr lang="en-US" sz="2400" dirty="0">
              <a:solidFill>
                <a:schemeClr val="tx1">
                  <a:lumMod val="50000"/>
                </a:schemeClr>
              </a:solidFill>
              <a:cs typeface="Calibri"/>
            </a:endParaRPr>
          </a:p>
          <a:p>
            <a:r>
              <a:rPr lang="en-US" sz="2400" dirty="0">
                <a:solidFill>
                  <a:schemeClr val="tx1">
                    <a:lumMod val="50000"/>
                  </a:schemeClr>
                </a:solidFill>
                <a:ea typeface="+mn-lt"/>
                <a:cs typeface="+mn-lt"/>
              </a:rPr>
              <a:t>Your Label: a name you create for the units in your facility that describes the care patients receive for the unit.</a:t>
            </a:r>
            <a:endParaRPr lang="en-US" sz="2400" dirty="0">
              <a:solidFill>
                <a:schemeClr val="tx1">
                  <a:lumMod val="50000"/>
                </a:schemeClr>
              </a:solidFill>
              <a:cs typeface="Calibri"/>
            </a:endParaRPr>
          </a:p>
          <a:p>
            <a:r>
              <a:rPr lang="en-US" sz="2400" dirty="0">
                <a:solidFill>
                  <a:schemeClr val="tx1">
                    <a:lumMod val="50000"/>
                  </a:schemeClr>
                </a:solidFill>
                <a:ea typeface="+mn-lt"/>
                <a:cs typeface="+mn-lt"/>
              </a:rPr>
              <a:t>CDC Location Description: select the name that most closely describes the care patients receive from the unit.</a:t>
            </a:r>
            <a:endParaRPr lang="en-US" sz="2400" dirty="0">
              <a:solidFill>
                <a:schemeClr val="tx1">
                  <a:lumMod val="50000"/>
                </a:schemeClr>
              </a:solidFill>
              <a:cs typeface="Calibri" panose="020F0502020204030204"/>
            </a:endParaRPr>
          </a:p>
          <a:p>
            <a:r>
              <a:rPr lang="en-US" sz="2400" dirty="0">
                <a:solidFill>
                  <a:schemeClr val="tx1">
                    <a:lumMod val="50000"/>
                  </a:schemeClr>
                </a:solidFill>
                <a:ea typeface="+mn-lt"/>
                <a:cs typeface="+mn-lt"/>
              </a:rPr>
              <a:t>Status: Active.</a:t>
            </a:r>
            <a:endParaRPr lang="en-US" sz="2400" dirty="0">
              <a:solidFill>
                <a:schemeClr val="tx1">
                  <a:lumMod val="50000"/>
                </a:schemeClr>
              </a:solidFill>
              <a:cs typeface="Calibri"/>
            </a:endParaRPr>
          </a:p>
          <a:p>
            <a:r>
              <a:rPr lang="en-US" sz="2400" dirty="0">
                <a:solidFill>
                  <a:schemeClr val="tx1">
                    <a:lumMod val="50000"/>
                  </a:schemeClr>
                </a:solidFill>
                <a:ea typeface="+mn-lt"/>
                <a:cs typeface="+mn-lt"/>
              </a:rPr>
              <a:t>Bed size: should include the number of beds on the unit that are set up and staffed.</a:t>
            </a:r>
            <a:endParaRPr lang="en-US" sz="2400" dirty="0">
              <a:solidFill>
                <a:schemeClr val="tx1">
                  <a:lumMod val="50000"/>
                </a:schemeClr>
              </a:solidFill>
              <a:cs typeface="Calibri"/>
            </a:endParaRPr>
          </a:p>
          <a:p>
            <a:r>
              <a:rPr lang="en-US" sz="2400" dirty="0">
                <a:solidFill>
                  <a:schemeClr val="tx1">
                    <a:lumMod val="50000"/>
                  </a:schemeClr>
                </a:solidFill>
                <a:ea typeface="+mn-lt"/>
                <a:cs typeface="+mn-lt"/>
              </a:rPr>
              <a:t>When all fields are completed, click “Add.”</a:t>
            </a:r>
            <a:endParaRPr lang="en-US" sz="2400" dirty="0">
              <a:solidFill>
                <a:schemeClr val="tx1">
                  <a:lumMod val="50000"/>
                </a:schemeClr>
              </a:solidFill>
              <a:cs typeface="Calibri"/>
            </a:endParaRPr>
          </a:p>
          <a:p>
            <a:r>
              <a:rPr lang="en-US" sz="2400" dirty="0">
                <a:solidFill>
                  <a:schemeClr val="tx1">
                    <a:lumMod val="50000"/>
                  </a:schemeClr>
                </a:solidFill>
                <a:ea typeface="+mn-lt"/>
                <a:cs typeface="+mn-lt"/>
              </a:rPr>
              <a:t>Repeat the process until you have added all the locations in your facility.</a:t>
            </a:r>
            <a:endParaRPr lang="en-US" sz="2400" dirty="0">
              <a:solidFill>
                <a:schemeClr val="tx1">
                  <a:lumMod val="50000"/>
                </a:schemeClr>
              </a:solidFill>
              <a:cs typeface="Calibri"/>
            </a:endParaRPr>
          </a:p>
          <a:p>
            <a:endParaRPr lang="en-US" dirty="0">
              <a:solidFill>
                <a:schemeClr val="tx1">
                  <a:lumMod val="50000"/>
                </a:schemeClr>
              </a:solidFill>
            </a:endParaRPr>
          </a:p>
        </p:txBody>
      </p:sp>
    </p:spTree>
    <p:extLst>
      <p:ext uri="{BB962C8B-B14F-4D97-AF65-F5344CB8AC3E}">
        <p14:creationId xmlns:p14="http://schemas.microsoft.com/office/powerpoint/2010/main" val="2210691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6ECD-3183-F799-EB37-619DEB230B65}"/>
              </a:ext>
            </a:extLst>
          </p:cNvPr>
          <p:cNvSpPr>
            <a:spLocks noGrp="1"/>
          </p:cNvSpPr>
          <p:nvPr>
            <p:ph type="title"/>
          </p:nvPr>
        </p:nvSpPr>
        <p:spPr/>
        <p:txBody>
          <a:bodyPr>
            <a:normAutofit/>
          </a:bodyPr>
          <a:lstStyle/>
          <a:p>
            <a:r>
              <a:rPr lang="en-US" sz="4400" dirty="0"/>
              <a:t>NHSN Adding Locations</a:t>
            </a:r>
          </a:p>
        </p:txBody>
      </p:sp>
      <p:pic>
        <p:nvPicPr>
          <p:cNvPr id="6" name="Content Placeholder 5" descr="Webpage screenshot for &#10;Locations, to add a record, fill in the form with the required fields and any desired optional values. Then click on the add button. To find a record, click the find button. Same for edit, delete, and clear. Mandatory fields are marked with an asterisks. ">
            <a:extLst>
              <a:ext uri="{FF2B5EF4-FFF2-40B4-BE49-F238E27FC236}">
                <a16:creationId xmlns:a16="http://schemas.microsoft.com/office/drawing/2014/main" id="{68B9D3E8-DB31-AF09-5DDB-8F819D78850C}"/>
              </a:ext>
            </a:extLst>
          </p:cNvPr>
          <p:cNvPicPr>
            <a:picLocks noGrp="1" noChangeAspect="1"/>
          </p:cNvPicPr>
          <p:nvPr>
            <p:ph sz="half" idx="1"/>
          </p:nvPr>
        </p:nvPicPr>
        <p:blipFill>
          <a:blip r:embed="rId2"/>
          <a:stretch>
            <a:fillRect/>
          </a:stretch>
        </p:blipFill>
        <p:spPr>
          <a:xfrm>
            <a:off x="1777180" y="2283386"/>
            <a:ext cx="8817077" cy="3848846"/>
          </a:xfrm>
          <a:prstGeom prst="rect">
            <a:avLst/>
          </a:prstGeom>
        </p:spPr>
      </p:pic>
      <p:sp>
        <p:nvSpPr>
          <p:cNvPr id="5" name="Slide Number Placeholder 4">
            <a:extLst>
              <a:ext uri="{FF2B5EF4-FFF2-40B4-BE49-F238E27FC236}">
                <a16:creationId xmlns:a16="http://schemas.microsoft.com/office/drawing/2014/main" id="{3F6381E7-BED9-2FFE-4CF9-95B456CFDAB4}"/>
              </a:ext>
            </a:extLst>
          </p:cNvPr>
          <p:cNvSpPr>
            <a:spLocks noGrp="1"/>
          </p:cNvSpPr>
          <p:nvPr>
            <p:ph type="sldNum" sz="quarter" idx="12"/>
          </p:nvPr>
        </p:nvSpPr>
        <p:spPr/>
        <p:txBody>
          <a:bodyPr/>
          <a:lstStyle/>
          <a:p>
            <a:fld id="{7A3285ED-5E85-4370-8300-20A91DEF3646}" type="slidenum">
              <a:rPr lang="en-US" smtClean="0"/>
              <a:t>28</a:t>
            </a:fld>
            <a:endParaRPr lang="en-US"/>
          </a:p>
        </p:txBody>
      </p:sp>
    </p:spTree>
    <p:extLst>
      <p:ext uri="{BB962C8B-B14F-4D97-AF65-F5344CB8AC3E}">
        <p14:creationId xmlns:p14="http://schemas.microsoft.com/office/powerpoint/2010/main" val="2276134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49F9-D6FE-A39A-B651-D2034BA5B2FA}"/>
              </a:ext>
            </a:extLst>
          </p:cNvPr>
          <p:cNvSpPr>
            <a:spLocks noGrp="1"/>
          </p:cNvSpPr>
          <p:nvPr>
            <p:ph type="title"/>
          </p:nvPr>
        </p:nvSpPr>
        <p:spPr/>
        <p:txBody>
          <a:bodyPr>
            <a:normAutofit/>
          </a:bodyPr>
          <a:lstStyle/>
          <a:p>
            <a:r>
              <a:rPr lang="en-US" sz="4400" dirty="0"/>
              <a:t>COVID-19 Reporting Module</a:t>
            </a:r>
          </a:p>
        </p:txBody>
      </p:sp>
      <p:sp>
        <p:nvSpPr>
          <p:cNvPr id="3" name="Slide Number Placeholder 2">
            <a:extLst>
              <a:ext uri="{FF2B5EF4-FFF2-40B4-BE49-F238E27FC236}">
                <a16:creationId xmlns:a16="http://schemas.microsoft.com/office/drawing/2014/main" id="{DF35C139-3EDA-FF79-AE23-0682DCEF454C}"/>
              </a:ext>
            </a:extLst>
          </p:cNvPr>
          <p:cNvSpPr>
            <a:spLocks noGrp="1"/>
          </p:cNvSpPr>
          <p:nvPr>
            <p:ph type="sldNum" sz="quarter" idx="12"/>
          </p:nvPr>
        </p:nvSpPr>
        <p:spPr/>
        <p:txBody>
          <a:bodyPr/>
          <a:lstStyle/>
          <a:p>
            <a:fld id="{7A3285ED-5E85-4370-8300-20A91DEF3646}" type="slidenum">
              <a:rPr lang="en-US" smtClean="0"/>
              <a:pPr/>
              <a:t>29</a:t>
            </a:fld>
            <a:endParaRPr lang="en-US" dirty="0"/>
          </a:p>
        </p:txBody>
      </p:sp>
    </p:spTree>
    <p:extLst>
      <p:ext uri="{BB962C8B-B14F-4D97-AF65-F5344CB8AC3E}">
        <p14:creationId xmlns:p14="http://schemas.microsoft.com/office/powerpoint/2010/main" val="3446933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729CB5-EEC0-701A-6C15-64D3774C191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Agenda</a:t>
            </a:r>
          </a:p>
        </p:txBody>
      </p:sp>
      <p:sp>
        <p:nvSpPr>
          <p:cNvPr id="2" name="Content Placeholder 1">
            <a:extLst>
              <a:ext uri="{FF2B5EF4-FFF2-40B4-BE49-F238E27FC236}">
                <a16:creationId xmlns:a16="http://schemas.microsoft.com/office/drawing/2014/main" id="{AA3C6635-8F1F-4DD2-9829-70CCA68CA999}"/>
              </a:ext>
            </a:extLst>
          </p:cNvPr>
          <p:cNvSpPr>
            <a:spLocks noGrp="1"/>
          </p:cNvSpPr>
          <p:nvPr>
            <p:ph idx="1"/>
          </p:nvPr>
        </p:nvSpPr>
        <p:spPr>
          <a:xfrm>
            <a:off x="838200" y="2565629"/>
            <a:ext cx="10515600" cy="1804148"/>
          </a:xfrm>
        </p:spPr>
        <p:txBody>
          <a:bodyPr/>
          <a:lstStyle/>
          <a:p>
            <a:r>
              <a:rPr lang="en-US" dirty="0">
                <a:solidFill>
                  <a:schemeClr val="tx1">
                    <a:lumMod val="50000"/>
                  </a:schemeClr>
                </a:solidFill>
              </a:rPr>
              <a:t>Review state and federal mandate for NHSN reporting for skilled nursing facilities (SNF).</a:t>
            </a:r>
          </a:p>
          <a:p>
            <a:r>
              <a:rPr lang="en-US" dirty="0">
                <a:solidFill>
                  <a:schemeClr val="tx1">
                    <a:lumMod val="50000"/>
                  </a:schemeClr>
                </a:solidFill>
              </a:rPr>
              <a:t>Guide SNFs on COVID-19 and healthcare-associated infection (HAI) reporting methods within the National Healthcare Safety Network (NSHN). </a:t>
            </a:r>
          </a:p>
          <a:p>
            <a:endParaRPr lang="en-US" dirty="0">
              <a:solidFill>
                <a:schemeClr val="tx1">
                  <a:lumMod val="50000"/>
                </a:schemeClr>
              </a:solidFill>
            </a:endParaRPr>
          </a:p>
        </p:txBody>
      </p:sp>
      <p:sp>
        <p:nvSpPr>
          <p:cNvPr id="3" name="Slide Number Placeholder 2">
            <a:extLst>
              <a:ext uri="{FF2B5EF4-FFF2-40B4-BE49-F238E27FC236}">
                <a16:creationId xmlns:a16="http://schemas.microsoft.com/office/drawing/2014/main" id="{76A33E17-3183-43FD-8ADD-92BABEAAC63D}"/>
              </a:ext>
            </a:extLst>
          </p:cNvPr>
          <p:cNvSpPr>
            <a:spLocks noGrp="1"/>
          </p:cNvSpPr>
          <p:nvPr>
            <p:ph type="sldNum" sz="quarter" idx="12"/>
          </p:nvPr>
        </p:nvSpPr>
        <p:spPr/>
        <p:txBody>
          <a:bodyPr/>
          <a:lstStyle/>
          <a:p>
            <a:fld id="{7A3285ED-5E85-4370-8300-20A91DEF3646}" type="slidenum">
              <a:rPr lang="en-US" smtClean="0"/>
              <a:t>3</a:t>
            </a:fld>
            <a:endParaRPr lang="en-US"/>
          </a:p>
        </p:txBody>
      </p:sp>
    </p:spTree>
    <p:extLst>
      <p:ext uri="{BB962C8B-B14F-4D97-AF65-F5344CB8AC3E}">
        <p14:creationId xmlns:p14="http://schemas.microsoft.com/office/powerpoint/2010/main" val="5859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6DA99-023A-1F1D-209E-871C0E897B17}"/>
              </a:ext>
            </a:extLst>
          </p:cNvPr>
          <p:cNvSpPr>
            <a:spLocks noGrp="1"/>
          </p:cNvSpPr>
          <p:nvPr>
            <p:ph type="title"/>
          </p:nvPr>
        </p:nvSpPr>
        <p:spPr>
          <a:xfrm>
            <a:off x="672947" y="552411"/>
            <a:ext cx="6752422" cy="1492699"/>
          </a:xfrm>
        </p:spPr>
        <p:txBody>
          <a:bodyPr>
            <a:normAutofit/>
          </a:bodyPr>
          <a:lstStyle/>
          <a:p>
            <a:r>
              <a:rPr lang="en-US" sz="4400" dirty="0"/>
              <a:t>COVID-19 Surveillance Pathways vs COVID-19 Vaccination Module</a:t>
            </a:r>
          </a:p>
        </p:txBody>
      </p:sp>
      <p:sp>
        <p:nvSpPr>
          <p:cNvPr id="3" name="Slide Number Placeholder 2">
            <a:extLst>
              <a:ext uri="{FF2B5EF4-FFF2-40B4-BE49-F238E27FC236}">
                <a16:creationId xmlns:a16="http://schemas.microsoft.com/office/drawing/2014/main" id="{C462A9B4-F228-EC3F-C77F-4164FF7AC386}"/>
              </a:ext>
            </a:extLst>
          </p:cNvPr>
          <p:cNvSpPr>
            <a:spLocks noGrp="1"/>
          </p:cNvSpPr>
          <p:nvPr>
            <p:ph type="sldNum" sz="quarter" idx="11"/>
          </p:nvPr>
        </p:nvSpPr>
        <p:spPr/>
        <p:txBody>
          <a:bodyPr/>
          <a:lstStyle/>
          <a:p>
            <a:fld id="{7A3285ED-5E85-4370-8300-20A91DEF3646}" type="slidenum">
              <a:rPr lang="en-US" smtClean="0"/>
              <a:pPr/>
              <a:t>30</a:t>
            </a:fld>
            <a:endParaRPr lang="en-US" dirty="0"/>
          </a:p>
        </p:txBody>
      </p:sp>
      <p:pic>
        <p:nvPicPr>
          <p:cNvPr id="5" name="Picture 4" descr="COVID-19 surveillance pathways. Pathway data reporting. COVID-19 vaccination module, COVID-19 tab, HCP link.">
            <a:extLst>
              <a:ext uri="{FF2B5EF4-FFF2-40B4-BE49-F238E27FC236}">
                <a16:creationId xmlns:a16="http://schemas.microsoft.com/office/drawing/2014/main" id="{84D347CD-1680-3EA6-1311-BFBB2B61FF38}"/>
              </a:ext>
            </a:extLst>
          </p:cNvPr>
          <p:cNvPicPr>
            <a:picLocks noChangeAspect="1"/>
          </p:cNvPicPr>
          <p:nvPr/>
        </p:nvPicPr>
        <p:blipFill>
          <a:blip r:embed="rId2"/>
          <a:stretch>
            <a:fillRect/>
          </a:stretch>
        </p:blipFill>
        <p:spPr>
          <a:xfrm>
            <a:off x="1700180" y="1926870"/>
            <a:ext cx="8791639" cy="4814282"/>
          </a:xfrm>
          <a:prstGeom prst="rect">
            <a:avLst/>
          </a:prstGeom>
        </p:spPr>
      </p:pic>
    </p:spTree>
    <p:extLst>
      <p:ext uri="{BB962C8B-B14F-4D97-AF65-F5344CB8AC3E}">
        <p14:creationId xmlns:p14="http://schemas.microsoft.com/office/powerpoint/2010/main" val="3299074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32CE-CF84-8F08-B111-C5066AA00AE0}"/>
              </a:ext>
            </a:extLst>
          </p:cNvPr>
          <p:cNvSpPr>
            <a:spLocks noGrp="1"/>
          </p:cNvSpPr>
          <p:nvPr>
            <p:ph type="title"/>
          </p:nvPr>
        </p:nvSpPr>
        <p:spPr>
          <a:xfrm>
            <a:off x="838200" y="512609"/>
            <a:ext cx="10515600" cy="1325563"/>
          </a:xfrm>
        </p:spPr>
        <p:txBody>
          <a:bodyPr>
            <a:normAutofit/>
          </a:bodyPr>
          <a:lstStyle/>
          <a:p>
            <a:pPr algn="ctr"/>
            <a:r>
              <a:rPr lang="en-US" sz="4400" dirty="0"/>
              <a:t>COVID-19 Surveillance Pathways vs COVID-19 Vaccination Module</a:t>
            </a:r>
          </a:p>
        </p:txBody>
      </p:sp>
      <p:sp>
        <p:nvSpPr>
          <p:cNvPr id="3" name="Slide Number Placeholder 2">
            <a:extLst>
              <a:ext uri="{FF2B5EF4-FFF2-40B4-BE49-F238E27FC236}">
                <a16:creationId xmlns:a16="http://schemas.microsoft.com/office/drawing/2014/main" id="{D95A5479-2178-FC9C-29CD-712115BB12A3}"/>
              </a:ext>
            </a:extLst>
          </p:cNvPr>
          <p:cNvSpPr>
            <a:spLocks noGrp="1"/>
          </p:cNvSpPr>
          <p:nvPr>
            <p:ph type="sldNum" sz="quarter" idx="12"/>
          </p:nvPr>
        </p:nvSpPr>
        <p:spPr/>
        <p:txBody>
          <a:bodyPr/>
          <a:lstStyle/>
          <a:p>
            <a:fld id="{7A3285ED-5E85-4370-8300-20A91DEF3646}" type="slidenum">
              <a:rPr lang="en-US" smtClean="0"/>
              <a:t>31</a:t>
            </a:fld>
            <a:endParaRPr lang="en-US"/>
          </a:p>
        </p:txBody>
      </p:sp>
      <p:pic>
        <p:nvPicPr>
          <p:cNvPr id="4" name="Picture 3" descr="Webpage screenshot for &#10;COVID-19 surveillance pathways, reporting requirements, CMS certified facilities are required to report at least once every reporting week. &#10;COVID-19 vaccination module, reporting requirements, weekly reporting requirement for long-term care residents and staff. Report at least once every reporting week.&#10;Requirement to go through December 2024.&#10;Quarterly reporting requirement for staff.&#10;Report vaccination data 1 week/month for staff. After the weekly requirement expires in December 2024 continue to report 1 week/month for staff.&#10;Use the COVID 19 vaccination HCP tab in order to report data.">
            <a:extLst>
              <a:ext uri="{FF2B5EF4-FFF2-40B4-BE49-F238E27FC236}">
                <a16:creationId xmlns:a16="http://schemas.microsoft.com/office/drawing/2014/main" id="{F47E5569-FCB9-F51B-81B6-95F9F8ABF546}"/>
              </a:ext>
            </a:extLst>
          </p:cNvPr>
          <p:cNvPicPr>
            <a:picLocks noChangeAspect="1"/>
          </p:cNvPicPr>
          <p:nvPr/>
        </p:nvPicPr>
        <p:blipFill>
          <a:blip r:embed="rId2"/>
          <a:stretch>
            <a:fillRect/>
          </a:stretch>
        </p:blipFill>
        <p:spPr>
          <a:xfrm>
            <a:off x="1777285" y="1990018"/>
            <a:ext cx="8905188" cy="4403878"/>
          </a:xfrm>
          <a:prstGeom prst="rect">
            <a:avLst/>
          </a:prstGeom>
        </p:spPr>
      </p:pic>
    </p:spTree>
    <p:extLst>
      <p:ext uri="{BB962C8B-B14F-4D97-AF65-F5344CB8AC3E}">
        <p14:creationId xmlns:p14="http://schemas.microsoft.com/office/powerpoint/2010/main" val="3345604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2D0A3D-C3A9-059A-7ADB-3A2BF0F58075}"/>
              </a:ext>
            </a:extLst>
          </p:cNvPr>
          <p:cNvSpPr>
            <a:spLocks noGrp="1"/>
          </p:cNvSpPr>
          <p:nvPr>
            <p:ph type="title"/>
          </p:nvPr>
        </p:nvSpPr>
        <p:spPr>
          <a:xfrm>
            <a:off x="888038" y="2200820"/>
            <a:ext cx="9612813" cy="1129755"/>
          </a:xfrm>
        </p:spPr>
        <p:txBody>
          <a:bodyPr>
            <a:noAutofit/>
          </a:bodyPr>
          <a:lstStyle/>
          <a:p>
            <a:r>
              <a:rPr lang="en-US" sz="4400" dirty="0"/>
              <a:t>LTCF COVID-19 Module: Surveillance Pathway Updates from June 3, 2023</a:t>
            </a:r>
          </a:p>
        </p:txBody>
      </p:sp>
      <p:sp>
        <p:nvSpPr>
          <p:cNvPr id="2" name="Content Placeholder 1">
            <a:extLst>
              <a:ext uri="{FF2B5EF4-FFF2-40B4-BE49-F238E27FC236}">
                <a16:creationId xmlns:a16="http://schemas.microsoft.com/office/drawing/2014/main" id="{53F574C5-5D18-FD05-9ADE-A657CE4D6A35}"/>
              </a:ext>
            </a:extLst>
          </p:cNvPr>
          <p:cNvSpPr>
            <a:spLocks noGrp="1"/>
          </p:cNvSpPr>
          <p:nvPr>
            <p:ph idx="1"/>
          </p:nvPr>
        </p:nvSpPr>
        <p:spPr>
          <a:xfrm>
            <a:off x="838200" y="3991897"/>
            <a:ext cx="10515600" cy="2064371"/>
          </a:xfrm>
        </p:spPr>
        <p:txBody>
          <a:bodyPr/>
          <a:lstStyle/>
          <a:p>
            <a:r>
              <a:rPr lang="en-US" dirty="0">
                <a:hlinkClick r:id="rId2"/>
              </a:rPr>
              <a:t>https://www.cdc.gov/nhsn/pdfs/covid19/ltcf/NHSN-COVID-19-11.4-updates-for-May-30th-recording-final.pdf</a:t>
            </a:r>
            <a:endParaRPr lang="en-US" dirty="0"/>
          </a:p>
          <a:p>
            <a:endParaRPr lang="en-US" dirty="0"/>
          </a:p>
        </p:txBody>
      </p:sp>
      <p:sp>
        <p:nvSpPr>
          <p:cNvPr id="4" name="Slide Number Placeholder 3">
            <a:extLst>
              <a:ext uri="{FF2B5EF4-FFF2-40B4-BE49-F238E27FC236}">
                <a16:creationId xmlns:a16="http://schemas.microsoft.com/office/drawing/2014/main" id="{2C2C0E82-D78C-5D43-7C33-5F9D0D6ED067}"/>
              </a:ext>
            </a:extLst>
          </p:cNvPr>
          <p:cNvSpPr>
            <a:spLocks noGrp="1"/>
          </p:cNvSpPr>
          <p:nvPr>
            <p:ph type="sldNum" sz="quarter" idx="12"/>
          </p:nvPr>
        </p:nvSpPr>
        <p:spPr/>
        <p:txBody>
          <a:bodyPr/>
          <a:lstStyle/>
          <a:p>
            <a:fld id="{7A3285ED-5E85-4370-8300-20A91DEF3646}" type="slidenum">
              <a:rPr lang="en-US" smtClean="0"/>
              <a:t>32</a:t>
            </a:fld>
            <a:endParaRPr lang="en-US"/>
          </a:p>
        </p:txBody>
      </p:sp>
    </p:spTree>
    <p:extLst>
      <p:ext uri="{BB962C8B-B14F-4D97-AF65-F5344CB8AC3E}">
        <p14:creationId xmlns:p14="http://schemas.microsoft.com/office/powerpoint/2010/main" val="1771170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16567-5A51-7008-E634-CA5CA19541B8}"/>
              </a:ext>
            </a:extLst>
          </p:cNvPr>
          <p:cNvSpPr>
            <a:spLocks noGrp="1"/>
          </p:cNvSpPr>
          <p:nvPr>
            <p:ph type="title"/>
          </p:nvPr>
        </p:nvSpPr>
        <p:spPr>
          <a:xfrm>
            <a:off x="848710" y="2048420"/>
            <a:ext cx="9725884" cy="1129755"/>
          </a:xfrm>
        </p:spPr>
        <p:txBody>
          <a:bodyPr>
            <a:normAutofit/>
          </a:bodyPr>
          <a:lstStyle/>
          <a:p>
            <a:r>
              <a:rPr lang="en-US" sz="5400" dirty="0"/>
              <a:t>Surveillance Pathway Data Reporting</a:t>
            </a:r>
          </a:p>
        </p:txBody>
      </p:sp>
      <p:sp>
        <p:nvSpPr>
          <p:cNvPr id="2" name="Content Placeholder 1">
            <a:extLst>
              <a:ext uri="{FF2B5EF4-FFF2-40B4-BE49-F238E27FC236}">
                <a16:creationId xmlns:a16="http://schemas.microsoft.com/office/drawing/2014/main" id="{56996DAB-89C4-022E-D2E6-3112983CE2F7}"/>
              </a:ext>
            </a:extLst>
          </p:cNvPr>
          <p:cNvSpPr>
            <a:spLocks noGrp="1"/>
          </p:cNvSpPr>
          <p:nvPr>
            <p:ph idx="1"/>
          </p:nvPr>
        </p:nvSpPr>
        <p:spPr>
          <a:xfrm>
            <a:off x="838200" y="3254477"/>
            <a:ext cx="10515600" cy="2801791"/>
          </a:xfrm>
        </p:spPr>
        <p:txBody>
          <a:bodyPr/>
          <a:lstStyle/>
          <a:p>
            <a:pPr marL="0" indent="0">
              <a:buNone/>
            </a:pPr>
            <a:r>
              <a:rPr lang="en-US" sz="2400" dirty="0">
                <a:solidFill>
                  <a:schemeClr val="tx1">
                    <a:lumMod val="50000"/>
                  </a:schemeClr>
                </a:solidFill>
                <a:cs typeface="Calibri"/>
              </a:rPr>
              <a:t>Options for Reporting Data to NHSN: CSV Import and Manual</a:t>
            </a:r>
            <a:endParaRPr lang="en-US" sz="2400" dirty="0">
              <a:solidFill>
                <a:schemeClr val="tx1">
                  <a:lumMod val="50000"/>
                </a:schemeClr>
              </a:solidFill>
            </a:endParaRPr>
          </a:p>
          <a:p>
            <a:endParaRPr lang="en-US" dirty="0">
              <a:solidFill>
                <a:schemeClr val="tx1">
                  <a:lumMod val="50000"/>
                </a:schemeClr>
              </a:solidFill>
            </a:endParaRPr>
          </a:p>
        </p:txBody>
      </p:sp>
      <p:sp>
        <p:nvSpPr>
          <p:cNvPr id="4" name="Slide Number Placeholder 3">
            <a:extLst>
              <a:ext uri="{FF2B5EF4-FFF2-40B4-BE49-F238E27FC236}">
                <a16:creationId xmlns:a16="http://schemas.microsoft.com/office/drawing/2014/main" id="{FA499BEB-9AAE-619B-32EF-AF8DA212AB4D}"/>
              </a:ext>
            </a:extLst>
          </p:cNvPr>
          <p:cNvSpPr>
            <a:spLocks noGrp="1"/>
          </p:cNvSpPr>
          <p:nvPr>
            <p:ph type="sldNum" sz="quarter" idx="12"/>
          </p:nvPr>
        </p:nvSpPr>
        <p:spPr/>
        <p:txBody>
          <a:bodyPr/>
          <a:lstStyle/>
          <a:p>
            <a:fld id="{7A3285ED-5E85-4370-8300-20A91DEF3646}" type="slidenum">
              <a:rPr lang="en-US" smtClean="0"/>
              <a:t>33</a:t>
            </a:fld>
            <a:endParaRPr lang="en-US"/>
          </a:p>
        </p:txBody>
      </p:sp>
    </p:spTree>
    <p:extLst>
      <p:ext uri="{BB962C8B-B14F-4D97-AF65-F5344CB8AC3E}">
        <p14:creationId xmlns:p14="http://schemas.microsoft.com/office/powerpoint/2010/main" val="3071610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0213-4B00-5110-3573-5CA42DC65911}"/>
              </a:ext>
            </a:extLst>
          </p:cNvPr>
          <p:cNvSpPr>
            <a:spLocks noGrp="1"/>
          </p:cNvSpPr>
          <p:nvPr>
            <p:ph type="title"/>
          </p:nvPr>
        </p:nvSpPr>
        <p:spPr>
          <a:xfrm>
            <a:off x="672947" y="753626"/>
            <a:ext cx="6752422" cy="1124348"/>
          </a:xfrm>
        </p:spPr>
        <p:txBody>
          <a:bodyPr>
            <a:normAutofit fontScale="90000"/>
          </a:bodyPr>
          <a:lstStyle/>
          <a:p>
            <a:r>
              <a:rPr lang="en-US" sz="4000" dirty="0"/>
              <a:t>NHSN Home Page &gt; COVID-19 &gt; Pathway Data Reporting &gt; Calendar View Opens</a:t>
            </a:r>
          </a:p>
        </p:txBody>
      </p:sp>
      <p:sp>
        <p:nvSpPr>
          <p:cNvPr id="3" name="Slide Number Placeholder 2">
            <a:extLst>
              <a:ext uri="{FF2B5EF4-FFF2-40B4-BE49-F238E27FC236}">
                <a16:creationId xmlns:a16="http://schemas.microsoft.com/office/drawing/2014/main" id="{BFDECFE2-5A02-C3F0-703D-1EB66FA336FB}"/>
              </a:ext>
            </a:extLst>
          </p:cNvPr>
          <p:cNvSpPr>
            <a:spLocks noGrp="1"/>
          </p:cNvSpPr>
          <p:nvPr>
            <p:ph type="sldNum" sz="quarter" idx="11"/>
          </p:nvPr>
        </p:nvSpPr>
        <p:spPr/>
        <p:txBody>
          <a:bodyPr/>
          <a:lstStyle/>
          <a:p>
            <a:fld id="{7A3285ED-5E85-4370-8300-20A91DEF3646}" type="slidenum">
              <a:rPr lang="en-US" smtClean="0"/>
              <a:pPr/>
              <a:t>34</a:t>
            </a:fld>
            <a:endParaRPr lang="en-US" dirty="0"/>
          </a:p>
        </p:txBody>
      </p:sp>
      <p:pic>
        <p:nvPicPr>
          <p:cNvPr id="5" name="Picture 4" descr="Pathway data reporting image">
            <a:extLst>
              <a:ext uri="{FF2B5EF4-FFF2-40B4-BE49-F238E27FC236}">
                <a16:creationId xmlns:a16="http://schemas.microsoft.com/office/drawing/2014/main" id="{63662F83-BBDC-4C1A-C2DC-E7F7B3D9E444}"/>
              </a:ext>
            </a:extLst>
          </p:cNvPr>
          <p:cNvPicPr>
            <a:picLocks noChangeAspect="1"/>
          </p:cNvPicPr>
          <p:nvPr/>
        </p:nvPicPr>
        <p:blipFill>
          <a:blip r:embed="rId2"/>
          <a:stretch>
            <a:fillRect/>
          </a:stretch>
        </p:blipFill>
        <p:spPr>
          <a:xfrm>
            <a:off x="1371190" y="1946582"/>
            <a:ext cx="9449619" cy="4724809"/>
          </a:xfrm>
          <a:prstGeom prst="rect">
            <a:avLst/>
          </a:prstGeom>
        </p:spPr>
      </p:pic>
    </p:spTree>
    <p:extLst>
      <p:ext uri="{BB962C8B-B14F-4D97-AF65-F5344CB8AC3E}">
        <p14:creationId xmlns:p14="http://schemas.microsoft.com/office/powerpoint/2010/main" val="2979919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216DB-7376-2A0C-10CD-B2FDABCD3F0C}"/>
              </a:ext>
            </a:extLst>
          </p:cNvPr>
          <p:cNvSpPr>
            <a:spLocks noGrp="1"/>
          </p:cNvSpPr>
          <p:nvPr>
            <p:ph type="title"/>
          </p:nvPr>
        </p:nvSpPr>
        <p:spPr/>
        <p:txBody>
          <a:bodyPr>
            <a:normAutofit/>
          </a:bodyPr>
          <a:lstStyle/>
          <a:p>
            <a:r>
              <a:rPr lang="en-US" sz="4400" dirty="0"/>
              <a:t>Use Arrow Icons to Navigate Dates</a:t>
            </a:r>
          </a:p>
        </p:txBody>
      </p:sp>
      <p:sp>
        <p:nvSpPr>
          <p:cNvPr id="3" name="Slide Number Placeholder 2">
            <a:extLst>
              <a:ext uri="{FF2B5EF4-FFF2-40B4-BE49-F238E27FC236}">
                <a16:creationId xmlns:a16="http://schemas.microsoft.com/office/drawing/2014/main" id="{FA98680A-024E-EE5C-528C-E10DE3C6E22F}"/>
              </a:ext>
            </a:extLst>
          </p:cNvPr>
          <p:cNvSpPr>
            <a:spLocks noGrp="1"/>
          </p:cNvSpPr>
          <p:nvPr>
            <p:ph type="sldNum" sz="quarter" idx="11"/>
          </p:nvPr>
        </p:nvSpPr>
        <p:spPr/>
        <p:txBody>
          <a:bodyPr/>
          <a:lstStyle/>
          <a:p>
            <a:fld id="{7A3285ED-5E85-4370-8300-20A91DEF3646}" type="slidenum">
              <a:rPr lang="en-US" smtClean="0"/>
              <a:pPr/>
              <a:t>35</a:t>
            </a:fld>
            <a:endParaRPr lang="en-US" dirty="0"/>
          </a:p>
        </p:txBody>
      </p:sp>
      <p:pic>
        <p:nvPicPr>
          <p:cNvPr id="5" name="Content Placeholder 4" descr="Calendar will default to current month, use arrow icons to navigate">
            <a:extLst>
              <a:ext uri="{FF2B5EF4-FFF2-40B4-BE49-F238E27FC236}">
                <a16:creationId xmlns:a16="http://schemas.microsoft.com/office/drawing/2014/main" id="{FC6C5043-8922-8EA3-3BF2-015C8078D005}"/>
              </a:ext>
            </a:extLst>
          </p:cNvPr>
          <p:cNvPicPr>
            <a:picLocks noGrp="1" noChangeAspect="1"/>
          </p:cNvPicPr>
          <p:nvPr>
            <p:ph idx="1"/>
          </p:nvPr>
        </p:nvPicPr>
        <p:blipFill>
          <a:blip r:embed="rId2"/>
          <a:stretch>
            <a:fillRect/>
          </a:stretch>
        </p:blipFill>
        <p:spPr>
          <a:xfrm>
            <a:off x="1025013" y="2298437"/>
            <a:ext cx="9758581" cy="4206075"/>
          </a:xfrm>
        </p:spPr>
      </p:pic>
      <p:pic>
        <p:nvPicPr>
          <p:cNvPr id="6" name="Picture 5" descr="Calendar will default to current month, use arrow icons to navigate.">
            <a:extLst>
              <a:ext uri="{FF2B5EF4-FFF2-40B4-BE49-F238E27FC236}">
                <a16:creationId xmlns:a16="http://schemas.microsoft.com/office/drawing/2014/main" id="{F2B40C2C-1170-9C19-19B7-463705EFF3A1}"/>
              </a:ext>
            </a:extLst>
          </p:cNvPr>
          <p:cNvPicPr>
            <a:picLocks noChangeAspect="1"/>
          </p:cNvPicPr>
          <p:nvPr/>
        </p:nvPicPr>
        <p:blipFill>
          <a:blip r:embed="rId3"/>
          <a:stretch>
            <a:fillRect/>
          </a:stretch>
        </p:blipFill>
        <p:spPr>
          <a:xfrm>
            <a:off x="1218777" y="2081474"/>
            <a:ext cx="9754445" cy="4206605"/>
          </a:xfrm>
          <a:prstGeom prst="rect">
            <a:avLst/>
          </a:prstGeom>
        </p:spPr>
      </p:pic>
    </p:spTree>
    <p:extLst>
      <p:ext uri="{BB962C8B-B14F-4D97-AF65-F5344CB8AC3E}">
        <p14:creationId xmlns:p14="http://schemas.microsoft.com/office/powerpoint/2010/main" val="3241273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E89F-2A21-9A11-610A-1452B2F647FC}"/>
              </a:ext>
            </a:extLst>
          </p:cNvPr>
          <p:cNvSpPr>
            <a:spLocks noGrp="1"/>
          </p:cNvSpPr>
          <p:nvPr>
            <p:ph type="title"/>
          </p:nvPr>
        </p:nvSpPr>
        <p:spPr/>
        <p:txBody>
          <a:bodyPr>
            <a:normAutofit/>
          </a:bodyPr>
          <a:lstStyle/>
          <a:p>
            <a:r>
              <a:rPr lang="en-US" sz="4400" dirty="0"/>
              <a:t>Options for Surveillance Pathway Data Reporting</a:t>
            </a:r>
          </a:p>
        </p:txBody>
      </p:sp>
      <p:sp>
        <p:nvSpPr>
          <p:cNvPr id="3" name="Slide Number Placeholder 2">
            <a:extLst>
              <a:ext uri="{FF2B5EF4-FFF2-40B4-BE49-F238E27FC236}">
                <a16:creationId xmlns:a16="http://schemas.microsoft.com/office/drawing/2014/main" id="{D1F4BD41-7D9E-BD99-E39A-410243A6B60E}"/>
              </a:ext>
            </a:extLst>
          </p:cNvPr>
          <p:cNvSpPr>
            <a:spLocks noGrp="1"/>
          </p:cNvSpPr>
          <p:nvPr>
            <p:ph type="sldNum" sz="quarter" idx="12"/>
          </p:nvPr>
        </p:nvSpPr>
        <p:spPr/>
        <p:txBody>
          <a:bodyPr/>
          <a:lstStyle/>
          <a:p>
            <a:fld id="{7A3285ED-5E85-4370-8300-20A91DEF3646}" type="slidenum">
              <a:rPr lang="en-US" smtClean="0"/>
              <a:t>36</a:t>
            </a:fld>
            <a:endParaRPr lang="en-US"/>
          </a:p>
        </p:txBody>
      </p:sp>
      <p:pic>
        <p:nvPicPr>
          <p:cNvPr id="4" name="Picture 4" descr="Importing csv files groups and facility, manual data entry">
            <a:extLst>
              <a:ext uri="{FF2B5EF4-FFF2-40B4-BE49-F238E27FC236}">
                <a16:creationId xmlns:a16="http://schemas.microsoft.com/office/drawing/2014/main" id="{9660403A-9E87-BC3D-1896-CA7F0E3D0B1E}"/>
              </a:ext>
            </a:extLst>
          </p:cNvPr>
          <p:cNvPicPr>
            <a:picLocks noChangeAspect="1"/>
          </p:cNvPicPr>
          <p:nvPr/>
        </p:nvPicPr>
        <p:blipFill>
          <a:blip r:embed="rId2"/>
          <a:stretch>
            <a:fillRect/>
          </a:stretch>
        </p:blipFill>
        <p:spPr>
          <a:xfrm>
            <a:off x="838200" y="1914473"/>
            <a:ext cx="9728699" cy="4029303"/>
          </a:xfrm>
          <a:prstGeom prst="rect">
            <a:avLst/>
          </a:prstGeom>
        </p:spPr>
      </p:pic>
    </p:spTree>
    <p:extLst>
      <p:ext uri="{BB962C8B-B14F-4D97-AF65-F5344CB8AC3E}">
        <p14:creationId xmlns:p14="http://schemas.microsoft.com/office/powerpoint/2010/main" val="1393664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A84ED-BAD4-4241-3863-140B04343884}"/>
              </a:ext>
            </a:extLst>
          </p:cNvPr>
          <p:cNvSpPr>
            <a:spLocks noGrp="1"/>
          </p:cNvSpPr>
          <p:nvPr>
            <p:ph type="title"/>
          </p:nvPr>
        </p:nvSpPr>
        <p:spPr>
          <a:xfrm>
            <a:off x="838200" y="365125"/>
            <a:ext cx="7663962" cy="1728012"/>
          </a:xfrm>
        </p:spPr>
        <p:txBody>
          <a:bodyPr>
            <a:noAutofit/>
          </a:bodyPr>
          <a:lstStyle/>
          <a:p>
            <a:r>
              <a:rPr lang="en-US" sz="4400" dirty="0"/>
              <a:t>Each Saved Pathway will be Highlighted as Complete or Incomplete</a:t>
            </a:r>
          </a:p>
        </p:txBody>
      </p:sp>
      <p:sp>
        <p:nvSpPr>
          <p:cNvPr id="3" name="Slide Number Placeholder 2">
            <a:extLst>
              <a:ext uri="{FF2B5EF4-FFF2-40B4-BE49-F238E27FC236}">
                <a16:creationId xmlns:a16="http://schemas.microsoft.com/office/drawing/2014/main" id="{10A2DC52-5468-138B-8444-5F9471C0FA61}"/>
              </a:ext>
            </a:extLst>
          </p:cNvPr>
          <p:cNvSpPr>
            <a:spLocks noGrp="1"/>
          </p:cNvSpPr>
          <p:nvPr>
            <p:ph type="sldNum" sz="quarter" idx="12"/>
          </p:nvPr>
        </p:nvSpPr>
        <p:spPr/>
        <p:txBody>
          <a:bodyPr/>
          <a:lstStyle/>
          <a:p>
            <a:fld id="{7A3285ED-5E85-4370-8300-20A91DEF3646}" type="slidenum">
              <a:rPr lang="en-US" smtClean="0"/>
              <a:t>37</a:t>
            </a:fld>
            <a:endParaRPr lang="en-US"/>
          </a:p>
        </p:txBody>
      </p:sp>
      <p:pic>
        <p:nvPicPr>
          <p:cNvPr id="4" name="Picture 4" descr="Record complete: pathway saved with all questions answered. Record incomplete: pathway saved with one or more unanswered questions.">
            <a:extLst>
              <a:ext uri="{FF2B5EF4-FFF2-40B4-BE49-F238E27FC236}">
                <a16:creationId xmlns:a16="http://schemas.microsoft.com/office/drawing/2014/main" id="{64041CF2-CB80-A08E-0E47-F677F1BD7FF8}"/>
              </a:ext>
            </a:extLst>
          </p:cNvPr>
          <p:cNvPicPr>
            <a:picLocks noChangeAspect="1"/>
          </p:cNvPicPr>
          <p:nvPr/>
        </p:nvPicPr>
        <p:blipFill>
          <a:blip r:embed="rId2"/>
          <a:stretch>
            <a:fillRect/>
          </a:stretch>
        </p:blipFill>
        <p:spPr>
          <a:xfrm>
            <a:off x="838200" y="2093137"/>
            <a:ext cx="9738659" cy="3701858"/>
          </a:xfrm>
          <a:prstGeom prst="rect">
            <a:avLst/>
          </a:prstGeom>
        </p:spPr>
      </p:pic>
    </p:spTree>
    <p:extLst>
      <p:ext uri="{BB962C8B-B14F-4D97-AF65-F5344CB8AC3E}">
        <p14:creationId xmlns:p14="http://schemas.microsoft.com/office/powerpoint/2010/main" val="3096336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B524-CE8A-76FB-F5CF-C04419BC4129}"/>
              </a:ext>
            </a:extLst>
          </p:cNvPr>
          <p:cNvSpPr>
            <a:spLocks noGrp="1"/>
          </p:cNvSpPr>
          <p:nvPr>
            <p:ph type="title"/>
          </p:nvPr>
        </p:nvSpPr>
        <p:spPr/>
        <p:txBody>
          <a:bodyPr>
            <a:normAutofit/>
          </a:bodyPr>
          <a:lstStyle/>
          <a:p>
            <a:r>
              <a:rPr lang="en-US" sz="4400" dirty="0"/>
              <a:t>Import and Export Options</a:t>
            </a:r>
          </a:p>
        </p:txBody>
      </p:sp>
      <p:sp>
        <p:nvSpPr>
          <p:cNvPr id="3" name="Slide Number Placeholder 2">
            <a:extLst>
              <a:ext uri="{FF2B5EF4-FFF2-40B4-BE49-F238E27FC236}">
                <a16:creationId xmlns:a16="http://schemas.microsoft.com/office/drawing/2014/main" id="{2A94BE01-3CF0-3A73-054B-02F2CC1544C7}"/>
              </a:ext>
            </a:extLst>
          </p:cNvPr>
          <p:cNvSpPr>
            <a:spLocks noGrp="1"/>
          </p:cNvSpPr>
          <p:nvPr>
            <p:ph type="sldNum" sz="quarter" idx="11"/>
          </p:nvPr>
        </p:nvSpPr>
        <p:spPr/>
        <p:txBody>
          <a:bodyPr/>
          <a:lstStyle/>
          <a:p>
            <a:fld id="{7A3285ED-5E85-4370-8300-20A91DEF3646}" type="slidenum">
              <a:rPr lang="en-US" smtClean="0"/>
              <a:pPr/>
              <a:t>38</a:t>
            </a:fld>
            <a:endParaRPr lang="en-US" dirty="0"/>
          </a:p>
        </p:txBody>
      </p:sp>
      <p:pic>
        <p:nvPicPr>
          <p:cNvPr id="5" name="Content Placeholder 4" descr="Click a cell to begin entering data on the day for which counts are reported.">
            <a:extLst>
              <a:ext uri="{FF2B5EF4-FFF2-40B4-BE49-F238E27FC236}">
                <a16:creationId xmlns:a16="http://schemas.microsoft.com/office/drawing/2014/main" id="{65B869E3-558B-CDBA-D912-FAF28524947C}"/>
              </a:ext>
            </a:extLst>
          </p:cNvPr>
          <p:cNvPicPr>
            <a:picLocks noGrp="1" noChangeAspect="1"/>
          </p:cNvPicPr>
          <p:nvPr>
            <p:ph idx="1"/>
          </p:nvPr>
        </p:nvPicPr>
        <p:blipFill>
          <a:blip r:embed="rId2"/>
          <a:stretch>
            <a:fillRect/>
          </a:stretch>
        </p:blipFill>
        <p:spPr>
          <a:xfrm>
            <a:off x="1034256" y="2262504"/>
            <a:ext cx="9829800" cy="4177462"/>
          </a:xfrm>
        </p:spPr>
      </p:pic>
      <p:pic>
        <p:nvPicPr>
          <p:cNvPr id="6" name="Picture 5">
            <a:extLst>
              <a:ext uri="{FF2B5EF4-FFF2-40B4-BE49-F238E27FC236}">
                <a16:creationId xmlns:a16="http://schemas.microsoft.com/office/drawing/2014/main" id="{486F1A06-997D-AE56-C2CD-552146BABE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49156" y="571295"/>
            <a:ext cx="1809750" cy="1409700"/>
          </a:xfrm>
          <a:prstGeom prst="rect">
            <a:avLst/>
          </a:prstGeom>
        </p:spPr>
      </p:pic>
      <p:pic>
        <p:nvPicPr>
          <p:cNvPr id="7" name="Picture 6" descr="Webpage screenshot for &#10;Click a cell to begin entering data on the day for which counts are reported.">
            <a:extLst>
              <a:ext uri="{FF2B5EF4-FFF2-40B4-BE49-F238E27FC236}">
                <a16:creationId xmlns:a16="http://schemas.microsoft.com/office/drawing/2014/main" id="{7B3B3437-6220-0DB0-E8E5-D249361F5A65}"/>
              </a:ext>
            </a:extLst>
          </p:cNvPr>
          <p:cNvPicPr>
            <a:picLocks noChangeAspect="1"/>
          </p:cNvPicPr>
          <p:nvPr/>
        </p:nvPicPr>
        <p:blipFill>
          <a:blip r:embed="rId4"/>
          <a:stretch>
            <a:fillRect/>
          </a:stretch>
        </p:blipFill>
        <p:spPr>
          <a:xfrm>
            <a:off x="1182198" y="2404599"/>
            <a:ext cx="9827604" cy="4176122"/>
          </a:xfrm>
          <a:prstGeom prst="rect">
            <a:avLst/>
          </a:prstGeom>
        </p:spPr>
      </p:pic>
    </p:spTree>
    <p:extLst>
      <p:ext uri="{BB962C8B-B14F-4D97-AF65-F5344CB8AC3E}">
        <p14:creationId xmlns:p14="http://schemas.microsoft.com/office/powerpoint/2010/main" val="1207736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AA0A-36C7-4DE2-5DCF-E1956277F684}"/>
              </a:ext>
            </a:extLst>
          </p:cNvPr>
          <p:cNvSpPr>
            <a:spLocks noGrp="1"/>
          </p:cNvSpPr>
          <p:nvPr>
            <p:ph type="title"/>
          </p:nvPr>
        </p:nvSpPr>
        <p:spPr>
          <a:xfrm>
            <a:off x="838200" y="219707"/>
            <a:ext cx="10515600" cy="1325563"/>
          </a:xfrm>
        </p:spPr>
        <p:txBody>
          <a:bodyPr>
            <a:normAutofit/>
          </a:bodyPr>
          <a:lstStyle/>
          <a:p>
            <a:r>
              <a:rPr lang="en-US" sz="4400" dirty="0"/>
              <a:t>Resources for Importing Data</a:t>
            </a:r>
          </a:p>
        </p:txBody>
      </p:sp>
      <p:sp>
        <p:nvSpPr>
          <p:cNvPr id="7" name="TextBox 6">
            <a:extLst>
              <a:ext uri="{FF2B5EF4-FFF2-40B4-BE49-F238E27FC236}">
                <a16:creationId xmlns:a16="http://schemas.microsoft.com/office/drawing/2014/main" id="{0FCF78EC-5830-62D6-F558-89EA3D117220}"/>
              </a:ext>
            </a:extLst>
          </p:cNvPr>
          <p:cNvSpPr txBox="1"/>
          <p:nvPr/>
        </p:nvSpPr>
        <p:spPr>
          <a:xfrm>
            <a:off x="1936955" y="1545270"/>
            <a:ext cx="8190271" cy="461665"/>
          </a:xfrm>
          <a:prstGeom prst="rect">
            <a:avLst/>
          </a:prstGeom>
          <a:noFill/>
        </p:spPr>
        <p:txBody>
          <a:bodyPr wrap="square" rtlCol="0">
            <a:spAutoFit/>
          </a:bodyPr>
          <a:lstStyle/>
          <a:p>
            <a:r>
              <a:rPr lang="en-US" sz="2400" dirty="0"/>
              <a:t>Visit </a:t>
            </a:r>
            <a:r>
              <a:rPr lang="en-US" sz="2400" u="sng" dirty="0"/>
              <a:t>NHSN LTCF COVID-19 Module web-page</a:t>
            </a:r>
          </a:p>
        </p:txBody>
      </p:sp>
      <p:pic>
        <p:nvPicPr>
          <p:cNvPr id="4" name="Picture 3" descr="LTCF Covid-19 module, enrollment, enhancing data security, training, data collection forms and instructions, resources">
            <a:extLst>
              <a:ext uri="{FF2B5EF4-FFF2-40B4-BE49-F238E27FC236}">
                <a16:creationId xmlns:a16="http://schemas.microsoft.com/office/drawing/2014/main" id="{72D7DD20-24CC-066B-E6A0-7BEFA7DF1CDA}"/>
              </a:ext>
            </a:extLst>
          </p:cNvPr>
          <p:cNvPicPr>
            <a:picLocks noChangeAspect="1"/>
          </p:cNvPicPr>
          <p:nvPr/>
        </p:nvPicPr>
        <p:blipFill>
          <a:blip r:embed="rId2"/>
          <a:stretch>
            <a:fillRect/>
          </a:stretch>
        </p:blipFill>
        <p:spPr>
          <a:xfrm>
            <a:off x="2769725" y="2138516"/>
            <a:ext cx="5186640" cy="2833922"/>
          </a:xfrm>
          <a:prstGeom prst="rect">
            <a:avLst/>
          </a:prstGeom>
        </p:spPr>
      </p:pic>
      <p:pic>
        <p:nvPicPr>
          <p:cNvPr id="5" name="Picture 4" descr="CSV data file templates for facility and groups, guidance documents with importing requirements (variable names, values, format, description)">
            <a:extLst>
              <a:ext uri="{FF2B5EF4-FFF2-40B4-BE49-F238E27FC236}">
                <a16:creationId xmlns:a16="http://schemas.microsoft.com/office/drawing/2014/main" id="{B19D0761-FFE7-04B0-943A-36A4C99CB154}"/>
              </a:ext>
            </a:extLst>
          </p:cNvPr>
          <p:cNvPicPr>
            <a:picLocks noChangeAspect="1"/>
          </p:cNvPicPr>
          <p:nvPr/>
        </p:nvPicPr>
        <p:blipFill>
          <a:blip r:embed="rId3"/>
          <a:stretch>
            <a:fillRect/>
          </a:stretch>
        </p:blipFill>
        <p:spPr>
          <a:xfrm>
            <a:off x="1079481" y="4972438"/>
            <a:ext cx="6876884" cy="1383912"/>
          </a:xfrm>
          <a:prstGeom prst="rect">
            <a:avLst/>
          </a:prstGeom>
        </p:spPr>
      </p:pic>
      <p:pic>
        <p:nvPicPr>
          <p:cNvPr id="6" name="Picture 5" descr="Importing data resources">
            <a:extLst>
              <a:ext uri="{FF2B5EF4-FFF2-40B4-BE49-F238E27FC236}">
                <a16:creationId xmlns:a16="http://schemas.microsoft.com/office/drawing/2014/main" id="{D227ACCC-91B8-64DB-0501-38C0350AF9EE}"/>
              </a:ext>
            </a:extLst>
          </p:cNvPr>
          <p:cNvPicPr>
            <a:picLocks noChangeAspect="1"/>
          </p:cNvPicPr>
          <p:nvPr/>
        </p:nvPicPr>
        <p:blipFill>
          <a:blip r:embed="rId4"/>
          <a:stretch>
            <a:fillRect/>
          </a:stretch>
        </p:blipFill>
        <p:spPr>
          <a:xfrm>
            <a:off x="7956365" y="2793495"/>
            <a:ext cx="3284082" cy="3562855"/>
          </a:xfrm>
          <a:prstGeom prst="rect">
            <a:avLst/>
          </a:prstGeom>
        </p:spPr>
      </p:pic>
      <p:sp>
        <p:nvSpPr>
          <p:cNvPr id="3" name="Slide Number Placeholder 2">
            <a:extLst>
              <a:ext uri="{FF2B5EF4-FFF2-40B4-BE49-F238E27FC236}">
                <a16:creationId xmlns:a16="http://schemas.microsoft.com/office/drawing/2014/main" id="{D62567F9-1BEF-40A0-2197-77757E0A6A4D}"/>
              </a:ext>
            </a:extLst>
          </p:cNvPr>
          <p:cNvSpPr>
            <a:spLocks noGrp="1"/>
          </p:cNvSpPr>
          <p:nvPr>
            <p:ph type="sldNum" sz="quarter" idx="12"/>
          </p:nvPr>
        </p:nvSpPr>
        <p:spPr/>
        <p:txBody>
          <a:bodyPr/>
          <a:lstStyle/>
          <a:p>
            <a:fld id="{7A3285ED-5E85-4370-8300-20A91DEF3646}" type="slidenum">
              <a:rPr lang="en-US" smtClean="0"/>
              <a:t>39</a:t>
            </a:fld>
            <a:endParaRPr lang="en-US"/>
          </a:p>
        </p:txBody>
      </p:sp>
    </p:spTree>
    <p:extLst>
      <p:ext uri="{BB962C8B-B14F-4D97-AF65-F5344CB8AC3E}">
        <p14:creationId xmlns:p14="http://schemas.microsoft.com/office/powerpoint/2010/main" val="1035894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530BD-4FBE-411A-8BC3-7FE1A28B332D}"/>
              </a:ext>
            </a:extLst>
          </p:cNvPr>
          <p:cNvSpPr>
            <a:spLocks noGrp="1"/>
          </p:cNvSpPr>
          <p:nvPr>
            <p:ph type="title"/>
          </p:nvPr>
        </p:nvSpPr>
        <p:spPr/>
        <p:txBody>
          <a:bodyPr/>
          <a:lstStyle/>
          <a:p>
            <a:r>
              <a:rPr lang="en-US" dirty="0"/>
              <a:t>Toolkit Material</a:t>
            </a:r>
          </a:p>
        </p:txBody>
      </p:sp>
      <p:sp>
        <p:nvSpPr>
          <p:cNvPr id="3" name="Slide Number Placeholder 2">
            <a:extLst>
              <a:ext uri="{FF2B5EF4-FFF2-40B4-BE49-F238E27FC236}">
                <a16:creationId xmlns:a16="http://schemas.microsoft.com/office/drawing/2014/main" id="{3266265E-BB60-B39A-34AB-42B58FD1A258}"/>
              </a:ext>
            </a:extLst>
          </p:cNvPr>
          <p:cNvSpPr>
            <a:spLocks noGrp="1"/>
          </p:cNvSpPr>
          <p:nvPr>
            <p:ph type="sldNum" sz="quarter" idx="11"/>
          </p:nvPr>
        </p:nvSpPr>
        <p:spPr/>
        <p:txBody>
          <a:bodyPr/>
          <a:lstStyle/>
          <a:p>
            <a:fld id="{7A3285ED-5E85-4370-8300-20A91DEF3646}" type="slidenum">
              <a:rPr lang="en-US" smtClean="0"/>
              <a:pPr/>
              <a:t>4</a:t>
            </a:fld>
            <a:endParaRPr lang="en-US" dirty="0"/>
          </a:p>
        </p:txBody>
      </p:sp>
      <p:sp>
        <p:nvSpPr>
          <p:cNvPr id="4" name="Text Placeholder 3">
            <a:extLst>
              <a:ext uri="{FF2B5EF4-FFF2-40B4-BE49-F238E27FC236}">
                <a16:creationId xmlns:a16="http://schemas.microsoft.com/office/drawing/2014/main" id="{3D021F8F-F510-C88B-C41D-D715E8090A53}"/>
              </a:ext>
            </a:extLst>
          </p:cNvPr>
          <p:cNvSpPr>
            <a:spLocks noGrp="1"/>
          </p:cNvSpPr>
          <p:nvPr>
            <p:ph type="body" sz="quarter" idx="13"/>
          </p:nvPr>
        </p:nvSpPr>
        <p:spPr>
          <a:xfrm>
            <a:off x="672947" y="1978149"/>
            <a:ext cx="10552113" cy="4378201"/>
          </a:xfrm>
        </p:spPr>
        <p:txBody>
          <a:bodyPr>
            <a:normAutofit fontScale="70000" lnSpcReduction="20000"/>
          </a:bodyPr>
          <a:lstStyle/>
          <a:p>
            <a:pPr marL="0" indent="0">
              <a:buNone/>
            </a:pPr>
            <a:r>
              <a:rPr lang="en-US" sz="2000" dirty="0">
                <a:solidFill>
                  <a:schemeClr val="tx1">
                    <a:lumMod val="50000"/>
                  </a:schemeClr>
                </a:solidFill>
              </a:rPr>
              <a:t>This toolkit will provide instructions on:</a:t>
            </a:r>
          </a:p>
          <a:p>
            <a:pPr marL="0" indent="0">
              <a:buNone/>
            </a:pPr>
            <a:r>
              <a:rPr lang="en-US" sz="2000" dirty="0">
                <a:solidFill>
                  <a:schemeClr val="tx1">
                    <a:lumMod val="50000"/>
                  </a:schemeClr>
                </a:solidFill>
              </a:rPr>
              <a:t>Conferring rights ................................................................................................................................10</a:t>
            </a:r>
          </a:p>
          <a:p>
            <a:pPr marL="0" indent="0">
              <a:buNone/>
            </a:pPr>
            <a:r>
              <a:rPr lang="en-US" sz="2000" dirty="0">
                <a:solidFill>
                  <a:schemeClr val="tx1">
                    <a:lumMod val="50000"/>
                  </a:schemeClr>
                </a:solidFill>
              </a:rPr>
              <a:t>NHSN Users: </a:t>
            </a:r>
          </a:p>
          <a:p>
            <a:pPr lvl="1"/>
            <a:r>
              <a:rPr lang="en-US" sz="2000" dirty="0">
                <a:solidFill>
                  <a:schemeClr val="tx1">
                    <a:lumMod val="50000"/>
                  </a:schemeClr>
                </a:solidFill>
              </a:rPr>
              <a:t>Adding New User  ....…………………………………………………………………………………………18</a:t>
            </a:r>
          </a:p>
          <a:p>
            <a:pPr lvl="1"/>
            <a:r>
              <a:rPr lang="en-US" sz="2000" dirty="0">
                <a:solidFill>
                  <a:schemeClr val="tx1">
                    <a:lumMod val="50000"/>
                  </a:schemeClr>
                </a:solidFill>
              </a:rPr>
              <a:t>Changing Facility Administrator …...……………………………………………………………23</a:t>
            </a:r>
          </a:p>
          <a:p>
            <a:pPr lvl="1"/>
            <a:r>
              <a:rPr lang="en-US" sz="2000" dirty="0">
                <a:solidFill>
                  <a:schemeClr val="tx1">
                    <a:lumMod val="50000"/>
                  </a:schemeClr>
                </a:solidFill>
              </a:rPr>
              <a:t>New Facility Enrollment  .………………………………………………………………………………24</a:t>
            </a:r>
          </a:p>
          <a:p>
            <a:pPr marL="0" indent="0">
              <a:buNone/>
            </a:pPr>
            <a:r>
              <a:rPr lang="en-US" sz="2000" dirty="0">
                <a:solidFill>
                  <a:schemeClr val="tx1">
                    <a:lumMod val="50000"/>
                  </a:schemeClr>
                </a:solidFill>
              </a:rPr>
              <a:t>NHSN Adding Locations ...……………………………………………………………………………………………..25</a:t>
            </a:r>
          </a:p>
          <a:p>
            <a:pPr marL="0" indent="0">
              <a:buNone/>
            </a:pPr>
            <a:r>
              <a:rPr lang="en-US" sz="2000" dirty="0">
                <a:solidFill>
                  <a:schemeClr val="tx1">
                    <a:lumMod val="50000"/>
                  </a:schemeClr>
                </a:solidFill>
              </a:rPr>
              <a:t>COVID-19 Reporting Module  …...................................................................................................29</a:t>
            </a:r>
          </a:p>
          <a:p>
            <a:pPr marL="0" indent="0">
              <a:buNone/>
            </a:pPr>
            <a:r>
              <a:rPr lang="en-US" sz="2000" dirty="0">
                <a:solidFill>
                  <a:schemeClr val="tx1">
                    <a:lumMod val="50000"/>
                  </a:schemeClr>
                </a:solidFill>
              </a:rPr>
              <a:t>Manual Data Entry  .………………………………………………………………………………………………………..41</a:t>
            </a:r>
          </a:p>
          <a:p>
            <a:pPr marL="0" indent="0">
              <a:buNone/>
            </a:pPr>
            <a:r>
              <a:rPr lang="en-US" sz="2000" dirty="0">
                <a:solidFill>
                  <a:schemeClr val="tx1">
                    <a:lumMod val="50000"/>
                  </a:schemeClr>
                </a:solidFill>
              </a:rPr>
              <a:t>Weekly HCP &amp; Resident COVID-19 Vaccination Reporting………………………………..45</a:t>
            </a:r>
          </a:p>
          <a:p>
            <a:pPr marL="0" indent="0">
              <a:buNone/>
            </a:pPr>
            <a:r>
              <a:rPr lang="en-US" sz="2000" dirty="0">
                <a:solidFill>
                  <a:schemeClr val="tx1">
                    <a:lumMod val="50000"/>
                  </a:schemeClr>
                </a:solidFill>
              </a:rPr>
              <a:t>Healthcare Personnel Safety Module (HPS-Vaccinations).........................................51</a:t>
            </a:r>
          </a:p>
          <a:p>
            <a:pPr marL="0" indent="0">
              <a:buNone/>
            </a:pPr>
            <a:r>
              <a:rPr lang="en-US" sz="2000" dirty="0">
                <a:solidFill>
                  <a:schemeClr val="tx1">
                    <a:lumMod val="50000"/>
                  </a:schemeClr>
                </a:solidFill>
              </a:rPr>
              <a:t>Long-Term Care Module (LTC- HAI’s)......................................................................................59</a:t>
            </a:r>
          </a:p>
          <a:p>
            <a:pPr marL="0" indent="0">
              <a:buNone/>
            </a:pPr>
            <a:r>
              <a:rPr lang="en-US" sz="2000" dirty="0">
                <a:solidFill>
                  <a:schemeClr val="tx1">
                    <a:lumMod val="50000"/>
                  </a:schemeClr>
                </a:solidFill>
              </a:rPr>
              <a:t>UTI, MDRO, and CDI Event Reporting.....................................................................................63</a:t>
            </a:r>
          </a:p>
          <a:p>
            <a:pPr marL="0" indent="0">
              <a:buNone/>
            </a:pPr>
            <a:r>
              <a:rPr lang="en-US" sz="2000" dirty="0">
                <a:solidFill>
                  <a:schemeClr val="tx1">
                    <a:lumMod val="50000"/>
                  </a:schemeClr>
                </a:solidFill>
              </a:rPr>
              <a:t>Summary Reporting..........................................................................................................................72</a:t>
            </a:r>
          </a:p>
          <a:p>
            <a:pPr marL="0" indent="0">
              <a:buNone/>
            </a:pPr>
            <a:r>
              <a:rPr lang="en-US" sz="2000" dirty="0">
                <a:solidFill>
                  <a:schemeClr val="tx1">
                    <a:lumMod val="50000"/>
                  </a:schemeClr>
                </a:solidFill>
              </a:rPr>
              <a:t>Internal Data Validation …..............................................................................................................80</a:t>
            </a:r>
          </a:p>
          <a:p>
            <a:pPr marL="0" indent="0">
              <a:buNone/>
            </a:pPr>
            <a:r>
              <a:rPr lang="en-US" sz="2000" dirty="0">
                <a:solidFill>
                  <a:schemeClr val="tx1">
                    <a:lumMod val="50000"/>
                  </a:schemeClr>
                </a:solidFill>
              </a:rPr>
              <a:t>Helpful Links……………….…....................................................................................................................88</a:t>
            </a:r>
          </a:p>
          <a:p>
            <a:endParaRPr lang="en-US" dirty="0">
              <a:solidFill>
                <a:schemeClr val="tx1">
                  <a:lumMod val="50000"/>
                </a:schemeClr>
              </a:solidFill>
            </a:endParaRPr>
          </a:p>
        </p:txBody>
      </p:sp>
    </p:spTree>
    <p:extLst>
      <p:ext uri="{BB962C8B-B14F-4D97-AF65-F5344CB8AC3E}">
        <p14:creationId xmlns:p14="http://schemas.microsoft.com/office/powerpoint/2010/main" val="4068084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B824-7691-D025-9DEA-50A580DB944F}"/>
              </a:ext>
            </a:extLst>
          </p:cNvPr>
          <p:cNvSpPr>
            <a:spLocks noGrp="1"/>
          </p:cNvSpPr>
          <p:nvPr>
            <p:ph type="title"/>
          </p:nvPr>
        </p:nvSpPr>
        <p:spPr>
          <a:xfrm>
            <a:off x="681739" y="994787"/>
            <a:ext cx="6079546" cy="807637"/>
          </a:xfrm>
        </p:spPr>
        <p:txBody>
          <a:bodyPr>
            <a:noAutofit/>
          </a:bodyPr>
          <a:lstStyle/>
          <a:p>
            <a:r>
              <a:rPr lang="en-US" sz="4400" dirty="0"/>
              <a:t>CSV Template and File Layout for CSV Upload</a:t>
            </a:r>
          </a:p>
        </p:txBody>
      </p:sp>
      <p:sp>
        <p:nvSpPr>
          <p:cNvPr id="3" name="Slide Number Placeholder 2">
            <a:extLst>
              <a:ext uri="{FF2B5EF4-FFF2-40B4-BE49-F238E27FC236}">
                <a16:creationId xmlns:a16="http://schemas.microsoft.com/office/drawing/2014/main" id="{0BF56260-5D64-C9D5-053F-6A13DD59898C}"/>
              </a:ext>
            </a:extLst>
          </p:cNvPr>
          <p:cNvSpPr>
            <a:spLocks noGrp="1"/>
          </p:cNvSpPr>
          <p:nvPr>
            <p:ph type="sldNum" sz="quarter" idx="11"/>
          </p:nvPr>
        </p:nvSpPr>
        <p:spPr/>
        <p:txBody>
          <a:bodyPr/>
          <a:lstStyle/>
          <a:p>
            <a:fld id="{7A3285ED-5E85-4370-8300-20A91DEF3646}" type="slidenum">
              <a:rPr lang="en-US" smtClean="0"/>
              <a:pPr/>
              <a:t>40</a:t>
            </a:fld>
            <a:endParaRPr lang="en-US" dirty="0"/>
          </a:p>
        </p:txBody>
      </p:sp>
      <p:pic>
        <p:nvPicPr>
          <p:cNvPr id="5" name="Picture 4" descr="Graphical user interface, application, table&#10;&#10;therapeutics template for csv upload">
            <a:extLst>
              <a:ext uri="{FF2B5EF4-FFF2-40B4-BE49-F238E27FC236}">
                <a16:creationId xmlns:a16="http://schemas.microsoft.com/office/drawing/2014/main" id="{A5838B2B-31BC-4CED-29AB-A81E850B6374}"/>
              </a:ext>
            </a:extLst>
          </p:cNvPr>
          <p:cNvPicPr>
            <a:picLocks noChangeAspect="1"/>
          </p:cNvPicPr>
          <p:nvPr/>
        </p:nvPicPr>
        <p:blipFill>
          <a:blip r:embed="rId2"/>
          <a:stretch>
            <a:fillRect/>
          </a:stretch>
        </p:blipFill>
        <p:spPr>
          <a:xfrm>
            <a:off x="1112088" y="2117725"/>
            <a:ext cx="9967824" cy="4541914"/>
          </a:xfrm>
          <a:prstGeom prst="rect">
            <a:avLst/>
          </a:prstGeom>
        </p:spPr>
      </p:pic>
    </p:spTree>
    <p:extLst>
      <p:ext uri="{BB962C8B-B14F-4D97-AF65-F5344CB8AC3E}">
        <p14:creationId xmlns:p14="http://schemas.microsoft.com/office/powerpoint/2010/main" val="626652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0D5A-2AF5-5B02-DB2B-A3D5AA577F09}"/>
              </a:ext>
            </a:extLst>
          </p:cNvPr>
          <p:cNvSpPr>
            <a:spLocks noGrp="1"/>
          </p:cNvSpPr>
          <p:nvPr>
            <p:ph type="title"/>
          </p:nvPr>
        </p:nvSpPr>
        <p:spPr>
          <a:xfrm>
            <a:off x="5928852" y="3326578"/>
            <a:ext cx="5313823" cy="1133475"/>
          </a:xfrm>
        </p:spPr>
        <p:txBody>
          <a:bodyPr/>
          <a:lstStyle/>
          <a:p>
            <a:r>
              <a:rPr lang="en-US" dirty="0"/>
              <a:t>Manual Data Entry</a:t>
            </a:r>
          </a:p>
        </p:txBody>
      </p:sp>
      <p:sp>
        <p:nvSpPr>
          <p:cNvPr id="3" name="Slide Number Placeholder 2">
            <a:extLst>
              <a:ext uri="{FF2B5EF4-FFF2-40B4-BE49-F238E27FC236}">
                <a16:creationId xmlns:a16="http://schemas.microsoft.com/office/drawing/2014/main" id="{12ADD4A8-86B1-1B36-9B2B-C45C4F7F6D18}"/>
              </a:ext>
            </a:extLst>
          </p:cNvPr>
          <p:cNvSpPr>
            <a:spLocks noGrp="1"/>
          </p:cNvSpPr>
          <p:nvPr>
            <p:ph type="sldNum" sz="quarter" idx="12"/>
          </p:nvPr>
        </p:nvSpPr>
        <p:spPr/>
        <p:txBody>
          <a:bodyPr/>
          <a:lstStyle/>
          <a:p>
            <a:fld id="{7A3285ED-5E85-4370-8300-20A91DEF3646}" type="slidenum">
              <a:rPr lang="en-US" smtClean="0"/>
              <a:pPr/>
              <a:t>41</a:t>
            </a:fld>
            <a:endParaRPr lang="en-US" dirty="0"/>
          </a:p>
        </p:txBody>
      </p:sp>
      <p:sp>
        <p:nvSpPr>
          <p:cNvPr id="4" name="TextBox 3">
            <a:extLst>
              <a:ext uri="{FF2B5EF4-FFF2-40B4-BE49-F238E27FC236}">
                <a16:creationId xmlns:a16="http://schemas.microsoft.com/office/drawing/2014/main" id="{42BF9EC4-9A74-C498-95BE-EBDE8BE0D7A4}"/>
              </a:ext>
            </a:extLst>
          </p:cNvPr>
          <p:cNvSpPr txBox="1"/>
          <p:nvPr/>
        </p:nvSpPr>
        <p:spPr>
          <a:xfrm>
            <a:off x="5294671" y="4517923"/>
            <a:ext cx="6209071" cy="646331"/>
          </a:xfrm>
          <a:prstGeom prst="rect">
            <a:avLst/>
          </a:prstGeom>
          <a:noFill/>
        </p:spPr>
        <p:txBody>
          <a:bodyPr wrap="square" rtlCol="0">
            <a:spAutoFit/>
          </a:bodyPr>
          <a:lstStyle/>
          <a:p>
            <a:r>
              <a:rPr lang="en-US" dirty="0">
                <a:solidFill>
                  <a:schemeClr val="bg1"/>
                </a:solidFill>
              </a:rPr>
              <a:t>Resident Impact and Facility Capacity Pathway</a:t>
            </a:r>
          </a:p>
          <a:p>
            <a:pPr algn="ctr"/>
            <a:r>
              <a:rPr lang="en-US" dirty="0">
                <a:solidFill>
                  <a:schemeClr val="bg1"/>
                </a:solidFill>
              </a:rPr>
              <a:t>NHSN COVID-19 Module</a:t>
            </a:r>
          </a:p>
        </p:txBody>
      </p:sp>
    </p:spTree>
    <p:extLst>
      <p:ext uri="{BB962C8B-B14F-4D97-AF65-F5344CB8AC3E}">
        <p14:creationId xmlns:p14="http://schemas.microsoft.com/office/powerpoint/2010/main" val="2208039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8D4FD-DBC9-9C14-E9B2-6811B989C5B3}"/>
              </a:ext>
            </a:extLst>
          </p:cNvPr>
          <p:cNvSpPr>
            <a:spLocks noGrp="1"/>
          </p:cNvSpPr>
          <p:nvPr>
            <p:ph type="title"/>
          </p:nvPr>
        </p:nvSpPr>
        <p:spPr>
          <a:xfrm>
            <a:off x="804832" y="756138"/>
            <a:ext cx="6752422" cy="664636"/>
          </a:xfrm>
        </p:spPr>
        <p:txBody>
          <a:bodyPr>
            <a:noAutofit/>
          </a:bodyPr>
          <a:lstStyle/>
          <a:p>
            <a:r>
              <a:rPr lang="en-US" sz="4400" dirty="0"/>
              <a:t>Manual Data Entry</a:t>
            </a:r>
          </a:p>
        </p:txBody>
      </p:sp>
      <p:sp>
        <p:nvSpPr>
          <p:cNvPr id="3" name="Slide Number Placeholder 2">
            <a:extLst>
              <a:ext uri="{FF2B5EF4-FFF2-40B4-BE49-F238E27FC236}">
                <a16:creationId xmlns:a16="http://schemas.microsoft.com/office/drawing/2014/main" id="{83DD9BC1-1BA9-FD7E-18B7-F10BDE84BEB1}"/>
              </a:ext>
            </a:extLst>
          </p:cNvPr>
          <p:cNvSpPr>
            <a:spLocks noGrp="1"/>
          </p:cNvSpPr>
          <p:nvPr>
            <p:ph type="sldNum" sz="quarter" idx="11"/>
          </p:nvPr>
        </p:nvSpPr>
        <p:spPr/>
        <p:txBody>
          <a:bodyPr/>
          <a:lstStyle/>
          <a:p>
            <a:fld id="{7A3285ED-5E85-4370-8300-20A91DEF3646}" type="slidenum">
              <a:rPr lang="en-US" smtClean="0"/>
              <a:pPr/>
              <a:t>42</a:t>
            </a:fld>
            <a:endParaRPr lang="en-US" dirty="0"/>
          </a:p>
        </p:txBody>
      </p:sp>
      <p:pic>
        <p:nvPicPr>
          <p:cNvPr id="5" name="Picture 4" descr="Manual data entry, click a cell to begin entering data">
            <a:extLst>
              <a:ext uri="{FF2B5EF4-FFF2-40B4-BE49-F238E27FC236}">
                <a16:creationId xmlns:a16="http://schemas.microsoft.com/office/drawing/2014/main" id="{CE50EF2A-6439-9590-2311-DD2698A6BC68}"/>
              </a:ext>
            </a:extLst>
          </p:cNvPr>
          <p:cNvPicPr>
            <a:picLocks noChangeAspect="1"/>
          </p:cNvPicPr>
          <p:nvPr/>
        </p:nvPicPr>
        <p:blipFill>
          <a:blip r:embed="rId2"/>
          <a:stretch>
            <a:fillRect/>
          </a:stretch>
        </p:blipFill>
        <p:spPr>
          <a:xfrm>
            <a:off x="1691258" y="1956016"/>
            <a:ext cx="8809484" cy="4700423"/>
          </a:xfrm>
          <a:prstGeom prst="rect">
            <a:avLst/>
          </a:prstGeom>
        </p:spPr>
      </p:pic>
    </p:spTree>
    <p:extLst>
      <p:ext uri="{BB962C8B-B14F-4D97-AF65-F5344CB8AC3E}">
        <p14:creationId xmlns:p14="http://schemas.microsoft.com/office/powerpoint/2010/main" val="1773740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9F46-658D-8AF5-2AE6-3CE5E6AE82C0}"/>
              </a:ext>
            </a:extLst>
          </p:cNvPr>
          <p:cNvSpPr>
            <a:spLocks noGrp="1"/>
          </p:cNvSpPr>
          <p:nvPr>
            <p:ph type="title"/>
          </p:nvPr>
        </p:nvSpPr>
        <p:spPr>
          <a:xfrm>
            <a:off x="734493" y="430458"/>
            <a:ext cx="6752422" cy="1325563"/>
          </a:xfrm>
        </p:spPr>
        <p:txBody>
          <a:bodyPr>
            <a:normAutofit/>
          </a:bodyPr>
          <a:lstStyle/>
          <a:p>
            <a:r>
              <a:rPr lang="en-US" sz="4400" dirty="0"/>
              <a:t>LTCF COVID-19 Module Resources</a:t>
            </a:r>
          </a:p>
        </p:txBody>
      </p:sp>
      <p:sp>
        <p:nvSpPr>
          <p:cNvPr id="3" name="Slide Number Placeholder 2">
            <a:extLst>
              <a:ext uri="{FF2B5EF4-FFF2-40B4-BE49-F238E27FC236}">
                <a16:creationId xmlns:a16="http://schemas.microsoft.com/office/drawing/2014/main" id="{271E8AF9-B605-933D-43C7-6C0891FE6759}"/>
              </a:ext>
            </a:extLst>
          </p:cNvPr>
          <p:cNvSpPr>
            <a:spLocks noGrp="1"/>
          </p:cNvSpPr>
          <p:nvPr>
            <p:ph type="sldNum" sz="quarter" idx="11"/>
          </p:nvPr>
        </p:nvSpPr>
        <p:spPr/>
        <p:txBody>
          <a:bodyPr/>
          <a:lstStyle/>
          <a:p>
            <a:fld id="{7A3285ED-5E85-4370-8300-20A91DEF3646}" type="slidenum">
              <a:rPr lang="en-US" smtClean="0"/>
              <a:pPr/>
              <a:t>43</a:t>
            </a:fld>
            <a:endParaRPr lang="en-US" dirty="0"/>
          </a:p>
        </p:txBody>
      </p:sp>
      <p:pic>
        <p:nvPicPr>
          <p:cNvPr id="5" name="Picture 4" descr="Webpage screenshot for &#10; One stop browsing for nhsn ltcf covid-19 module resources visit nhsn ltcf covid-19 module web page for reporting resources, facilities eligible to report data to nhsn ltcf include nursing homes / skilled nursing, intermediate Care facilities for individuals with intellectual and disability and assisted living facilities. On this page enrollment and data security, training, CMS requirements, forms and instructions, facility CSV data import, group CSV data import, POC CSV data import, facility resources, group resources. Data collection forms and instructions, resonant impact and facility capacity, staff and personnel impact, point of care testing.">
            <a:extLst>
              <a:ext uri="{FF2B5EF4-FFF2-40B4-BE49-F238E27FC236}">
                <a16:creationId xmlns:a16="http://schemas.microsoft.com/office/drawing/2014/main" id="{FD71A0AE-2065-87C1-B73E-076C27D39206}"/>
              </a:ext>
            </a:extLst>
          </p:cNvPr>
          <p:cNvPicPr>
            <a:picLocks noChangeAspect="1"/>
          </p:cNvPicPr>
          <p:nvPr/>
        </p:nvPicPr>
        <p:blipFill>
          <a:blip r:embed="rId2"/>
          <a:stretch>
            <a:fillRect/>
          </a:stretch>
        </p:blipFill>
        <p:spPr>
          <a:xfrm>
            <a:off x="1360696" y="1756021"/>
            <a:ext cx="8821677" cy="5017443"/>
          </a:xfrm>
          <a:prstGeom prst="rect">
            <a:avLst/>
          </a:prstGeom>
        </p:spPr>
      </p:pic>
    </p:spTree>
    <p:extLst>
      <p:ext uri="{BB962C8B-B14F-4D97-AF65-F5344CB8AC3E}">
        <p14:creationId xmlns:p14="http://schemas.microsoft.com/office/powerpoint/2010/main" val="1948869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89AF6-D080-09A2-A075-FEF3F4FE9470}"/>
              </a:ext>
            </a:extLst>
          </p:cNvPr>
          <p:cNvSpPr>
            <a:spLocks noGrp="1"/>
          </p:cNvSpPr>
          <p:nvPr>
            <p:ph type="title"/>
          </p:nvPr>
        </p:nvSpPr>
        <p:spPr>
          <a:xfrm>
            <a:off x="838200" y="268409"/>
            <a:ext cx="10515600" cy="1325563"/>
          </a:xfrm>
        </p:spPr>
        <p:txBody>
          <a:bodyPr>
            <a:normAutofit/>
          </a:bodyPr>
          <a:lstStyle/>
          <a:p>
            <a:r>
              <a:rPr lang="en-US" sz="4400" dirty="0"/>
              <a:t>Use Arrow Icons to Navigate Dates</a:t>
            </a:r>
          </a:p>
        </p:txBody>
      </p:sp>
      <p:sp>
        <p:nvSpPr>
          <p:cNvPr id="3" name="Slide Number Placeholder 2">
            <a:extLst>
              <a:ext uri="{FF2B5EF4-FFF2-40B4-BE49-F238E27FC236}">
                <a16:creationId xmlns:a16="http://schemas.microsoft.com/office/drawing/2014/main" id="{DD9E34D1-7598-FCC2-1466-B5C1DDA35396}"/>
              </a:ext>
            </a:extLst>
          </p:cNvPr>
          <p:cNvSpPr>
            <a:spLocks noGrp="1"/>
          </p:cNvSpPr>
          <p:nvPr>
            <p:ph type="sldNum" sz="quarter" idx="12"/>
          </p:nvPr>
        </p:nvSpPr>
        <p:spPr/>
        <p:txBody>
          <a:bodyPr/>
          <a:lstStyle/>
          <a:p>
            <a:fld id="{7A3285ED-5E85-4370-8300-20A91DEF3646}" type="slidenum">
              <a:rPr lang="en-US" smtClean="0"/>
              <a:t>44</a:t>
            </a:fld>
            <a:endParaRPr lang="en-US"/>
          </a:p>
        </p:txBody>
      </p:sp>
      <p:pic>
        <p:nvPicPr>
          <p:cNvPr id="4" name="Picture 3" descr="manual data entry calendar view">
            <a:extLst>
              <a:ext uri="{FF2B5EF4-FFF2-40B4-BE49-F238E27FC236}">
                <a16:creationId xmlns:a16="http://schemas.microsoft.com/office/drawing/2014/main" id="{3482EA03-0FC8-D85A-BF8C-7659A2D16F61}"/>
              </a:ext>
            </a:extLst>
          </p:cNvPr>
          <p:cNvPicPr>
            <a:picLocks noChangeAspect="1"/>
          </p:cNvPicPr>
          <p:nvPr/>
        </p:nvPicPr>
        <p:blipFill>
          <a:blip r:embed="rId2"/>
          <a:stretch>
            <a:fillRect/>
          </a:stretch>
        </p:blipFill>
        <p:spPr>
          <a:xfrm>
            <a:off x="1654679" y="1728418"/>
            <a:ext cx="8882642" cy="4993057"/>
          </a:xfrm>
          <a:prstGeom prst="rect">
            <a:avLst/>
          </a:prstGeom>
        </p:spPr>
      </p:pic>
    </p:spTree>
    <p:extLst>
      <p:ext uri="{BB962C8B-B14F-4D97-AF65-F5344CB8AC3E}">
        <p14:creationId xmlns:p14="http://schemas.microsoft.com/office/powerpoint/2010/main" val="173828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AFF3-36AD-DBA5-3513-1C84EC27117E}"/>
              </a:ext>
            </a:extLst>
          </p:cNvPr>
          <p:cNvSpPr>
            <a:spLocks noGrp="1"/>
          </p:cNvSpPr>
          <p:nvPr>
            <p:ph type="title"/>
          </p:nvPr>
        </p:nvSpPr>
        <p:spPr>
          <a:xfrm>
            <a:off x="5978525" y="2954222"/>
            <a:ext cx="5726778" cy="1355112"/>
          </a:xfrm>
        </p:spPr>
        <p:txBody>
          <a:bodyPr>
            <a:normAutofit/>
          </a:bodyPr>
          <a:lstStyle/>
          <a:p>
            <a:r>
              <a:rPr lang="en-US" sz="3600" dirty="0"/>
              <a:t>Weekly HCP and Resident COVID-19 Vaccination Reporting</a:t>
            </a:r>
          </a:p>
        </p:txBody>
      </p:sp>
      <p:sp>
        <p:nvSpPr>
          <p:cNvPr id="3" name="Slide Number Placeholder 2">
            <a:extLst>
              <a:ext uri="{FF2B5EF4-FFF2-40B4-BE49-F238E27FC236}">
                <a16:creationId xmlns:a16="http://schemas.microsoft.com/office/drawing/2014/main" id="{10B561F9-E2A7-52F6-BC92-2A44499713F9}"/>
              </a:ext>
            </a:extLst>
          </p:cNvPr>
          <p:cNvSpPr>
            <a:spLocks noGrp="1"/>
          </p:cNvSpPr>
          <p:nvPr>
            <p:ph type="sldNum" sz="quarter" idx="12"/>
          </p:nvPr>
        </p:nvSpPr>
        <p:spPr/>
        <p:txBody>
          <a:bodyPr/>
          <a:lstStyle/>
          <a:p>
            <a:fld id="{7A3285ED-5E85-4370-8300-20A91DEF3646}" type="slidenum">
              <a:rPr lang="en-US" smtClean="0"/>
              <a:pPr/>
              <a:t>45</a:t>
            </a:fld>
            <a:endParaRPr lang="en-US" dirty="0"/>
          </a:p>
        </p:txBody>
      </p:sp>
    </p:spTree>
    <p:extLst>
      <p:ext uri="{BB962C8B-B14F-4D97-AF65-F5344CB8AC3E}">
        <p14:creationId xmlns:p14="http://schemas.microsoft.com/office/powerpoint/2010/main" val="3907277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3765-5BE7-4922-25B5-93F7C2F6CB06}"/>
              </a:ext>
            </a:extLst>
          </p:cNvPr>
          <p:cNvSpPr>
            <a:spLocks noGrp="1"/>
          </p:cNvSpPr>
          <p:nvPr>
            <p:ph type="title"/>
          </p:nvPr>
        </p:nvSpPr>
        <p:spPr>
          <a:xfrm>
            <a:off x="688258" y="622747"/>
            <a:ext cx="7683909" cy="1325563"/>
          </a:xfrm>
        </p:spPr>
        <p:txBody>
          <a:bodyPr>
            <a:normAutofit/>
          </a:bodyPr>
          <a:lstStyle/>
          <a:p>
            <a:r>
              <a:rPr lang="en-US" sz="4000" dirty="0"/>
              <a:t>How to Access the COVID-19 Vaccination Modules in NHSN</a:t>
            </a:r>
          </a:p>
        </p:txBody>
      </p:sp>
      <p:pic>
        <p:nvPicPr>
          <p:cNvPr id="6" name="Picture 5" descr="Click here with arrow pointing towards COVID-19 option on National Healthcare Safety Network website menu">
            <a:extLst>
              <a:ext uri="{FF2B5EF4-FFF2-40B4-BE49-F238E27FC236}">
                <a16:creationId xmlns:a16="http://schemas.microsoft.com/office/drawing/2014/main" id="{605B816B-9C91-0144-114B-520AEFCFFBCF}"/>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57083" y="4240632"/>
            <a:ext cx="2641085" cy="827540"/>
          </a:xfrm>
          <a:prstGeom prst="rect">
            <a:avLst/>
          </a:prstGeom>
        </p:spPr>
      </p:pic>
      <p:pic>
        <p:nvPicPr>
          <p:cNvPr id="5" name="Picture 4" descr="webpage screenshot for COVID-19 vaccination HCW, Residents tabs">
            <a:extLst>
              <a:ext uri="{FF2B5EF4-FFF2-40B4-BE49-F238E27FC236}">
                <a16:creationId xmlns:a16="http://schemas.microsoft.com/office/drawing/2014/main" id="{23FEDA50-2A2C-8B9E-6567-C5E0B6E1D257}"/>
              </a:ext>
            </a:extLst>
          </p:cNvPr>
          <p:cNvPicPr>
            <a:picLocks noChangeAspect="1"/>
          </p:cNvPicPr>
          <p:nvPr/>
        </p:nvPicPr>
        <p:blipFill>
          <a:blip r:embed="rId3"/>
          <a:stretch>
            <a:fillRect/>
          </a:stretch>
        </p:blipFill>
        <p:spPr>
          <a:xfrm>
            <a:off x="3479008" y="1705897"/>
            <a:ext cx="5634371" cy="5086258"/>
          </a:xfrm>
          <a:prstGeom prst="rect">
            <a:avLst/>
          </a:prstGeom>
        </p:spPr>
      </p:pic>
      <p:sp>
        <p:nvSpPr>
          <p:cNvPr id="3" name="Slide Number Placeholder 2">
            <a:extLst>
              <a:ext uri="{FF2B5EF4-FFF2-40B4-BE49-F238E27FC236}">
                <a16:creationId xmlns:a16="http://schemas.microsoft.com/office/drawing/2014/main" id="{02630608-4E24-4301-3219-F931F81E0B4F}"/>
              </a:ext>
            </a:extLst>
          </p:cNvPr>
          <p:cNvSpPr>
            <a:spLocks noGrp="1"/>
          </p:cNvSpPr>
          <p:nvPr>
            <p:ph type="sldNum" sz="quarter" idx="11"/>
          </p:nvPr>
        </p:nvSpPr>
        <p:spPr/>
        <p:txBody>
          <a:bodyPr/>
          <a:lstStyle/>
          <a:p>
            <a:fld id="{7A3285ED-5E85-4370-8300-20A91DEF3646}" type="slidenum">
              <a:rPr lang="en-US" smtClean="0"/>
              <a:pPr/>
              <a:t>46</a:t>
            </a:fld>
            <a:endParaRPr lang="en-US" dirty="0"/>
          </a:p>
        </p:txBody>
      </p:sp>
    </p:spTree>
    <p:extLst>
      <p:ext uri="{BB962C8B-B14F-4D97-AF65-F5344CB8AC3E}">
        <p14:creationId xmlns:p14="http://schemas.microsoft.com/office/powerpoint/2010/main" val="2445277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0E04B-B975-B811-6AB8-D22CA5F31494}"/>
              </a:ext>
            </a:extLst>
          </p:cNvPr>
          <p:cNvSpPr>
            <a:spLocks noGrp="1"/>
          </p:cNvSpPr>
          <p:nvPr>
            <p:ph type="title"/>
          </p:nvPr>
        </p:nvSpPr>
        <p:spPr/>
        <p:txBody>
          <a:bodyPr>
            <a:normAutofit/>
          </a:bodyPr>
          <a:lstStyle/>
          <a:p>
            <a:r>
              <a:rPr lang="en-US" sz="4800" dirty="0"/>
              <a:t>Calendar Week</a:t>
            </a:r>
          </a:p>
        </p:txBody>
      </p:sp>
      <p:sp>
        <p:nvSpPr>
          <p:cNvPr id="3" name="Slide Number Placeholder 2">
            <a:extLst>
              <a:ext uri="{FF2B5EF4-FFF2-40B4-BE49-F238E27FC236}">
                <a16:creationId xmlns:a16="http://schemas.microsoft.com/office/drawing/2014/main" id="{3887658E-6A49-6EB1-7D34-C4C4F6474CE6}"/>
              </a:ext>
            </a:extLst>
          </p:cNvPr>
          <p:cNvSpPr>
            <a:spLocks noGrp="1"/>
          </p:cNvSpPr>
          <p:nvPr>
            <p:ph type="sldNum" sz="quarter" idx="11"/>
          </p:nvPr>
        </p:nvSpPr>
        <p:spPr/>
        <p:txBody>
          <a:bodyPr/>
          <a:lstStyle/>
          <a:p>
            <a:fld id="{7A3285ED-5E85-4370-8300-20A91DEF3646}" type="slidenum">
              <a:rPr lang="en-US" smtClean="0"/>
              <a:pPr/>
              <a:t>47</a:t>
            </a:fld>
            <a:endParaRPr lang="en-US" dirty="0"/>
          </a:p>
        </p:txBody>
      </p:sp>
      <p:pic>
        <p:nvPicPr>
          <p:cNvPr id="5" name="Picture 4" descr="webpage screenshot for COVID-19 vaccination calendar">
            <a:extLst>
              <a:ext uri="{FF2B5EF4-FFF2-40B4-BE49-F238E27FC236}">
                <a16:creationId xmlns:a16="http://schemas.microsoft.com/office/drawing/2014/main" id="{73572584-60EB-E0EF-039D-9DB26694C72D}"/>
              </a:ext>
            </a:extLst>
          </p:cNvPr>
          <p:cNvPicPr>
            <a:picLocks noChangeAspect="1"/>
          </p:cNvPicPr>
          <p:nvPr/>
        </p:nvPicPr>
        <p:blipFill>
          <a:blip r:embed="rId2"/>
          <a:stretch>
            <a:fillRect/>
          </a:stretch>
        </p:blipFill>
        <p:spPr>
          <a:xfrm>
            <a:off x="1325466" y="2040495"/>
            <a:ext cx="9541067" cy="4389500"/>
          </a:xfrm>
          <a:prstGeom prst="rect">
            <a:avLst/>
          </a:prstGeom>
        </p:spPr>
      </p:pic>
    </p:spTree>
    <p:extLst>
      <p:ext uri="{BB962C8B-B14F-4D97-AF65-F5344CB8AC3E}">
        <p14:creationId xmlns:p14="http://schemas.microsoft.com/office/powerpoint/2010/main" val="386537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8ACA-ED02-B58A-C58A-E7FA27A8159F}"/>
              </a:ext>
            </a:extLst>
          </p:cNvPr>
          <p:cNvSpPr>
            <a:spLocks noGrp="1"/>
          </p:cNvSpPr>
          <p:nvPr>
            <p:ph type="title"/>
          </p:nvPr>
        </p:nvSpPr>
        <p:spPr/>
        <p:txBody>
          <a:bodyPr>
            <a:normAutofit/>
          </a:bodyPr>
          <a:lstStyle/>
          <a:p>
            <a:r>
              <a:rPr lang="en-US" sz="4400" dirty="0"/>
              <a:t>Saving COVID-19 Vaccination Data</a:t>
            </a:r>
          </a:p>
        </p:txBody>
      </p:sp>
      <p:pic>
        <p:nvPicPr>
          <p:cNvPr id="6" name="Content Placeholder 5" descr="Webpage screenshot for &#10;a message will appear indicating that your data have been saved">
            <a:extLst>
              <a:ext uri="{FF2B5EF4-FFF2-40B4-BE49-F238E27FC236}">
                <a16:creationId xmlns:a16="http://schemas.microsoft.com/office/drawing/2014/main" id="{2B2B35B8-7CC8-F5CD-424F-C0DD2995DE5C}"/>
              </a:ext>
            </a:extLst>
          </p:cNvPr>
          <p:cNvPicPr>
            <a:picLocks noGrp="1" noChangeAspect="1"/>
          </p:cNvPicPr>
          <p:nvPr>
            <p:ph sz="half" idx="1"/>
          </p:nvPr>
        </p:nvPicPr>
        <p:blipFill>
          <a:blip r:embed="rId2"/>
          <a:stretch>
            <a:fillRect/>
          </a:stretch>
        </p:blipFill>
        <p:spPr>
          <a:xfrm>
            <a:off x="1762419" y="2290917"/>
            <a:ext cx="8667162" cy="4209607"/>
          </a:xfrm>
          <a:prstGeom prst="rect">
            <a:avLst/>
          </a:prstGeom>
        </p:spPr>
      </p:pic>
      <p:sp>
        <p:nvSpPr>
          <p:cNvPr id="5" name="Slide Number Placeholder 4">
            <a:extLst>
              <a:ext uri="{FF2B5EF4-FFF2-40B4-BE49-F238E27FC236}">
                <a16:creationId xmlns:a16="http://schemas.microsoft.com/office/drawing/2014/main" id="{4C8DA285-56DF-31A7-B6D1-B2C4ADA497C8}"/>
              </a:ext>
            </a:extLst>
          </p:cNvPr>
          <p:cNvSpPr>
            <a:spLocks noGrp="1"/>
          </p:cNvSpPr>
          <p:nvPr>
            <p:ph type="sldNum" sz="quarter" idx="12"/>
          </p:nvPr>
        </p:nvSpPr>
        <p:spPr/>
        <p:txBody>
          <a:bodyPr/>
          <a:lstStyle/>
          <a:p>
            <a:fld id="{7A3285ED-5E85-4370-8300-20A91DEF3646}" type="slidenum">
              <a:rPr lang="en-US" smtClean="0"/>
              <a:t>48</a:t>
            </a:fld>
            <a:endParaRPr lang="en-US"/>
          </a:p>
        </p:txBody>
      </p:sp>
    </p:spTree>
    <p:extLst>
      <p:ext uri="{BB962C8B-B14F-4D97-AF65-F5344CB8AC3E}">
        <p14:creationId xmlns:p14="http://schemas.microsoft.com/office/powerpoint/2010/main" val="3522806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4B66-5E61-B192-C73F-B2112B96D620}"/>
              </a:ext>
            </a:extLst>
          </p:cNvPr>
          <p:cNvSpPr>
            <a:spLocks noGrp="1"/>
          </p:cNvSpPr>
          <p:nvPr>
            <p:ph type="title"/>
          </p:nvPr>
        </p:nvSpPr>
        <p:spPr/>
        <p:txBody>
          <a:bodyPr>
            <a:normAutofit/>
          </a:bodyPr>
          <a:lstStyle/>
          <a:p>
            <a:r>
              <a:rPr lang="en-US" sz="4400" dirty="0"/>
              <a:t>Editing Summary Data</a:t>
            </a:r>
          </a:p>
        </p:txBody>
      </p:sp>
      <p:pic>
        <p:nvPicPr>
          <p:cNvPr id="6" name="Content Placeholder 5" descr="Webpage screenshot for &#10;week to edit and category">
            <a:extLst>
              <a:ext uri="{FF2B5EF4-FFF2-40B4-BE49-F238E27FC236}">
                <a16:creationId xmlns:a16="http://schemas.microsoft.com/office/drawing/2014/main" id="{034C121B-6F27-8304-340A-787492E030B3}"/>
              </a:ext>
            </a:extLst>
          </p:cNvPr>
          <p:cNvPicPr>
            <a:picLocks noGrp="1" noChangeAspect="1"/>
          </p:cNvPicPr>
          <p:nvPr>
            <p:ph sz="half" idx="1"/>
          </p:nvPr>
        </p:nvPicPr>
        <p:blipFill>
          <a:blip r:embed="rId2"/>
          <a:stretch>
            <a:fillRect/>
          </a:stretch>
        </p:blipFill>
        <p:spPr>
          <a:xfrm>
            <a:off x="1896793" y="1922723"/>
            <a:ext cx="8398414" cy="4616189"/>
          </a:xfrm>
          <a:prstGeom prst="rect">
            <a:avLst/>
          </a:prstGeom>
        </p:spPr>
      </p:pic>
      <p:sp>
        <p:nvSpPr>
          <p:cNvPr id="5" name="Slide Number Placeholder 4">
            <a:extLst>
              <a:ext uri="{FF2B5EF4-FFF2-40B4-BE49-F238E27FC236}">
                <a16:creationId xmlns:a16="http://schemas.microsoft.com/office/drawing/2014/main" id="{F19A3485-5494-C328-3A84-328AE214A5DB}"/>
              </a:ext>
            </a:extLst>
          </p:cNvPr>
          <p:cNvSpPr>
            <a:spLocks noGrp="1"/>
          </p:cNvSpPr>
          <p:nvPr>
            <p:ph type="sldNum" sz="quarter" idx="12"/>
          </p:nvPr>
        </p:nvSpPr>
        <p:spPr/>
        <p:txBody>
          <a:bodyPr/>
          <a:lstStyle/>
          <a:p>
            <a:fld id="{7A3285ED-5E85-4370-8300-20A91DEF3646}" type="slidenum">
              <a:rPr lang="en-US" smtClean="0"/>
              <a:t>49</a:t>
            </a:fld>
            <a:endParaRPr lang="en-US"/>
          </a:p>
        </p:txBody>
      </p:sp>
    </p:spTree>
    <p:extLst>
      <p:ext uri="{BB962C8B-B14F-4D97-AF65-F5344CB8AC3E}">
        <p14:creationId xmlns:p14="http://schemas.microsoft.com/office/powerpoint/2010/main" val="2654825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0C97F-0743-7D8D-1961-167CFCFD4621}"/>
              </a:ext>
            </a:extLst>
          </p:cNvPr>
          <p:cNvSpPr>
            <a:spLocks noGrp="1"/>
          </p:cNvSpPr>
          <p:nvPr>
            <p:ph type="title"/>
          </p:nvPr>
        </p:nvSpPr>
        <p:spPr/>
        <p:txBody>
          <a:bodyPr/>
          <a:lstStyle/>
          <a:p>
            <a:r>
              <a:rPr lang="en-US" dirty="0"/>
              <a:t>State Mandate</a:t>
            </a:r>
          </a:p>
        </p:txBody>
      </p:sp>
      <p:sp>
        <p:nvSpPr>
          <p:cNvPr id="3" name="Slide Number Placeholder 2">
            <a:extLst>
              <a:ext uri="{FF2B5EF4-FFF2-40B4-BE49-F238E27FC236}">
                <a16:creationId xmlns:a16="http://schemas.microsoft.com/office/drawing/2014/main" id="{E6EFDE28-83E0-44C6-6F07-0D5D6D8D5B8E}"/>
              </a:ext>
            </a:extLst>
          </p:cNvPr>
          <p:cNvSpPr>
            <a:spLocks noGrp="1"/>
          </p:cNvSpPr>
          <p:nvPr>
            <p:ph type="sldNum" sz="quarter" idx="11"/>
          </p:nvPr>
        </p:nvSpPr>
        <p:spPr/>
        <p:txBody>
          <a:bodyPr/>
          <a:lstStyle/>
          <a:p>
            <a:fld id="{7A3285ED-5E85-4370-8300-20A91DEF3646}" type="slidenum">
              <a:rPr lang="en-US" smtClean="0"/>
              <a:pPr/>
              <a:t>5</a:t>
            </a:fld>
            <a:endParaRPr lang="en-US" dirty="0"/>
          </a:p>
        </p:txBody>
      </p:sp>
      <p:sp>
        <p:nvSpPr>
          <p:cNvPr id="4" name="Text Placeholder 3">
            <a:extLst>
              <a:ext uri="{FF2B5EF4-FFF2-40B4-BE49-F238E27FC236}">
                <a16:creationId xmlns:a16="http://schemas.microsoft.com/office/drawing/2014/main" id="{07178E9B-E4F3-C163-DEC2-677534F33033}"/>
              </a:ext>
            </a:extLst>
          </p:cNvPr>
          <p:cNvSpPr>
            <a:spLocks noGrp="1"/>
          </p:cNvSpPr>
          <p:nvPr>
            <p:ph type="body" sz="quarter" idx="13"/>
          </p:nvPr>
        </p:nvSpPr>
        <p:spPr>
          <a:xfrm>
            <a:off x="673100" y="2117725"/>
            <a:ext cx="10552113" cy="3087321"/>
          </a:xfrm>
        </p:spPr>
        <p:txBody>
          <a:bodyPr>
            <a:normAutofit fontScale="92500"/>
          </a:bodyPr>
          <a:lstStyle/>
          <a:p>
            <a:r>
              <a:rPr lang="en-US" dirty="0">
                <a:solidFill>
                  <a:schemeClr val="tx1">
                    <a:lumMod val="50000"/>
                  </a:schemeClr>
                </a:solidFill>
              </a:rPr>
              <a:t>As of </a:t>
            </a:r>
            <a:r>
              <a:rPr lang="en-US" dirty="0">
                <a:solidFill>
                  <a:schemeClr val="tx1">
                    <a:lumMod val="50000"/>
                  </a:schemeClr>
                </a:solidFill>
                <a:highlight>
                  <a:srgbClr val="FFFF00"/>
                </a:highlight>
              </a:rPr>
              <a:t>Jan. 1, 2015</a:t>
            </a:r>
            <a:r>
              <a:rPr lang="en-US" dirty="0">
                <a:solidFill>
                  <a:schemeClr val="tx1">
                    <a:lumMod val="50000"/>
                  </a:schemeClr>
                </a:solidFill>
              </a:rPr>
              <a:t>, SNFs are required to report all healthcare acquired catheter associated urinary tract infections (CAUTI) into the NHSN according to NAC 439.935.</a:t>
            </a:r>
          </a:p>
          <a:p>
            <a:pPr marL="0" indent="0">
              <a:buNone/>
            </a:pPr>
            <a:endParaRPr lang="en-US" dirty="0">
              <a:solidFill>
                <a:schemeClr val="tx1">
                  <a:lumMod val="50000"/>
                </a:schemeClr>
              </a:solidFill>
            </a:endParaRPr>
          </a:p>
          <a:p>
            <a:r>
              <a:rPr lang="en-US" dirty="0">
                <a:solidFill>
                  <a:schemeClr val="tx1">
                    <a:lumMod val="50000"/>
                  </a:schemeClr>
                </a:solidFill>
              </a:rPr>
              <a:t>As of </a:t>
            </a:r>
            <a:r>
              <a:rPr lang="en-US" dirty="0">
                <a:solidFill>
                  <a:schemeClr val="tx1">
                    <a:lumMod val="50000"/>
                  </a:schemeClr>
                </a:solidFill>
                <a:highlight>
                  <a:srgbClr val="FFFF00"/>
                </a:highlight>
              </a:rPr>
              <a:t>Jan. 1, 2016</a:t>
            </a:r>
            <a:r>
              <a:rPr lang="en-US" dirty="0">
                <a:solidFill>
                  <a:schemeClr val="tx1">
                    <a:lumMod val="50000"/>
                  </a:schemeClr>
                </a:solidFill>
              </a:rPr>
              <a:t>, SNFs are required to report all Clostridium difficile (CDI) also known as </a:t>
            </a:r>
            <a:r>
              <a:rPr lang="en-US" dirty="0" err="1">
                <a:solidFill>
                  <a:schemeClr val="tx1">
                    <a:lumMod val="50000"/>
                  </a:schemeClr>
                </a:solidFill>
              </a:rPr>
              <a:t>Clostridioides</a:t>
            </a:r>
            <a:r>
              <a:rPr lang="en-US" dirty="0">
                <a:solidFill>
                  <a:schemeClr val="tx1">
                    <a:lumMod val="50000"/>
                  </a:schemeClr>
                </a:solidFill>
              </a:rPr>
              <a:t> difficile infections into NHSN.</a:t>
            </a:r>
          </a:p>
          <a:p>
            <a:pPr marL="0" indent="0">
              <a:buNone/>
            </a:pPr>
            <a:endParaRPr lang="en-US" dirty="0">
              <a:solidFill>
                <a:schemeClr val="tx1">
                  <a:lumMod val="50000"/>
                </a:schemeClr>
              </a:solidFill>
            </a:endParaRPr>
          </a:p>
          <a:p>
            <a:r>
              <a:rPr lang="en-US" dirty="0">
                <a:solidFill>
                  <a:schemeClr val="tx1">
                    <a:lumMod val="50000"/>
                  </a:schemeClr>
                </a:solidFill>
              </a:rPr>
              <a:t>As of </a:t>
            </a:r>
            <a:r>
              <a:rPr lang="en-US" dirty="0">
                <a:solidFill>
                  <a:schemeClr val="tx1">
                    <a:lumMod val="50000"/>
                  </a:schemeClr>
                </a:solidFill>
                <a:highlight>
                  <a:srgbClr val="FFFF00"/>
                </a:highlight>
              </a:rPr>
              <a:t>Oct. 1, 2016</a:t>
            </a:r>
            <a:r>
              <a:rPr lang="en-US" dirty="0">
                <a:solidFill>
                  <a:schemeClr val="tx1">
                    <a:lumMod val="50000"/>
                  </a:schemeClr>
                </a:solidFill>
              </a:rPr>
              <a:t>, SNFs are required to report all healthcare worker vaccination rates into the Healthcare Personnel Safety Module within NHSN.</a:t>
            </a:r>
          </a:p>
        </p:txBody>
      </p:sp>
    </p:spTree>
    <p:extLst>
      <p:ext uri="{BB962C8B-B14F-4D97-AF65-F5344CB8AC3E}">
        <p14:creationId xmlns:p14="http://schemas.microsoft.com/office/powerpoint/2010/main" val="1262321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171C-5C0D-CD0D-9D3D-8890B4F80735}"/>
              </a:ext>
            </a:extLst>
          </p:cNvPr>
          <p:cNvSpPr>
            <a:spLocks noGrp="1"/>
          </p:cNvSpPr>
          <p:nvPr>
            <p:ph type="title"/>
          </p:nvPr>
        </p:nvSpPr>
        <p:spPr/>
        <p:txBody>
          <a:bodyPr>
            <a:normAutofit/>
          </a:bodyPr>
          <a:lstStyle/>
          <a:p>
            <a:r>
              <a:rPr lang="en-US" sz="4400" dirty="0"/>
              <a:t>Editing Summary Data</a:t>
            </a:r>
          </a:p>
        </p:txBody>
      </p:sp>
      <p:sp>
        <p:nvSpPr>
          <p:cNvPr id="3" name="Slide Number Placeholder 2">
            <a:extLst>
              <a:ext uri="{FF2B5EF4-FFF2-40B4-BE49-F238E27FC236}">
                <a16:creationId xmlns:a16="http://schemas.microsoft.com/office/drawing/2014/main" id="{D0D71773-8BBD-BEED-FDD9-53A095529B9C}"/>
              </a:ext>
            </a:extLst>
          </p:cNvPr>
          <p:cNvSpPr>
            <a:spLocks noGrp="1"/>
          </p:cNvSpPr>
          <p:nvPr>
            <p:ph type="sldNum" sz="quarter" idx="11"/>
          </p:nvPr>
        </p:nvSpPr>
        <p:spPr/>
        <p:txBody>
          <a:bodyPr/>
          <a:lstStyle/>
          <a:p>
            <a:fld id="{7A3285ED-5E85-4370-8300-20A91DEF3646}" type="slidenum">
              <a:rPr lang="en-US" smtClean="0"/>
              <a:pPr/>
              <a:t>50</a:t>
            </a:fld>
            <a:endParaRPr lang="en-US" dirty="0"/>
          </a:p>
        </p:txBody>
      </p:sp>
      <p:pic>
        <p:nvPicPr>
          <p:cNvPr id="5" name="Picture 4" descr="Webpage screenshot for Make any edits to your data, remeber to click on the save button at the bottom of your screen">
            <a:extLst>
              <a:ext uri="{FF2B5EF4-FFF2-40B4-BE49-F238E27FC236}">
                <a16:creationId xmlns:a16="http://schemas.microsoft.com/office/drawing/2014/main" id="{F8E4E0E8-F219-7BC5-2195-4D9375FD8311}"/>
              </a:ext>
            </a:extLst>
          </p:cNvPr>
          <p:cNvPicPr>
            <a:picLocks noChangeAspect="1"/>
          </p:cNvPicPr>
          <p:nvPr/>
        </p:nvPicPr>
        <p:blipFill>
          <a:blip r:embed="rId2"/>
          <a:stretch>
            <a:fillRect/>
          </a:stretch>
        </p:blipFill>
        <p:spPr>
          <a:xfrm>
            <a:off x="1346804" y="2006859"/>
            <a:ext cx="9498391" cy="4584589"/>
          </a:xfrm>
          <a:prstGeom prst="rect">
            <a:avLst/>
          </a:prstGeom>
        </p:spPr>
      </p:pic>
    </p:spTree>
    <p:extLst>
      <p:ext uri="{BB962C8B-B14F-4D97-AF65-F5344CB8AC3E}">
        <p14:creationId xmlns:p14="http://schemas.microsoft.com/office/powerpoint/2010/main" val="3606598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0B90-97A6-F091-0315-26E2D522C260}"/>
              </a:ext>
            </a:extLst>
          </p:cNvPr>
          <p:cNvSpPr>
            <a:spLocks noGrp="1"/>
          </p:cNvSpPr>
          <p:nvPr>
            <p:ph type="title"/>
          </p:nvPr>
        </p:nvSpPr>
        <p:spPr>
          <a:xfrm>
            <a:off x="5978524" y="3236146"/>
            <a:ext cx="5830017" cy="1133475"/>
          </a:xfrm>
        </p:spPr>
        <p:txBody>
          <a:bodyPr>
            <a:noAutofit/>
          </a:bodyPr>
          <a:lstStyle/>
          <a:p>
            <a:r>
              <a:rPr lang="en-US" sz="3600" dirty="0"/>
              <a:t>Healthcare Personnel Safety Module </a:t>
            </a:r>
          </a:p>
        </p:txBody>
      </p:sp>
      <p:sp>
        <p:nvSpPr>
          <p:cNvPr id="3" name="Slide Number Placeholder 2">
            <a:extLst>
              <a:ext uri="{FF2B5EF4-FFF2-40B4-BE49-F238E27FC236}">
                <a16:creationId xmlns:a16="http://schemas.microsoft.com/office/drawing/2014/main" id="{F8828864-C98A-92B3-BDAA-3F7A51905105}"/>
              </a:ext>
            </a:extLst>
          </p:cNvPr>
          <p:cNvSpPr>
            <a:spLocks noGrp="1"/>
          </p:cNvSpPr>
          <p:nvPr>
            <p:ph type="sldNum" sz="quarter" idx="12"/>
          </p:nvPr>
        </p:nvSpPr>
        <p:spPr/>
        <p:txBody>
          <a:bodyPr/>
          <a:lstStyle/>
          <a:p>
            <a:fld id="{7A3285ED-5E85-4370-8300-20A91DEF3646}" type="slidenum">
              <a:rPr lang="en-US" smtClean="0"/>
              <a:pPr/>
              <a:t>51</a:t>
            </a:fld>
            <a:endParaRPr lang="en-US" dirty="0"/>
          </a:p>
        </p:txBody>
      </p:sp>
      <p:sp>
        <p:nvSpPr>
          <p:cNvPr id="4" name="TextBox 3">
            <a:extLst>
              <a:ext uri="{FF2B5EF4-FFF2-40B4-BE49-F238E27FC236}">
                <a16:creationId xmlns:a16="http://schemas.microsoft.com/office/drawing/2014/main" id="{31FB6C81-A5EC-5D61-9D3B-1BE85818FF27}"/>
              </a:ext>
            </a:extLst>
          </p:cNvPr>
          <p:cNvSpPr txBox="1"/>
          <p:nvPr/>
        </p:nvSpPr>
        <p:spPr>
          <a:xfrm>
            <a:off x="6032090" y="4517923"/>
            <a:ext cx="5569975" cy="369332"/>
          </a:xfrm>
          <a:prstGeom prst="rect">
            <a:avLst/>
          </a:prstGeom>
          <a:noFill/>
        </p:spPr>
        <p:txBody>
          <a:bodyPr wrap="square" rtlCol="0">
            <a:spAutoFit/>
          </a:bodyPr>
          <a:lstStyle/>
          <a:p>
            <a:r>
              <a:rPr lang="en-US" dirty="0">
                <a:solidFill>
                  <a:schemeClr val="bg1"/>
                </a:solidFill>
              </a:rPr>
              <a:t>Staff Influenza Vaccination Reporting</a:t>
            </a:r>
          </a:p>
        </p:txBody>
      </p:sp>
    </p:spTree>
    <p:extLst>
      <p:ext uri="{BB962C8B-B14F-4D97-AF65-F5344CB8AC3E}">
        <p14:creationId xmlns:p14="http://schemas.microsoft.com/office/powerpoint/2010/main" val="2093029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58ADFF-DFF6-10EB-37A5-9732A5AB861A}"/>
              </a:ext>
            </a:extLst>
          </p:cNvPr>
          <p:cNvSpPr>
            <a:spLocks noGrp="1"/>
          </p:cNvSpPr>
          <p:nvPr>
            <p:ph type="title"/>
          </p:nvPr>
        </p:nvSpPr>
        <p:spPr>
          <a:xfrm>
            <a:off x="838200" y="1139751"/>
            <a:ext cx="8084275" cy="1129755"/>
          </a:xfrm>
        </p:spPr>
        <p:txBody>
          <a:bodyPr>
            <a:noAutofit/>
          </a:bodyPr>
          <a:lstStyle/>
          <a:p>
            <a:r>
              <a:rPr lang="en-US" sz="4400" dirty="0"/>
              <a:t>Healthcare Personnel Safety Module (HPS)</a:t>
            </a:r>
          </a:p>
        </p:txBody>
      </p:sp>
      <p:sp>
        <p:nvSpPr>
          <p:cNvPr id="2" name="Content Placeholder 1">
            <a:extLst>
              <a:ext uri="{FF2B5EF4-FFF2-40B4-BE49-F238E27FC236}">
                <a16:creationId xmlns:a16="http://schemas.microsoft.com/office/drawing/2014/main" id="{B5E74553-186D-30D6-90DE-253CE7AC215A}"/>
              </a:ext>
            </a:extLst>
          </p:cNvPr>
          <p:cNvSpPr>
            <a:spLocks noGrp="1"/>
          </p:cNvSpPr>
          <p:nvPr>
            <p:ph idx="1"/>
          </p:nvPr>
        </p:nvSpPr>
        <p:spPr>
          <a:xfrm>
            <a:off x="838200" y="2876175"/>
            <a:ext cx="10515600" cy="2678931"/>
          </a:xfrm>
        </p:spPr>
        <p:txBody>
          <a:bodyPr/>
          <a:lstStyle/>
          <a:p>
            <a:r>
              <a:rPr lang="en-US" sz="2400" dirty="0">
                <a:solidFill>
                  <a:schemeClr val="tx1">
                    <a:lumMod val="50000"/>
                  </a:schemeClr>
                </a:solidFill>
                <a:cs typeface="Times New Roman"/>
              </a:rPr>
              <a:t>This module is used to report your healthcare worker influenza vaccination rates from </a:t>
            </a:r>
            <a:r>
              <a:rPr lang="en-US" sz="2400" dirty="0">
                <a:solidFill>
                  <a:schemeClr val="tx1">
                    <a:lumMod val="50000"/>
                  </a:schemeClr>
                </a:solidFill>
                <a:highlight>
                  <a:srgbClr val="FFFF00"/>
                </a:highlight>
                <a:cs typeface="Times New Roman"/>
              </a:rPr>
              <a:t>October 1- March 31 </a:t>
            </a:r>
            <a:r>
              <a:rPr lang="en-US" sz="2400" dirty="0">
                <a:solidFill>
                  <a:schemeClr val="tx1">
                    <a:lumMod val="50000"/>
                  </a:schemeClr>
                </a:solidFill>
                <a:cs typeface="Times New Roman"/>
              </a:rPr>
              <a:t>annually.</a:t>
            </a:r>
          </a:p>
          <a:p>
            <a:endParaRPr lang="en-US" sz="2400" dirty="0">
              <a:solidFill>
                <a:schemeClr val="tx1">
                  <a:lumMod val="50000"/>
                </a:schemeClr>
              </a:solidFill>
              <a:cs typeface="Times New Roman"/>
            </a:endParaRPr>
          </a:p>
          <a:p>
            <a:r>
              <a:rPr lang="en-US" sz="2400" dirty="0">
                <a:solidFill>
                  <a:schemeClr val="tx1">
                    <a:lumMod val="50000"/>
                  </a:schemeClr>
                </a:solidFill>
                <a:cs typeface="Times New Roman"/>
              </a:rPr>
              <a:t>The final Flu Summary Report is due </a:t>
            </a:r>
            <a:r>
              <a:rPr lang="en-US" sz="2400" dirty="0">
                <a:solidFill>
                  <a:schemeClr val="tx1">
                    <a:lumMod val="50000"/>
                  </a:schemeClr>
                </a:solidFill>
                <a:highlight>
                  <a:srgbClr val="FFFF00"/>
                </a:highlight>
                <a:cs typeface="Times New Roman"/>
              </a:rPr>
              <a:t>May 15 </a:t>
            </a:r>
            <a:r>
              <a:rPr lang="en-US" sz="2400" dirty="0">
                <a:solidFill>
                  <a:schemeClr val="tx1">
                    <a:lumMod val="50000"/>
                  </a:schemeClr>
                </a:solidFill>
                <a:cs typeface="Times New Roman"/>
              </a:rPr>
              <a:t>each year.</a:t>
            </a:r>
          </a:p>
          <a:p>
            <a:endParaRPr lang="en-US" dirty="0">
              <a:solidFill>
                <a:schemeClr val="tx1">
                  <a:lumMod val="50000"/>
                </a:schemeClr>
              </a:solidFill>
            </a:endParaRPr>
          </a:p>
        </p:txBody>
      </p:sp>
      <p:sp>
        <p:nvSpPr>
          <p:cNvPr id="4" name="Slide Number Placeholder 3">
            <a:extLst>
              <a:ext uri="{FF2B5EF4-FFF2-40B4-BE49-F238E27FC236}">
                <a16:creationId xmlns:a16="http://schemas.microsoft.com/office/drawing/2014/main" id="{DAB87750-F1FA-890D-1EC0-309B4F76823F}"/>
              </a:ext>
            </a:extLst>
          </p:cNvPr>
          <p:cNvSpPr>
            <a:spLocks noGrp="1"/>
          </p:cNvSpPr>
          <p:nvPr>
            <p:ph type="sldNum" sz="quarter" idx="12"/>
          </p:nvPr>
        </p:nvSpPr>
        <p:spPr/>
        <p:txBody>
          <a:bodyPr/>
          <a:lstStyle/>
          <a:p>
            <a:fld id="{7A3285ED-5E85-4370-8300-20A91DEF3646}" type="slidenum">
              <a:rPr lang="en-US" smtClean="0"/>
              <a:t>52</a:t>
            </a:fld>
            <a:endParaRPr lang="en-US"/>
          </a:p>
        </p:txBody>
      </p:sp>
    </p:spTree>
    <p:extLst>
      <p:ext uri="{BB962C8B-B14F-4D97-AF65-F5344CB8AC3E}">
        <p14:creationId xmlns:p14="http://schemas.microsoft.com/office/powerpoint/2010/main" val="3072115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CF53-F422-F50F-22CE-262A3B360A37}"/>
              </a:ext>
            </a:extLst>
          </p:cNvPr>
          <p:cNvSpPr>
            <a:spLocks noGrp="1"/>
          </p:cNvSpPr>
          <p:nvPr>
            <p:ph type="title"/>
          </p:nvPr>
        </p:nvSpPr>
        <p:spPr/>
        <p:txBody>
          <a:bodyPr>
            <a:normAutofit/>
          </a:bodyPr>
          <a:lstStyle/>
          <a:p>
            <a:r>
              <a:rPr lang="en-US" sz="4400" dirty="0"/>
              <a:t>Adding HPS Module</a:t>
            </a:r>
          </a:p>
        </p:txBody>
      </p:sp>
      <p:sp>
        <p:nvSpPr>
          <p:cNvPr id="3" name="Content Placeholder 2">
            <a:extLst>
              <a:ext uri="{FF2B5EF4-FFF2-40B4-BE49-F238E27FC236}">
                <a16:creationId xmlns:a16="http://schemas.microsoft.com/office/drawing/2014/main" id="{26294159-A17F-7096-06E9-932A192DA05E}"/>
              </a:ext>
            </a:extLst>
          </p:cNvPr>
          <p:cNvSpPr>
            <a:spLocks noGrp="1"/>
          </p:cNvSpPr>
          <p:nvPr>
            <p:ph sz="half" idx="1"/>
          </p:nvPr>
        </p:nvSpPr>
        <p:spPr>
          <a:xfrm>
            <a:off x="838200" y="2055813"/>
            <a:ext cx="4712110" cy="4121150"/>
          </a:xfrm>
        </p:spPr>
        <p:txBody>
          <a:bodyPr>
            <a:normAutofit/>
          </a:bodyPr>
          <a:lstStyle/>
          <a:p>
            <a:r>
              <a:rPr lang="en-US" sz="2000" dirty="0">
                <a:solidFill>
                  <a:schemeClr val="tx1">
                    <a:lumMod val="50000"/>
                  </a:schemeClr>
                </a:solidFill>
              </a:rPr>
              <a:t>Log into your account and click NHSN reporting.</a:t>
            </a:r>
          </a:p>
          <a:p>
            <a:r>
              <a:rPr lang="en-US" sz="2000" dirty="0">
                <a:solidFill>
                  <a:schemeClr val="tx1">
                    <a:lumMod val="50000"/>
                  </a:schemeClr>
                </a:solidFill>
              </a:rPr>
              <a:t>Select the LTC module/component on the landing page then click submit.</a:t>
            </a:r>
          </a:p>
          <a:p>
            <a:r>
              <a:rPr lang="en-US" sz="2000" dirty="0">
                <a:solidFill>
                  <a:schemeClr val="tx1">
                    <a:lumMod val="50000"/>
                  </a:schemeClr>
                </a:solidFill>
              </a:rPr>
              <a:t>Click Facility &gt; Add/Edit Component &gt; Select the box next to Healthcare Personnel Safety &gt; Click Update at the bottom of the screen.</a:t>
            </a:r>
          </a:p>
        </p:txBody>
      </p:sp>
      <p:pic>
        <p:nvPicPr>
          <p:cNvPr id="6" name="Content Placeholder 5" descr="add/edit components option">
            <a:extLst>
              <a:ext uri="{FF2B5EF4-FFF2-40B4-BE49-F238E27FC236}">
                <a16:creationId xmlns:a16="http://schemas.microsoft.com/office/drawing/2014/main" id="{38200D6C-BD9B-9314-7603-30E19E874D83}"/>
              </a:ext>
            </a:extLst>
          </p:cNvPr>
          <p:cNvPicPr>
            <a:picLocks noGrp="1" noChangeAspect="1"/>
          </p:cNvPicPr>
          <p:nvPr>
            <p:ph sz="half" idx="2"/>
          </p:nvPr>
        </p:nvPicPr>
        <p:blipFill>
          <a:blip r:embed="rId2"/>
          <a:stretch>
            <a:fillRect/>
          </a:stretch>
        </p:blipFill>
        <p:spPr>
          <a:xfrm>
            <a:off x="5739769" y="2335161"/>
            <a:ext cx="6072849" cy="3365061"/>
          </a:xfrm>
          <a:prstGeom prst="rect">
            <a:avLst/>
          </a:prstGeom>
        </p:spPr>
      </p:pic>
      <p:sp>
        <p:nvSpPr>
          <p:cNvPr id="5" name="Slide Number Placeholder 4">
            <a:extLst>
              <a:ext uri="{FF2B5EF4-FFF2-40B4-BE49-F238E27FC236}">
                <a16:creationId xmlns:a16="http://schemas.microsoft.com/office/drawing/2014/main" id="{8A157479-E5BD-3C23-EDCC-AD1D95256752}"/>
              </a:ext>
            </a:extLst>
          </p:cNvPr>
          <p:cNvSpPr>
            <a:spLocks noGrp="1"/>
          </p:cNvSpPr>
          <p:nvPr>
            <p:ph type="sldNum" sz="quarter" idx="12"/>
          </p:nvPr>
        </p:nvSpPr>
        <p:spPr/>
        <p:txBody>
          <a:bodyPr/>
          <a:lstStyle/>
          <a:p>
            <a:fld id="{7A3285ED-5E85-4370-8300-20A91DEF3646}" type="slidenum">
              <a:rPr lang="en-US" smtClean="0"/>
              <a:t>53</a:t>
            </a:fld>
            <a:endParaRPr lang="en-US"/>
          </a:p>
        </p:txBody>
      </p:sp>
    </p:spTree>
    <p:extLst>
      <p:ext uri="{BB962C8B-B14F-4D97-AF65-F5344CB8AC3E}">
        <p14:creationId xmlns:p14="http://schemas.microsoft.com/office/powerpoint/2010/main" val="3921362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AEB3CA-9C48-A536-4A93-AF3B9404288A}"/>
              </a:ext>
            </a:extLst>
          </p:cNvPr>
          <p:cNvSpPr>
            <a:spLocks noGrp="1"/>
          </p:cNvSpPr>
          <p:nvPr>
            <p:ph type="title"/>
          </p:nvPr>
        </p:nvSpPr>
        <p:spPr>
          <a:xfrm>
            <a:off x="908538" y="1182569"/>
            <a:ext cx="7212724" cy="1129755"/>
          </a:xfrm>
        </p:spPr>
        <p:txBody>
          <a:bodyPr>
            <a:normAutofit/>
          </a:bodyPr>
          <a:lstStyle/>
          <a:p>
            <a:r>
              <a:rPr lang="en-US" sz="4400" dirty="0"/>
              <a:t>HPS Module</a:t>
            </a:r>
          </a:p>
        </p:txBody>
      </p:sp>
      <p:sp>
        <p:nvSpPr>
          <p:cNvPr id="2" name="Content Placeholder 1">
            <a:extLst>
              <a:ext uri="{FF2B5EF4-FFF2-40B4-BE49-F238E27FC236}">
                <a16:creationId xmlns:a16="http://schemas.microsoft.com/office/drawing/2014/main" id="{5BAC7510-B950-C26E-ADBE-0DCB07E8DB14}"/>
              </a:ext>
            </a:extLst>
          </p:cNvPr>
          <p:cNvSpPr>
            <a:spLocks noGrp="1"/>
          </p:cNvSpPr>
          <p:nvPr>
            <p:ph idx="1"/>
          </p:nvPr>
        </p:nvSpPr>
        <p:spPr>
          <a:xfrm>
            <a:off x="838200" y="2996501"/>
            <a:ext cx="10515600" cy="2138208"/>
          </a:xfrm>
        </p:spPr>
        <p:txBody>
          <a:bodyPr>
            <a:normAutofit lnSpcReduction="10000"/>
          </a:bodyPr>
          <a:lstStyle/>
          <a:p>
            <a:r>
              <a:rPr lang="en-US" dirty="0">
                <a:solidFill>
                  <a:schemeClr val="tx1">
                    <a:lumMod val="50000"/>
                  </a:schemeClr>
                </a:solidFill>
              </a:rPr>
              <a:t>Once the HPS module is added, you will be able to select this module from the landing page.</a:t>
            </a:r>
          </a:p>
          <a:p>
            <a:endParaRPr lang="en-US" dirty="0">
              <a:solidFill>
                <a:schemeClr val="tx1">
                  <a:lumMod val="50000"/>
                </a:schemeClr>
              </a:solidFill>
            </a:endParaRPr>
          </a:p>
          <a:p>
            <a:r>
              <a:rPr lang="en-US" dirty="0">
                <a:solidFill>
                  <a:schemeClr val="tx1">
                    <a:lumMod val="50000"/>
                  </a:schemeClr>
                </a:solidFill>
              </a:rPr>
              <a:t>To add your reporting plan and summary report you must select Healthcare Personnel Safety from your landing page and click “Submit.”</a:t>
            </a:r>
          </a:p>
          <a:p>
            <a:endParaRPr lang="en-US" dirty="0">
              <a:solidFill>
                <a:schemeClr val="tx1">
                  <a:lumMod val="50000"/>
                </a:schemeClr>
              </a:solidFill>
            </a:endParaRPr>
          </a:p>
        </p:txBody>
      </p:sp>
      <p:sp>
        <p:nvSpPr>
          <p:cNvPr id="4" name="Slide Number Placeholder 3">
            <a:extLst>
              <a:ext uri="{FF2B5EF4-FFF2-40B4-BE49-F238E27FC236}">
                <a16:creationId xmlns:a16="http://schemas.microsoft.com/office/drawing/2014/main" id="{006DDF8B-269C-E833-BD90-11179E73C4C3}"/>
              </a:ext>
            </a:extLst>
          </p:cNvPr>
          <p:cNvSpPr>
            <a:spLocks noGrp="1"/>
          </p:cNvSpPr>
          <p:nvPr>
            <p:ph type="sldNum" sz="quarter" idx="12"/>
          </p:nvPr>
        </p:nvSpPr>
        <p:spPr/>
        <p:txBody>
          <a:bodyPr/>
          <a:lstStyle/>
          <a:p>
            <a:fld id="{7A3285ED-5E85-4370-8300-20A91DEF3646}" type="slidenum">
              <a:rPr lang="en-US" smtClean="0"/>
              <a:t>54</a:t>
            </a:fld>
            <a:endParaRPr lang="en-US"/>
          </a:p>
        </p:txBody>
      </p:sp>
    </p:spTree>
    <p:extLst>
      <p:ext uri="{BB962C8B-B14F-4D97-AF65-F5344CB8AC3E}">
        <p14:creationId xmlns:p14="http://schemas.microsoft.com/office/powerpoint/2010/main" val="167052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F4E5-054E-C3EC-396C-47C00859E10B}"/>
              </a:ext>
            </a:extLst>
          </p:cNvPr>
          <p:cNvSpPr>
            <a:spLocks noGrp="1"/>
          </p:cNvSpPr>
          <p:nvPr>
            <p:ph type="title"/>
          </p:nvPr>
        </p:nvSpPr>
        <p:spPr>
          <a:xfrm>
            <a:off x="926123" y="882062"/>
            <a:ext cx="7023538" cy="709346"/>
          </a:xfrm>
        </p:spPr>
        <p:txBody>
          <a:bodyPr>
            <a:normAutofit/>
          </a:bodyPr>
          <a:lstStyle/>
          <a:p>
            <a:r>
              <a:rPr lang="en-US" sz="4400" dirty="0"/>
              <a:t>HPS Reporting Plan</a:t>
            </a:r>
          </a:p>
        </p:txBody>
      </p:sp>
      <p:sp>
        <p:nvSpPr>
          <p:cNvPr id="3" name="Content Placeholder 2">
            <a:extLst>
              <a:ext uri="{FF2B5EF4-FFF2-40B4-BE49-F238E27FC236}">
                <a16:creationId xmlns:a16="http://schemas.microsoft.com/office/drawing/2014/main" id="{1E88C618-0FB0-307B-D06D-1CC6ABFF302B}"/>
              </a:ext>
            </a:extLst>
          </p:cNvPr>
          <p:cNvSpPr>
            <a:spLocks noGrp="1"/>
          </p:cNvSpPr>
          <p:nvPr>
            <p:ph sz="half" idx="1"/>
          </p:nvPr>
        </p:nvSpPr>
        <p:spPr>
          <a:xfrm>
            <a:off x="926123" y="1966357"/>
            <a:ext cx="3707423" cy="4009581"/>
          </a:xfrm>
        </p:spPr>
        <p:txBody>
          <a:bodyPr>
            <a:normAutofit/>
          </a:bodyPr>
          <a:lstStyle/>
          <a:p>
            <a:r>
              <a:rPr lang="en-US" sz="2000" dirty="0">
                <a:solidFill>
                  <a:schemeClr val="tx1">
                    <a:lumMod val="50000"/>
                  </a:schemeClr>
                </a:solidFill>
                <a:cs typeface="Times New Roman"/>
              </a:rPr>
              <a:t>From the menu on the left side, you will select the reporting plan and click add.</a:t>
            </a:r>
          </a:p>
          <a:p>
            <a:r>
              <a:rPr lang="en-US" sz="2000" dirty="0">
                <a:solidFill>
                  <a:schemeClr val="tx1">
                    <a:lumMod val="50000"/>
                  </a:schemeClr>
                </a:solidFill>
              </a:rPr>
              <a:t>Select the starting month “October” and the year.</a:t>
            </a:r>
          </a:p>
          <a:p>
            <a:r>
              <a:rPr lang="en-US" sz="2000" dirty="0">
                <a:solidFill>
                  <a:schemeClr val="tx1">
                    <a:lumMod val="50000"/>
                  </a:schemeClr>
                </a:solidFill>
              </a:rPr>
              <a:t>Under “Healthcare Personnel Vaccination Module” select Influenza Vaccination Summary and save the reporting plan.</a:t>
            </a:r>
          </a:p>
          <a:p>
            <a:endParaRPr lang="en-US" dirty="0">
              <a:solidFill>
                <a:schemeClr val="tx1">
                  <a:lumMod val="50000"/>
                </a:schemeClr>
              </a:solidFill>
            </a:endParaRPr>
          </a:p>
        </p:txBody>
      </p:sp>
      <p:pic>
        <p:nvPicPr>
          <p:cNvPr id="6" name="Content Placeholder 5" descr="Add monthly reporting plan option">
            <a:extLst>
              <a:ext uri="{FF2B5EF4-FFF2-40B4-BE49-F238E27FC236}">
                <a16:creationId xmlns:a16="http://schemas.microsoft.com/office/drawing/2014/main" id="{247D6367-AD7E-25E2-0185-76BAA3E06669}"/>
              </a:ext>
            </a:extLst>
          </p:cNvPr>
          <p:cNvPicPr>
            <a:picLocks noGrp="1" noChangeAspect="1"/>
          </p:cNvPicPr>
          <p:nvPr>
            <p:ph sz="half" idx="2"/>
          </p:nvPr>
        </p:nvPicPr>
        <p:blipFill>
          <a:blip r:embed="rId2"/>
          <a:stretch>
            <a:fillRect/>
          </a:stretch>
        </p:blipFill>
        <p:spPr>
          <a:xfrm>
            <a:off x="4853733" y="2652158"/>
            <a:ext cx="6687587" cy="3076196"/>
          </a:xfrm>
          <a:prstGeom prst="rect">
            <a:avLst/>
          </a:prstGeom>
        </p:spPr>
      </p:pic>
      <p:sp>
        <p:nvSpPr>
          <p:cNvPr id="5" name="Slide Number Placeholder 4">
            <a:extLst>
              <a:ext uri="{FF2B5EF4-FFF2-40B4-BE49-F238E27FC236}">
                <a16:creationId xmlns:a16="http://schemas.microsoft.com/office/drawing/2014/main" id="{BFABF9D7-C927-8ABB-998E-504D9313D57A}"/>
              </a:ext>
            </a:extLst>
          </p:cNvPr>
          <p:cNvSpPr>
            <a:spLocks noGrp="1"/>
          </p:cNvSpPr>
          <p:nvPr>
            <p:ph type="sldNum" sz="quarter" idx="12"/>
          </p:nvPr>
        </p:nvSpPr>
        <p:spPr/>
        <p:txBody>
          <a:bodyPr/>
          <a:lstStyle/>
          <a:p>
            <a:fld id="{7A3285ED-5E85-4370-8300-20A91DEF3646}" type="slidenum">
              <a:rPr lang="en-US" smtClean="0"/>
              <a:t>55</a:t>
            </a:fld>
            <a:endParaRPr lang="en-US"/>
          </a:p>
        </p:txBody>
      </p:sp>
    </p:spTree>
    <p:extLst>
      <p:ext uri="{BB962C8B-B14F-4D97-AF65-F5344CB8AC3E}">
        <p14:creationId xmlns:p14="http://schemas.microsoft.com/office/powerpoint/2010/main" val="2521246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4B82-E6F1-4DFC-854F-B8E0F7DF2179}"/>
              </a:ext>
            </a:extLst>
          </p:cNvPr>
          <p:cNvSpPr>
            <a:spLocks noGrp="1"/>
          </p:cNvSpPr>
          <p:nvPr>
            <p:ph type="title"/>
          </p:nvPr>
        </p:nvSpPr>
        <p:spPr>
          <a:xfrm>
            <a:off x="838199" y="867386"/>
            <a:ext cx="7023538" cy="706437"/>
          </a:xfrm>
        </p:spPr>
        <p:txBody>
          <a:bodyPr>
            <a:normAutofit/>
          </a:bodyPr>
          <a:lstStyle/>
          <a:p>
            <a:r>
              <a:rPr lang="en-US" sz="4400" dirty="0"/>
              <a:t>HPS Reporting Categories</a:t>
            </a:r>
          </a:p>
        </p:txBody>
      </p:sp>
      <p:sp>
        <p:nvSpPr>
          <p:cNvPr id="4" name="Text Placeholder 3">
            <a:extLst>
              <a:ext uri="{FF2B5EF4-FFF2-40B4-BE49-F238E27FC236}">
                <a16:creationId xmlns:a16="http://schemas.microsoft.com/office/drawing/2014/main" id="{9803743E-ED2B-787B-AF10-282DFCE25B6C}"/>
              </a:ext>
            </a:extLst>
          </p:cNvPr>
          <p:cNvSpPr>
            <a:spLocks noGrp="1"/>
          </p:cNvSpPr>
          <p:nvPr>
            <p:ph sz="half" idx="1"/>
          </p:nvPr>
        </p:nvSpPr>
        <p:spPr>
          <a:xfrm>
            <a:off x="838199" y="2055813"/>
            <a:ext cx="10402455" cy="4121150"/>
          </a:xfrm>
        </p:spPr>
        <p:txBody>
          <a:bodyPr>
            <a:normAutofit fontScale="77500" lnSpcReduction="20000"/>
          </a:bodyPr>
          <a:lstStyle/>
          <a:p>
            <a:r>
              <a:rPr lang="en-US" sz="2400" dirty="0">
                <a:solidFill>
                  <a:schemeClr val="tx1">
                    <a:lumMod val="50000"/>
                  </a:schemeClr>
                </a:solidFill>
              </a:rPr>
              <a:t>Employee HCP: staff on facility payroll.</a:t>
            </a:r>
          </a:p>
          <a:p>
            <a:r>
              <a:rPr lang="en-US" sz="2400" dirty="0">
                <a:solidFill>
                  <a:schemeClr val="tx1">
                    <a:lumMod val="50000"/>
                  </a:schemeClr>
                </a:solidFill>
              </a:rPr>
              <a:t>Non-Employee HCP: licensed independent practitioners (physicians, advanced practice nurses, and physician assistants).</a:t>
            </a:r>
          </a:p>
          <a:p>
            <a:r>
              <a:rPr lang="en-US" sz="2400" dirty="0">
                <a:solidFill>
                  <a:schemeClr val="tx1">
                    <a:lumMod val="50000"/>
                  </a:schemeClr>
                </a:solidFill>
              </a:rPr>
              <a:t>Non-Employee HCP: adult students/trainees and volunteers.</a:t>
            </a:r>
          </a:p>
          <a:p>
            <a:r>
              <a:rPr lang="en-US" sz="2400" dirty="0">
                <a:solidFill>
                  <a:schemeClr val="tx1">
                    <a:lumMod val="50000"/>
                  </a:schemeClr>
                </a:solidFill>
              </a:rPr>
              <a:t>Number of HCP who worked at this health care facility for at least 1 day between October 1 and March 31.</a:t>
            </a:r>
          </a:p>
          <a:p>
            <a:r>
              <a:rPr lang="en-US" sz="2400" dirty="0">
                <a:solidFill>
                  <a:schemeClr val="tx1">
                    <a:lumMod val="50000"/>
                  </a:schemeClr>
                </a:solidFill>
              </a:rPr>
              <a:t>Number of HCP who received an influenza vaccination at this health care facility since influenza vaccine became available this season.</a:t>
            </a:r>
          </a:p>
          <a:p>
            <a:r>
              <a:rPr lang="en-US" sz="2400" dirty="0">
                <a:solidFill>
                  <a:schemeClr val="tx1">
                    <a:lumMod val="50000"/>
                  </a:schemeClr>
                </a:solidFill>
              </a:rPr>
              <a:t>Number of HCP who provided a written report or documentation of influenza vaccination outside this healthcare facility since influenza vaccine became available this season.</a:t>
            </a:r>
          </a:p>
          <a:p>
            <a:r>
              <a:rPr lang="en-US" sz="2400" dirty="0">
                <a:solidFill>
                  <a:schemeClr val="tx1">
                    <a:lumMod val="50000"/>
                  </a:schemeClr>
                </a:solidFill>
              </a:rPr>
              <a:t>Number of HCP who have a medical contraindication to the influenza vaccine.</a:t>
            </a:r>
          </a:p>
          <a:p>
            <a:r>
              <a:rPr lang="en-US" sz="2400" dirty="0">
                <a:solidFill>
                  <a:schemeClr val="tx1">
                    <a:lumMod val="50000"/>
                  </a:schemeClr>
                </a:solidFill>
              </a:rPr>
              <a:t>Number of HCP who declined to receive the influenza vaccine.</a:t>
            </a:r>
          </a:p>
          <a:p>
            <a:r>
              <a:rPr lang="en-US" sz="2400" dirty="0">
                <a:solidFill>
                  <a:schemeClr val="tx1">
                    <a:lumMod val="50000"/>
                  </a:schemeClr>
                </a:solidFill>
              </a:rPr>
              <a:t>Number of HCP with unknown vaccination status.</a:t>
            </a:r>
          </a:p>
          <a:p>
            <a:endParaRPr lang="en-US" dirty="0">
              <a:solidFill>
                <a:schemeClr val="tx1">
                  <a:lumMod val="50000"/>
                </a:schemeClr>
              </a:solidFill>
            </a:endParaRPr>
          </a:p>
        </p:txBody>
      </p:sp>
      <p:sp>
        <p:nvSpPr>
          <p:cNvPr id="3" name="Slide Number Placeholder 2">
            <a:extLst>
              <a:ext uri="{FF2B5EF4-FFF2-40B4-BE49-F238E27FC236}">
                <a16:creationId xmlns:a16="http://schemas.microsoft.com/office/drawing/2014/main" id="{5AB2A9CC-26AA-3451-3898-E351A181E495}"/>
              </a:ext>
            </a:extLst>
          </p:cNvPr>
          <p:cNvSpPr>
            <a:spLocks noGrp="1"/>
          </p:cNvSpPr>
          <p:nvPr>
            <p:ph type="sldNum" sz="quarter" idx="12"/>
          </p:nvPr>
        </p:nvSpPr>
        <p:spPr/>
        <p:txBody>
          <a:bodyPr/>
          <a:lstStyle/>
          <a:p>
            <a:fld id="{7A3285ED-5E85-4370-8300-20A91DEF3646}" type="slidenum">
              <a:rPr lang="en-US" smtClean="0"/>
              <a:pPr/>
              <a:t>56</a:t>
            </a:fld>
            <a:endParaRPr lang="en-US" dirty="0"/>
          </a:p>
        </p:txBody>
      </p:sp>
    </p:spTree>
    <p:extLst>
      <p:ext uri="{BB962C8B-B14F-4D97-AF65-F5344CB8AC3E}">
        <p14:creationId xmlns:p14="http://schemas.microsoft.com/office/powerpoint/2010/main" val="1353623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B591-5BD2-07CD-B466-353F3CE13E13}"/>
              </a:ext>
            </a:extLst>
          </p:cNvPr>
          <p:cNvSpPr>
            <a:spLocks noGrp="1"/>
          </p:cNvSpPr>
          <p:nvPr>
            <p:ph type="title"/>
          </p:nvPr>
        </p:nvSpPr>
        <p:spPr/>
        <p:txBody>
          <a:bodyPr>
            <a:normAutofit/>
          </a:bodyPr>
          <a:lstStyle/>
          <a:p>
            <a:r>
              <a:rPr lang="en-US" sz="4400" dirty="0"/>
              <a:t>HPS Summary Report</a:t>
            </a:r>
          </a:p>
        </p:txBody>
      </p:sp>
      <p:sp>
        <p:nvSpPr>
          <p:cNvPr id="3" name="Content Placeholder 2">
            <a:extLst>
              <a:ext uri="{FF2B5EF4-FFF2-40B4-BE49-F238E27FC236}">
                <a16:creationId xmlns:a16="http://schemas.microsoft.com/office/drawing/2014/main" id="{D1D8CC5A-B9A8-07C9-3294-F4D68314D6C8}"/>
              </a:ext>
            </a:extLst>
          </p:cNvPr>
          <p:cNvSpPr>
            <a:spLocks noGrp="1"/>
          </p:cNvSpPr>
          <p:nvPr>
            <p:ph sz="half" idx="1"/>
          </p:nvPr>
        </p:nvSpPr>
        <p:spPr>
          <a:xfrm>
            <a:off x="838199" y="1935328"/>
            <a:ext cx="4199792" cy="4121150"/>
          </a:xfrm>
        </p:spPr>
        <p:txBody>
          <a:bodyPr>
            <a:normAutofit lnSpcReduction="10000"/>
          </a:bodyPr>
          <a:lstStyle/>
          <a:p>
            <a:r>
              <a:rPr lang="en-US" sz="2000" dirty="0">
                <a:solidFill>
                  <a:schemeClr val="tx1">
                    <a:lumMod val="50000"/>
                  </a:schemeClr>
                </a:solidFill>
              </a:rPr>
              <a:t>The next slides contain screenshots of the summary reporting plan.</a:t>
            </a:r>
          </a:p>
          <a:p>
            <a:r>
              <a:rPr lang="en-US" sz="2000" dirty="0">
                <a:solidFill>
                  <a:schemeClr val="tx1">
                    <a:lumMod val="50000"/>
                  </a:schemeClr>
                </a:solidFill>
              </a:rPr>
              <a:t>Data collected on reporting forms will be entered into NHSN monthly or in April after the influenza season ends.</a:t>
            </a:r>
          </a:p>
          <a:p>
            <a:r>
              <a:rPr lang="en-US" sz="2000" dirty="0">
                <a:solidFill>
                  <a:schemeClr val="tx1">
                    <a:lumMod val="50000"/>
                  </a:schemeClr>
                </a:solidFill>
              </a:rPr>
              <a:t>Note if you enter data monthly, you must calculate the totals from the previous and current month and enter into the summary. Failure to do so will result in incorrect data entry.</a:t>
            </a:r>
          </a:p>
          <a:p>
            <a:endParaRPr lang="en-US" sz="1800" dirty="0">
              <a:solidFill>
                <a:schemeClr val="tx1">
                  <a:lumMod val="50000"/>
                </a:schemeClr>
              </a:solidFill>
            </a:endParaRPr>
          </a:p>
        </p:txBody>
      </p:sp>
      <p:pic>
        <p:nvPicPr>
          <p:cNvPr id="6" name="Content Placeholder 5" descr="Add summary data type">
            <a:extLst>
              <a:ext uri="{FF2B5EF4-FFF2-40B4-BE49-F238E27FC236}">
                <a16:creationId xmlns:a16="http://schemas.microsoft.com/office/drawing/2014/main" id="{C9545480-744F-0A48-9E21-EBC455BBF827}"/>
              </a:ext>
            </a:extLst>
          </p:cNvPr>
          <p:cNvPicPr>
            <a:picLocks noGrp="1" noChangeAspect="1"/>
          </p:cNvPicPr>
          <p:nvPr>
            <p:ph sz="half" idx="2"/>
          </p:nvPr>
        </p:nvPicPr>
        <p:blipFill>
          <a:blip r:embed="rId2"/>
          <a:stretch>
            <a:fillRect/>
          </a:stretch>
        </p:blipFill>
        <p:spPr>
          <a:xfrm>
            <a:off x="5737180" y="2379407"/>
            <a:ext cx="5950916" cy="3232992"/>
          </a:xfrm>
          <a:prstGeom prst="rect">
            <a:avLst/>
          </a:prstGeom>
        </p:spPr>
      </p:pic>
      <p:sp>
        <p:nvSpPr>
          <p:cNvPr id="5" name="Slide Number Placeholder 4">
            <a:extLst>
              <a:ext uri="{FF2B5EF4-FFF2-40B4-BE49-F238E27FC236}">
                <a16:creationId xmlns:a16="http://schemas.microsoft.com/office/drawing/2014/main" id="{2EF1EA21-327E-4A18-CFBC-19D96CCAA05F}"/>
              </a:ext>
            </a:extLst>
          </p:cNvPr>
          <p:cNvSpPr>
            <a:spLocks noGrp="1"/>
          </p:cNvSpPr>
          <p:nvPr>
            <p:ph type="sldNum" sz="quarter" idx="12"/>
          </p:nvPr>
        </p:nvSpPr>
        <p:spPr/>
        <p:txBody>
          <a:bodyPr/>
          <a:lstStyle/>
          <a:p>
            <a:fld id="{7A3285ED-5E85-4370-8300-20A91DEF3646}" type="slidenum">
              <a:rPr lang="en-US" smtClean="0"/>
              <a:t>57</a:t>
            </a:fld>
            <a:endParaRPr lang="en-US"/>
          </a:p>
        </p:txBody>
      </p:sp>
    </p:spTree>
    <p:extLst>
      <p:ext uri="{BB962C8B-B14F-4D97-AF65-F5344CB8AC3E}">
        <p14:creationId xmlns:p14="http://schemas.microsoft.com/office/powerpoint/2010/main" val="1814927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9680-46E9-41AB-60B1-6469E1CA6A76}"/>
              </a:ext>
            </a:extLst>
          </p:cNvPr>
          <p:cNvSpPr>
            <a:spLocks noGrp="1"/>
          </p:cNvSpPr>
          <p:nvPr>
            <p:ph type="title"/>
          </p:nvPr>
        </p:nvSpPr>
        <p:spPr/>
        <p:txBody>
          <a:bodyPr>
            <a:normAutofit/>
          </a:bodyPr>
          <a:lstStyle/>
          <a:p>
            <a:r>
              <a:rPr lang="en-US" sz="4400" dirty="0"/>
              <a:t>HPS Summary Report</a:t>
            </a:r>
          </a:p>
        </p:txBody>
      </p:sp>
      <p:pic>
        <p:nvPicPr>
          <p:cNvPr id="6" name="Content Placeholder 5" descr="Add influenza vaccination summary including facility ID, vaccination type, influenza subtype, flu season, locations, date last modified.">
            <a:extLst>
              <a:ext uri="{FF2B5EF4-FFF2-40B4-BE49-F238E27FC236}">
                <a16:creationId xmlns:a16="http://schemas.microsoft.com/office/drawing/2014/main" id="{24E763EE-0C79-4D77-FC65-DA21A78319B4}"/>
              </a:ext>
            </a:extLst>
          </p:cNvPr>
          <p:cNvPicPr>
            <a:picLocks noGrp="1" noChangeAspect="1"/>
          </p:cNvPicPr>
          <p:nvPr>
            <p:ph sz="half" idx="1"/>
          </p:nvPr>
        </p:nvPicPr>
        <p:blipFill>
          <a:blip r:embed="rId2"/>
          <a:stretch>
            <a:fillRect/>
          </a:stretch>
        </p:blipFill>
        <p:spPr>
          <a:xfrm>
            <a:off x="132638" y="1956620"/>
            <a:ext cx="5963362" cy="2854011"/>
          </a:xfrm>
          <a:prstGeom prst="rect">
            <a:avLst/>
          </a:prstGeom>
        </p:spPr>
      </p:pic>
      <p:pic>
        <p:nvPicPr>
          <p:cNvPr id="7" name="Content Placeholder 6" descr="Webpage screenshot for &#10;HCP categories">
            <a:extLst>
              <a:ext uri="{FF2B5EF4-FFF2-40B4-BE49-F238E27FC236}">
                <a16:creationId xmlns:a16="http://schemas.microsoft.com/office/drawing/2014/main" id="{27FF8C3C-A53F-307E-507A-F9F3F0306D1B}"/>
              </a:ext>
            </a:extLst>
          </p:cNvPr>
          <p:cNvPicPr>
            <a:picLocks noGrp="1" noChangeAspect="1"/>
          </p:cNvPicPr>
          <p:nvPr>
            <p:ph sz="half" idx="2"/>
          </p:nvPr>
        </p:nvPicPr>
        <p:blipFill>
          <a:blip r:embed="rId3"/>
          <a:stretch>
            <a:fillRect/>
          </a:stretch>
        </p:blipFill>
        <p:spPr>
          <a:xfrm>
            <a:off x="6304935" y="3342550"/>
            <a:ext cx="5181600" cy="3378925"/>
          </a:xfrm>
          <a:prstGeom prst="rect">
            <a:avLst/>
          </a:prstGeom>
        </p:spPr>
      </p:pic>
      <p:sp>
        <p:nvSpPr>
          <p:cNvPr id="5" name="Slide Number Placeholder 4">
            <a:extLst>
              <a:ext uri="{FF2B5EF4-FFF2-40B4-BE49-F238E27FC236}">
                <a16:creationId xmlns:a16="http://schemas.microsoft.com/office/drawing/2014/main" id="{209DADF1-D588-F0E0-C3B5-A9B3012C5D39}"/>
              </a:ext>
            </a:extLst>
          </p:cNvPr>
          <p:cNvSpPr>
            <a:spLocks noGrp="1"/>
          </p:cNvSpPr>
          <p:nvPr>
            <p:ph type="sldNum" sz="quarter" idx="12"/>
          </p:nvPr>
        </p:nvSpPr>
        <p:spPr/>
        <p:txBody>
          <a:bodyPr/>
          <a:lstStyle/>
          <a:p>
            <a:fld id="{7A3285ED-5E85-4370-8300-20A91DEF3646}" type="slidenum">
              <a:rPr lang="en-US" smtClean="0"/>
              <a:t>58</a:t>
            </a:fld>
            <a:endParaRPr lang="en-US"/>
          </a:p>
        </p:txBody>
      </p:sp>
    </p:spTree>
    <p:extLst>
      <p:ext uri="{BB962C8B-B14F-4D97-AF65-F5344CB8AC3E}">
        <p14:creationId xmlns:p14="http://schemas.microsoft.com/office/powerpoint/2010/main" val="2735646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9169-4B7F-F2F1-9E6D-8222803B9F0B}"/>
              </a:ext>
            </a:extLst>
          </p:cNvPr>
          <p:cNvSpPr>
            <a:spLocks noGrp="1"/>
          </p:cNvSpPr>
          <p:nvPr>
            <p:ph type="title"/>
          </p:nvPr>
        </p:nvSpPr>
        <p:spPr>
          <a:xfrm>
            <a:off x="5978525" y="3604845"/>
            <a:ext cx="5264150" cy="732125"/>
          </a:xfrm>
        </p:spPr>
        <p:txBody>
          <a:bodyPr>
            <a:normAutofit/>
          </a:bodyPr>
          <a:lstStyle/>
          <a:p>
            <a:r>
              <a:rPr lang="en-US" sz="4400" dirty="0"/>
              <a:t>Long-Term Care Module</a:t>
            </a:r>
          </a:p>
        </p:txBody>
      </p:sp>
      <p:sp>
        <p:nvSpPr>
          <p:cNvPr id="3" name="Slide Number Placeholder 2">
            <a:extLst>
              <a:ext uri="{FF2B5EF4-FFF2-40B4-BE49-F238E27FC236}">
                <a16:creationId xmlns:a16="http://schemas.microsoft.com/office/drawing/2014/main" id="{C17D28D0-7579-E0A5-C621-FDB6E7DFC1C7}"/>
              </a:ext>
            </a:extLst>
          </p:cNvPr>
          <p:cNvSpPr>
            <a:spLocks noGrp="1"/>
          </p:cNvSpPr>
          <p:nvPr>
            <p:ph type="sldNum" sz="quarter" idx="12"/>
          </p:nvPr>
        </p:nvSpPr>
        <p:spPr/>
        <p:txBody>
          <a:bodyPr/>
          <a:lstStyle/>
          <a:p>
            <a:fld id="{7A3285ED-5E85-4370-8300-20A91DEF3646}" type="slidenum">
              <a:rPr lang="en-US" smtClean="0"/>
              <a:pPr/>
              <a:t>59</a:t>
            </a:fld>
            <a:endParaRPr lang="en-US" dirty="0"/>
          </a:p>
        </p:txBody>
      </p:sp>
      <p:sp>
        <p:nvSpPr>
          <p:cNvPr id="5" name="TextBox 4">
            <a:extLst>
              <a:ext uri="{FF2B5EF4-FFF2-40B4-BE49-F238E27FC236}">
                <a16:creationId xmlns:a16="http://schemas.microsoft.com/office/drawing/2014/main" id="{45ED5906-20E1-3035-1C6C-1585CC82F8A5}"/>
              </a:ext>
            </a:extLst>
          </p:cNvPr>
          <p:cNvSpPr txBox="1"/>
          <p:nvPr/>
        </p:nvSpPr>
        <p:spPr>
          <a:xfrm>
            <a:off x="5978525" y="4472164"/>
            <a:ext cx="5063613" cy="369332"/>
          </a:xfrm>
          <a:prstGeom prst="rect">
            <a:avLst/>
          </a:prstGeom>
          <a:noFill/>
        </p:spPr>
        <p:txBody>
          <a:bodyPr wrap="square" rtlCol="0">
            <a:spAutoFit/>
          </a:bodyPr>
          <a:lstStyle/>
          <a:p>
            <a:r>
              <a:rPr lang="en-US" dirty="0">
                <a:solidFill>
                  <a:schemeClr val="bg1"/>
                </a:solidFill>
              </a:rPr>
              <a:t>Healthcare-Acquired Infections</a:t>
            </a:r>
          </a:p>
        </p:txBody>
      </p:sp>
    </p:spTree>
    <p:extLst>
      <p:ext uri="{BB962C8B-B14F-4D97-AF65-F5344CB8AC3E}">
        <p14:creationId xmlns:p14="http://schemas.microsoft.com/office/powerpoint/2010/main" val="2267531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24AA-B268-C959-6861-5B8CA740740D}"/>
              </a:ext>
            </a:extLst>
          </p:cNvPr>
          <p:cNvSpPr>
            <a:spLocks noGrp="1"/>
          </p:cNvSpPr>
          <p:nvPr>
            <p:ph type="title"/>
          </p:nvPr>
        </p:nvSpPr>
        <p:spPr/>
        <p:txBody>
          <a:bodyPr/>
          <a:lstStyle/>
          <a:p>
            <a:r>
              <a:rPr lang="en-US" dirty="0"/>
              <a:t>State Mandate</a:t>
            </a:r>
          </a:p>
        </p:txBody>
      </p:sp>
      <p:sp>
        <p:nvSpPr>
          <p:cNvPr id="3" name="Slide Number Placeholder 2">
            <a:extLst>
              <a:ext uri="{FF2B5EF4-FFF2-40B4-BE49-F238E27FC236}">
                <a16:creationId xmlns:a16="http://schemas.microsoft.com/office/drawing/2014/main" id="{F72D6A0D-6AEA-48AF-640A-B3629390AD33}"/>
              </a:ext>
            </a:extLst>
          </p:cNvPr>
          <p:cNvSpPr>
            <a:spLocks noGrp="1"/>
          </p:cNvSpPr>
          <p:nvPr>
            <p:ph type="sldNum" sz="quarter" idx="11"/>
          </p:nvPr>
        </p:nvSpPr>
        <p:spPr/>
        <p:txBody>
          <a:bodyPr/>
          <a:lstStyle/>
          <a:p>
            <a:fld id="{7A3285ED-5E85-4370-8300-20A91DEF3646}" type="slidenum">
              <a:rPr lang="en-US" smtClean="0"/>
              <a:pPr/>
              <a:t>6</a:t>
            </a:fld>
            <a:endParaRPr lang="en-US" dirty="0"/>
          </a:p>
        </p:txBody>
      </p:sp>
      <p:sp>
        <p:nvSpPr>
          <p:cNvPr id="4" name="Text Placeholder 3">
            <a:extLst>
              <a:ext uri="{FF2B5EF4-FFF2-40B4-BE49-F238E27FC236}">
                <a16:creationId xmlns:a16="http://schemas.microsoft.com/office/drawing/2014/main" id="{14C94DC7-91F2-6F4E-DB27-525E332586B8}"/>
              </a:ext>
            </a:extLst>
          </p:cNvPr>
          <p:cNvSpPr>
            <a:spLocks noGrp="1"/>
          </p:cNvSpPr>
          <p:nvPr>
            <p:ph type="body" sz="quarter" idx="13"/>
          </p:nvPr>
        </p:nvSpPr>
        <p:spPr>
          <a:xfrm>
            <a:off x="673100" y="2117725"/>
            <a:ext cx="10552113" cy="3693990"/>
          </a:xfrm>
        </p:spPr>
        <p:txBody>
          <a:bodyPr>
            <a:normAutofit/>
          </a:bodyPr>
          <a:lstStyle/>
          <a:p>
            <a:r>
              <a:rPr lang="en-US" dirty="0">
                <a:solidFill>
                  <a:schemeClr val="tx1">
                    <a:lumMod val="50000"/>
                  </a:schemeClr>
                </a:solidFill>
              </a:rPr>
              <a:t>According to NRS 439.847, each medical facility and SNF which provided medical services and care to an average of 25 or more patient in the immediately preceding calendar year shall within 120 days after becoming eligible report into the NHSN.</a:t>
            </a:r>
          </a:p>
          <a:p>
            <a:pPr marL="0" indent="0">
              <a:buNone/>
            </a:pPr>
            <a:endParaRPr lang="en-US" dirty="0">
              <a:solidFill>
                <a:schemeClr val="tx1">
                  <a:lumMod val="50000"/>
                </a:schemeClr>
              </a:solidFill>
            </a:endParaRPr>
          </a:p>
          <a:p>
            <a:r>
              <a:rPr lang="en-US" dirty="0">
                <a:solidFill>
                  <a:schemeClr val="tx1">
                    <a:lumMod val="50000"/>
                  </a:schemeClr>
                </a:solidFill>
              </a:rPr>
              <a:t>According to NAC 439.925, to determine whether a SNF provides medical services and care to an average of 25 or more patients during each business day in the immediately preceding calendar year:</a:t>
            </a:r>
          </a:p>
          <a:p>
            <a:pPr lvl="1"/>
            <a:r>
              <a:rPr lang="en-US" sz="2000" dirty="0">
                <a:solidFill>
                  <a:schemeClr val="tx1">
                    <a:lumMod val="50000"/>
                  </a:schemeClr>
                </a:solidFill>
              </a:rPr>
              <a:t>Divide the sum of the daily censuses of patients during the preceding calendar year by 365.</a:t>
            </a:r>
          </a:p>
          <a:p>
            <a:endParaRPr lang="en-US" dirty="0">
              <a:solidFill>
                <a:schemeClr val="tx1">
                  <a:lumMod val="50000"/>
                </a:schemeClr>
              </a:solidFill>
            </a:endParaRPr>
          </a:p>
        </p:txBody>
      </p:sp>
    </p:spTree>
    <p:extLst>
      <p:ext uri="{BB962C8B-B14F-4D97-AF65-F5344CB8AC3E}">
        <p14:creationId xmlns:p14="http://schemas.microsoft.com/office/powerpoint/2010/main" val="3285304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802C0-39A1-A4FD-E81B-3DDF14D932E9}"/>
              </a:ext>
            </a:extLst>
          </p:cNvPr>
          <p:cNvSpPr>
            <a:spLocks noGrp="1"/>
          </p:cNvSpPr>
          <p:nvPr>
            <p:ph type="title"/>
          </p:nvPr>
        </p:nvSpPr>
        <p:spPr/>
        <p:txBody>
          <a:bodyPr>
            <a:normAutofit/>
          </a:bodyPr>
          <a:lstStyle/>
          <a:p>
            <a:r>
              <a:rPr lang="en-US" sz="4400" dirty="0"/>
              <a:t>Annual Facility Survey</a:t>
            </a:r>
          </a:p>
        </p:txBody>
      </p:sp>
      <p:sp>
        <p:nvSpPr>
          <p:cNvPr id="4" name="Text Placeholder 3">
            <a:extLst>
              <a:ext uri="{FF2B5EF4-FFF2-40B4-BE49-F238E27FC236}">
                <a16:creationId xmlns:a16="http://schemas.microsoft.com/office/drawing/2014/main" id="{D8015C70-114E-33BA-26B1-9EA5FC5DDAE7}"/>
              </a:ext>
            </a:extLst>
          </p:cNvPr>
          <p:cNvSpPr>
            <a:spLocks noGrp="1"/>
          </p:cNvSpPr>
          <p:nvPr>
            <p:ph sz="half" idx="1"/>
          </p:nvPr>
        </p:nvSpPr>
        <p:spPr>
          <a:xfrm>
            <a:off x="838200" y="2055813"/>
            <a:ext cx="10651836" cy="4121150"/>
          </a:xfrm>
        </p:spPr>
        <p:txBody>
          <a:bodyPr>
            <a:normAutofit/>
          </a:bodyPr>
          <a:lstStyle/>
          <a:p>
            <a:r>
              <a:rPr lang="en-US" dirty="0">
                <a:solidFill>
                  <a:schemeClr val="tx1">
                    <a:lumMod val="50000"/>
                  </a:schemeClr>
                </a:solidFill>
                <a:cs typeface="Times New Roman"/>
              </a:rPr>
              <a:t>An annual survey using facility data from the previous calendar year must be completed in NHSN by March 1 to enter data into the long-term care module.</a:t>
            </a:r>
          </a:p>
          <a:p>
            <a:r>
              <a:rPr lang="en-US" dirty="0">
                <a:solidFill>
                  <a:schemeClr val="tx1">
                    <a:lumMod val="50000"/>
                  </a:schemeClr>
                </a:solidFill>
                <a:cs typeface="Times New Roman"/>
              </a:rPr>
              <a:t>If the AFS is not completed by March 1 NHSN will not allow data entry for the remaining months. </a:t>
            </a:r>
          </a:p>
          <a:p>
            <a:r>
              <a:rPr lang="en-US" dirty="0">
                <a:solidFill>
                  <a:schemeClr val="tx1">
                    <a:lumMod val="50000"/>
                  </a:schemeClr>
                </a:solidFill>
                <a:cs typeface="Times New Roman"/>
              </a:rPr>
              <a:t>Print the survey form before submitting it. </a:t>
            </a:r>
            <a:r>
              <a:rPr lang="en-US" dirty="0">
                <a:solidFill>
                  <a:schemeClr val="tx1">
                    <a:lumMod val="50000"/>
                  </a:schemeClr>
                </a:solidFill>
                <a:cs typeface="Times New Roman"/>
                <a:hlinkClick r:id="rId2"/>
              </a:rPr>
              <a:t>Use this link to upload the AFS.</a:t>
            </a:r>
            <a:endParaRPr lang="en-US" dirty="0">
              <a:ea typeface="+mn-lt"/>
              <a:cs typeface="+mn-lt"/>
            </a:endParaRPr>
          </a:p>
          <a:p>
            <a:r>
              <a:rPr lang="en-US" dirty="0">
                <a:solidFill>
                  <a:schemeClr val="tx1">
                    <a:lumMod val="50000"/>
                  </a:schemeClr>
                </a:solidFill>
                <a:cs typeface="Times New Roman"/>
              </a:rPr>
              <a:t>To access the annual survey from the NHSN facility home page&gt; survey&gt; add. </a:t>
            </a:r>
            <a:r>
              <a:rPr lang="en-US" dirty="0">
                <a:cs typeface="Times New Roman"/>
              </a:rPr>
              <a:t>  </a:t>
            </a:r>
          </a:p>
          <a:p>
            <a:endParaRPr lang="en-US" dirty="0"/>
          </a:p>
        </p:txBody>
      </p:sp>
      <p:sp>
        <p:nvSpPr>
          <p:cNvPr id="3" name="Slide Number Placeholder 2">
            <a:extLst>
              <a:ext uri="{FF2B5EF4-FFF2-40B4-BE49-F238E27FC236}">
                <a16:creationId xmlns:a16="http://schemas.microsoft.com/office/drawing/2014/main" id="{C40EC0F2-1062-0B9E-28E4-F397B7E13C49}"/>
              </a:ext>
            </a:extLst>
          </p:cNvPr>
          <p:cNvSpPr>
            <a:spLocks noGrp="1"/>
          </p:cNvSpPr>
          <p:nvPr>
            <p:ph type="sldNum" sz="quarter" idx="12"/>
          </p:nvPr>
        </p:nvSpPr>
        <p:spPr/>
        <p:txBody>
          <a:bodyPr/>
          <a:lstStyle/>
          <a:p>
            <a:fld id="{7A3285ED-5E85-4370-8300-20A91DEF3646}" type="slidenum">
              <a:rPr lang="en-US" smtClean="0"/>
              <a:pPr/>
              <a:t>60</a:t>
            </a:fld>
            <a:endParaRPr lang="en-US" dirty="0"/>
          </a:p>
        </p:txBody>
      </p:sp>
    </p:spTree>
    <p:extLst>
      <p:ext uri="{BB962C8B-B14F-4D97-AF65-F5344CB8AC3E}">
        <p14:creationId xmlns:p14="http://schemas.microsoft.com/office/powerpoint/2010/main" val="2886543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BA46F-ADCE-A4E3-21C6-F48CB4E8A6F3}"/>
              </a:ext>
            </a:extLst>
          </p:cNvPr>
          <p:cNvSpPr>
            <a:spLocks noGrp="1"/>
          </p:cNvSpPr>
          <p:nvPr>
            <p:ph type="title"/>
          </p:nvPr>
        </p:nvSpPr>
        <p:spPr>
          <a:xfrm>
            <a:off x="838199" y="557134"/>
            <a:ext cx="7023538" cy="1325563"/>
          </a:xfrm>
        </p:spPr>
        <p:txBody>
          <a:bodyPr>
            <a:normAutofit/>
          </a:bodyPr>
          <a:lstStyle/>
          <a:p>
            <a:r>
              <a:rPr lang="en-US" sz="4400" dirty="0"/>
              <a:t>Creating Monthly Reporting Plans</a:t>
            </a:r>
          </a:p>
        </p:txBody>
      </p:sp>
      <p:sp>
        <p:nvSpPr>
          <p:cNvPr id="4" name="Text Placeholder 3">
            <a:extLst>
              <a:ext uri="{FF2B5EF4-FFF2-40B4-BE49-F238E27FC236}">
                <a16:creationId xmlns:a16="http://schemas.microsoft.com/office/drawing/2014/main" id="{EE5F70D3-3FCA-C652-2579-E338BCD79A05}"/>
              </a:ext>
            </a:extLst>
          </p:cNvPr>
          <p:cNvSpPr>
            <a:spLocks noGrp="1"/>
          </p:cNvSpPr>
          <p:nvPr>
            <p:ph sz="half" idx="1"/>
          </p:nvPr>
        </p:nvSpPr>
        <p:spPr>
          <a:xfrm>
            <a:off x="838199" y="2055813"/>
            <a:ext cx="10365509" cy="2876405"/>
          </a:xfrm>
        </p:spPr>
        <p:txBody>
          <a:bodyPr>
            <a:normAutofit/>
          </a:bodyPr>
          <a:lstStyle/>
          <a:p>
            <a:r>
              <a:rPr lang="en-US" sz="2400" dirty="0">
                <a:solidFill>
                  <a:schemeClr val="tx1">
                    <a:lumMod val="50000"/>
                  </a:schemeClr>
                </a:solidFill>
              </a:rPr>
              <a:t>Reporting plans must be created for every month.</a:t>
            </a:r>
          </a:p>
          <a:p>
            <a:r>
              <a:rPr lang="en-US" sz="2400" dirty="0">
                <a:solidFill>
                  <a:schemeClr val="tx1">
                    <a:lumMod val="50000"/>
                  </a:schemeClr>
                </a:solidFill>
              </a:rPr>
              <a:t>You must have a reporting plan created to report events and submit monthly summary reports.</a:t>
            </a:r>
          </a:p>
          <a:p>
            <a:r>
              <a:rPr lang="en-US" sz="2400" dirty="0">
                <a:solidFill>
                  <a:schemeClr val="tx1">
                    <a:lumMod val="50000"/>
                  </a:schemeClr>
                </a:solidFill>
              </a:rPr>
              <a:t>To create a reporting plan, log into your account and click “NHSN reporting.”</a:t>
            </a:r>
          </a:p>
          <a:p>
            <a:r>
              <a:rPr lang="en-US" sz="2400" dirty="0">
                <a:solidFill>
                  <a:schemeClr val="tx1">
                    <a:lumMod val="50000"/>
                  </a:schemeClr>
                </a:solidFill>
              </a:rPr>
              <a:t>Select the LTC module/component on the landing page, select your facility, and click “Submit.”</a:t>
            </a:r>
          </a:p>
          <a:p>
            <a:endParaRPr lang="en-US" dirty="0">
              <a:solidFill>
                <a:schemeClr val="tx1">
                  <a:lumMod val="50000"/>
                </a:schemeClr>
              </a:solidFill>
            </a:endParaRPr>
          </a:p>
        </p:txBody>
      </p:sp>
      <p:sp>
        <p:nvSpPr>
          <p:cNvPr id="3" name="Slide Number Placeholder 2">
            <a:extLst>
              <a:ext uri="{FF2B5EF4-FFF2-40B4-BE49-F238E27FC236}">
                <a16:creationId xmlns:a16="http://schemas.microsoft.com/office/drawing/2014/main" id="{7CA50AFD-2D91-985E-C606-6BAAC0CC41F7}"/>
              </a:ext>
            </a:extLst>
          </p:cNvPr>
          <p:cNvSpPr>
            <a:spLocks noGrp="1"/>
          </p:cNvSpPr>
          <p:nvPr>
            <p:ph type="sldNum" sz="quarter" idx="12"/>
          </p:nvPr>
        </p:nvSpPr>
        <p:spPr/>
        <p:txBody>
          <a:bodyPr/>
          <a:lstStyle/>
          <a:p>
            <a:fld id="{7A3285ED-5E85-4370-8300-20A91DEF3646}" type="slidenum">
              <a:rPr lang="en-US" smtClean="0"/>
              <a:pPr/>
              <a:t>61</a:t>
            </a:fld>
            <a:endParaRPr lang="en-US" dirty="0"/>
          </a:p>
        </p:txBody>
      </p:sp>
    </p:spTree>
    <p:extLst>
      <p:ext uri="{BB962C8B-B14F-4D97-AF65-F5344CB8AC3E}">
        <p14:creationId xmlns:p14="http://schemas.microsoft.com/office/powerpoint/2010/main" val="22233334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2CB1A-A265-A8C6-BA79-90FECE3922FD}"/>
              </a:ext>
            </a:extLst>
          </p:cNvPr>
          <p:cNvSpPr>
            <a:spLocks noGrp="1"/>
          </p:cNvSpPr>
          <p:nvPr>
            <p:ph type="title"/>
          </p:nvPr>
        </p:nvSpPr>
        <p:spPr/>
        <p:txBody>
          <a:bodyPr>
            <a:normAutofit/>
          </a:bodyPr>
          <a:lstStyle/>
          <a:p>
            <a:r>
              <a:rPr lang="en-US" sz="4000" dirty="0"/>
              <a:t>Creating Monthly Reporting Plans</a:t>
            </a:r>
          </a:p>
        </p:txBody>
      </p:sp>
      <p:sp>
        <p:nvSpPr>
          <p:cNvPr id="3" name="Content Placeholder 2">
            <a:extLst>
              <a:ext uri="{FF2B5EF4-FFF2-40B4-BE49-F238E27FC236}">
                <a16:creationId xmlns:a16="http://schemas.microsoft.com/office/drawing/2014/main" id="{4725F8FB-0B94-D167-2BA6-C6D0CD87E508}"/>
              </a:ext>
            </a:extLst>
          </p:cNvPr>
          <p:cNvSpPr>
            <a:spLocks noGrp="1"/>
          </p:cNvSpPr>
          <p:nvPr>
            <p:ph sz="half" idx="1"/>
          </p:nvPr>
        </p:nvSpPr>
        <p:spPr>
          <a:xfrm>
            <a:off x="838200" y="2055813"/>
            <a:ext cx="4544961" cy="4121150"/>
          </a:xfrm>
        </p:spPr>
        <p:txBody>
          <a:bodyPr>
            <a:normAutofit fontScale="55000" lnSpcReduction="20000"/>
          </a:bodyPr>
          <a:lstStyle/>
          <a:p>
            <a:pPr>
              <a:lnSpc>
                <a:spcPct val="120000"/>
              </a:lnSpc>
            </a:pPr>
            <a:r>
              <a:rPr lang="en-US" sz="3200" dirty="0">
                <a:solidFill>
                  <a:schemeClr val="tx1">
                    <a:lumMod val="50000"/>
                  </a:schemeClr>
                </a:solidFill>
              </a:rPr>
              <a:t>Click Reporting plan &gt; add &gt; start with January </a:t>
            </a:r>
          </a:p>
          <a:p>
            <a:pPr>
              <a:lnSpc>
                <a:spcPct val="120000"/>
              </a:lnSpc>
            </a:pPr>
            <a:r>
              <a:rPr lang="en-US" sz="3200" dirty="0">
                <a:solidFill>
                  <a:schemeClr val="tx1">
                    <a:lumMod val="50000"/>
                  </a:schemeClr>
                </a:solidFill>
              </a:rPr>
              <a:t>Under HAI Module put a check in the UTI box.</a:t>
            </a:r>
          </a:p>
          <a:p>
            <a:pPr>
              <a:lnSpc>
                <a:spcPct val="120000"/>
              </a:lnSpc>
            </a:pPr>
            <a:r>
              <a:rPr lang="en-US" sz="3200" dirty="0">
                <a:solidFill>
                  <a:schemeClr val="tx1">
                    <a:lumMod val="50000"/>
                  </a:schemeClr>
                </a:solidFill>
              </a:rPr>
              <a:t>Under </a:t>
            </a:r>
            <a:r>
              <a:rPr lang="en-US" sz="3200" dirty="0" err="1">
                <a:solidFill>
                  <a:schemeClr val="tx1">
                    <a:lumMod val="50000"/>
                  </a:schemeClr>
                </a:solidFill>
              </a:rPr>
              <a:t>LabID</a:t>
            </a:r>
            <a:r>
              <a:rPr lang="en-US" sz="3200" dirty="0">
                <a:solidFill>
                  <a:schemeClr val="tx1">
                    <a:lumMod val="50000"/>
                  </a:schemeClr>
                </a:solidFill>
              </a:rPr>
              <a:t> Event Module select C. difficile as the specific organism type &gt; check the </a:t>
            </a:r>
            <a:r>
              <a:rPr lang="en-US" sz="3200" dirty="0" err="1">
                <a:solidFill>
                  <a:schemeClr val="tx1">
                    <a:lumMod val="50000"/>
                  </a:schemeClr>
                </a:solidFill>
              </a:rPr>
              <a:t>LabID</a:t>
            </a:r>
            <a:r>
              <a:rPr lang="en-US" sz="3200" dirty="0">
                <a:solidFill>
                  <a:schemeClr val="tx1">
                    <a:lumMod val="50000"/>
                  </a:schemeClr>
                </a:solidFill>
              </a:rPr>
              <a:t> Event All Specimens box &gt; Click save.</a:t>
            </a:r>
          </a:p>
          <a:p>
            <a:pPr>
              <a:lnSpc>
                <a:spcPct val="120000"/>
              </a:lnSpc>
            </a:pPr>
            <a:r>
              <a:rPr lang="en-US" sz="3200" dirty="0">
                <a:solidFill>
                  <a:schemeClr val="tx1">
                    <a:lumMod val="50000"/>
                  </a:schemeClr>
                </a:solidFill>
              </a:rPr>
              <a:t>If you do not click save, you will erase the data you entered.</a:t>
            </a:r>
          </a:p>
          <a:p>
            <a:pPr>
              <a:lnSpc>
                <a:spcPct val="120000"/>
              </a:lnSpc>
            </a:pPr>
            <a:r>
              <a:rPr lang="en-US" sz="3200" dirty="0">
                <a:solidFill>
                  <a:schemeClr val="tx1">
                    <a:lumMod val="50000"/>
                  </a:schemeClr>
                </a:solidFill>
              </a:rPr>
              <a:t>Complete the same process for every month.</a:t>
            </a:r>
          </a:p>
          <a:p>
            <a:endParaRPr lang="en-US" dirty="0">
              <a:solidFill>
                <a:schemeClr val="tx1">
                  <a:lumMod val="50000"/>
                </a:schemeClr>
              </a:solidFill>
            </a:endParaRPr>
          </a:p>
        </p:txBody>
      </p:sp>
      <p:pic>
        <p:nvPicPr>
          <p:cNvPr id="6" name="Content Placeholder 5" descr="Webpage screenshot for Prevention Process Measure Module">
            <a:extLst>
              <a:ext uri="{FF2B5EF4-FFF2-40B4-BE49-F238E27FC236}">
                <a16:creationId xmlns:a16="http://schemas.microsoft.com/office/drawing/2014/main" id="{9CDAA2F2-5B22-A00F-E2D2-065FF8C54628}"/>
              </a:ext>
            </a:extLst>
          </p:cNvPr>
          <p:cNvPicPr>
            <a:picLocks noGrp="1" noChangeAspect="1"/>
          </p:cNvPicPr>
          <p:nvPr>
            <p:ph sz="half" idx="2"/>
          </p:nvPr>
        </p:nvPicPr>
        <p:blipFill>
          <a:blip r:embed="rId2"/>
          <a:stretch>
            <a:fillRect/>
          </a:stretch>
        </p:blipFill>
        <p:spPr>
          <a:xfrm>
            <a:off x="5592305" y="2438401"/>
            <a:ext cx="6036589" cy="2982686"/>
          </a:xfrm>
          <a:prstGeom prst="rect">
            <a:avLst/>
          </a:prstGeom>
        </p:spPr>
      </p:pic>
      <p:sp>
        <p:nvSpPr>
          <p:cNvPr id="5" name="Slide Number Placeholder 4">
            <a:extLst>
              <a:ext uri="{FF2B5EF4-FFF2-40B4-BE49-F238E27FC236}">
                <a16:creationId xmlns:a16="http://schemas.microsoft.com/office/drawing/2014/main" id="{95427BBB-2050-A3EA-B441-99BA75AD7445}"/>
              </a:ext>
            </a:extLst>
          </p:cNvPr>
          <p:cNvSpPr>
            <a:spLocks noGrp="1"/>
          </p:cNvSpPr>
          <p:nvPr>
            <p:ph type="sldNum" sz="quarter" idx="12"/>
          </p:nvPr>
        </p:nvSpPr>
        <p:spPr/>
        <p:txBody>
          <a:bodyPr/>
          <a:lstStyle/>
          <a:p>
            <a:fld id="{7A3285ED-5E85-4370-8300-20A91DEF3646}" type="slidenum">
              <a:rPr lang="en-US" smtClean="0"/>
              <a:t>62</a:t>
            </a:fld>
            <a:endParaRPr lang="en-US"/>
          </a:p>
        </p:txBody>
      </p:sp>
    </p:spTree>
    <p:extLst>
      <p:ext uri="{BB962C8B-B14F-4D97-AF65-F5344CB8AC3E}">
        <p14:creationId xmlns:p14="http://schemas.microsoft.com/office/powerpoint/2010/main" val="23620476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BBB1-3FCA-3C47-5AF8-2547219433AF}"/>
              </a:ext>
            </a:extLst>
          </p:cNvPr>
          <p:cNvSpPr>
            <a:spLocks noGrp="1"/>
          </p:cNvSpPr>
          <p:nvPr>
            <p:ph type="title"/>
          </p:nvPr>
        </p:nvSpPr>
        <p:spPr>
          <a:xfrm>
            <a:off x="5943356" y="3827741"/>
            <a:ext cx="5780856" cy="559622"/>
          </a:xfrm>
        </p:spPr>
        <p:txBody>
          <a:bodyPr>
            <a:normAutofit fontScale="90000"/>
          </a:bodyPr>
          <a:lstStyle/>
          <a:p>
            <a:r>
              <a:rPr lang="en-US" sz="4000" dirty="0"/>
              <a:t>UTI, MDRO, and CDI Event Reporting</a:t>
            </a:r>
          </a:p>
        </p:txBody>
      </p:sp>
      <p:sp>
        <p:nvSpPr>
          <p:cNvPr id="3" name="Slide Number Placeholder 2">
            <a:extLst>
              <a:ext uri="{FF2B5EF4-FFF2-40B4-BE49-F238E27FC236}">
                <a16:creationId xmlns:a16="http://schemas.microsoft.com/office/drawing/2014/main" id="{F2209BE3-2F0E-D9F9-2D17-4D11DAC15F6E}"/>
              </a:ext>
            </a:extLst>
          </p:cNvPr>
          <p:cNvSpPr>
            <a:spLocks noGrp="1"/>
          </p:cNvSpPr>
          <p:nvPr>
            <p:ph type="sldNum" sz="quarter" idx="12"/>
          </p:nvPr>
        </p:nvSpPr>
        <p:spPr/>
        <p:txBody>
          <a:bodyPr/>
          <a:lstStyle/>
          <a:p>
            <a:fld id="{7A3285ED-5E85-4370-8300-20A91DEF3646}" type="slidenum">
              <a:rPr lang="en-US" smtClean="0"/>
              <a:pPr/>
              <a:t>63</a:t>
            </a:fld>
            <a:endParaRPr lang="en-US" dirty="0"/>
          </a:p>
        </p:txBody>
      </p:sp>
    </p:spTree>
    <p:extLst>
      <p:ext uri="{BB962C8B-B14F-4D97-AF65-F5344CB8AC3E}">
        <p14:creationId xmlns:p14="http://schemas.microsoft.com/office/powerpoint/2010/main" val="10334352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7599CE-E588-F18A-CC6D-6275BCAF5BDC}"/>
              </a:ext>
            </a:extLst>
          </p:cNvPr>
          <p:cNvSpPr>
            <a:spLocks noGrp="1"/>
          </p:cNvSpPr>
          <p:nvPr>
            <p:ph type="title"/>
          </p:nvPr>
        </p:nvSpPr>
        <p:spPr>
          <a:xfrm>
            <a:off x="838200" y="1362621"/>
            <a:ext cx="7212724" cy="642026"/>
          </a:xfrm>
        </p:spPr>
        <p:txBody>
          <a:bodyPr>
            <a:noAutofit/>
          </a:bodyPr>
          <a:lstStyle/>
          <a:p>
            <a:r>
              <a:rPr lang="en-US" sz="4400" dirty="0"/>
              <a:t>UTI Event Reporting</a:t>
            </a:r>
          </a:p>
        </p:txBody>
      </p:sp>
      <p:sp>
        <p:nvSpPr>
          <p:cNvPr id="2" name="Content Placeholder 1">
            <a:extLst>
              <a:ext uri="{FF2B5EF4-FFF2-40B4-BE49-F238E27FC236}">
                <a16:creationId xmlns:a16="http://schemas.microsoft.com/office/drawing/2014/main" id="{9EE22BF6-D9BD-3A0B-A336-C3661BCA9B0E}"/>
              </a:ext>
            </a:extLst>
          </p:cNvPr>
          <p:cNvSpPr>
            <a:spLocks noGrp="1"/>
          </p:cNvSpPr>
          <p:nvPr>
            <p:ph idx="1"/>
          </p:nvPr>
        </p:nvSpPr>
        <p:spPr>
          <a:xfrm>
            <a:off x="838200" y="2392599"/>
            <a:ext cx="10515600" cy="2678931"/>
          </a:xfrm>
        </p:spPr>
        <p:txBody>
          <a:bodyPr>
            <a:normAutofit lnSpcReduction="10000"/>
          </a:bodyPr>
          <a:lstStyle/>
          <a:p>
            <a:r>
              <a:rPr lang="en-US" sz="2400" dirty="0">
                <a:solidFill>
                  <a:schemeClr val="bg2">
                    <a:lumMod val="10000"/>
                  </a:schemeClr>
                </a:solidFill>
                <a:ea typeface="+mn-lt"/>
                <a:cs typeface="+mn-lt"/>
              </a:rPr>
              <a:t>When an event occurs at your facility that meets the NHSN definitions it must be reported according to the state mandate.</a:t>
            </a:r>
            <a:endParaRPr lang="en-US" sz="2400" dirty="0">
              <a:solidFill>
                <a:schemeClr val="bg2">
                  <a:lumMod val="10000"/>
                </a:schemeClr>
              </a:solidFill>
              <a:cs typeface="Calibri" panose="020F0502020204030204"/>
            </a:endParaRPr>
          </a:p>
          <a:p>
            <a:r>
              <a:rPr lang="en-US" sz="2400" dirty="0">
                <a:solidFill>
                  <a:schemeClr val="bg2">
                    <a:lumMod val="10000"/>
                  </a:schemeClr>
                </a:solidFill>
                <a:ea typeface="+mn-lt"/>
                <a:cs typeface="+mn-lt"/>
              </a:rPr>
              <a:t>To report an event log in to your account and click NHSN reporting.</a:t>
            </a:r>
            <a:endParaRPr lang="en-US" sz="2400" dirty="0">
              <a:solidFill>
                <a:schemeClr val="bg2">
                  <a:lumMod val="10000"/>
                </a:schemeClr>
              </a:solidFill>
              <a:cs typeface="Calibri"/>
            </a:endParaRPr>
          </a:p>
          <a:p>
            <a:r>
              <a:rPr lang="en-US" sz="2400" dirty="0">
                <a:solidFill>
                  <a:schemeClr val="bg2">
                    <a:lumMod val="10000"/>
                  </a:schemeClr>
                </a:solidFill>
                <a:ea typeface="+mn-lt"/>
                <a:cs typeface="+mn-lt"/>
              </a:rPr>
              <a:t>Select the LTC module/component and your name on the landing page then click submit.</a:t>
            </a:r>
            <a:endParaRPr lang="en-US" sz="2400" dirty="0">
              <a:solidFill>
                <a:schemeClr val="bg2">
                  <a:lumMod val="10000"/>
                </a:schemeClr>
              </a:solidFill>
              <a:cs typeface="Calibri"/>
            </a:endParaRPr>
          </a:p>
          <a:p>
            <a:r>
              <a:rPr lang="en-US" sz="2400" dirty="0">
                <a:solidFill>
                  <a:schemeClr val="bg2">
                    <a:lumMod val="10000"/>
                  </a:schemeClr>
                </a:solidFill>
                <a:ea typeface="+mn-lt"/>
                <a:cs typeface="+mn-lt"/>
              </a:rPr>
              <a:t>Click </a:t>
            </a:r>
            <a:r>
              <a:rPr lang="en-US" sz="2400" b="1" dirty="0">
                <a:solidFill>
                  <a:schemeClr val="accent1"/>
                </a:solidFill>
                <a:ea typeface="+mn-lt"/>
                <a:cs typeface="+mn-lt"/>
              </a:rPr>
              <a:t>Event</a:t>
            </a:r>
            <a:r>
              <a:rPr lang="en-US" sz="2400" dirty="0">
                <a:solidFill>
                  <a:schemeClr val="bg2">
                    <a:lumMod val="10000"/>
                  </a:schemeClr>
                </a:solidFill>
                <a:ea typeface="+mn-lt"/>
                <a:cs typeface="+mn-lt"/>
              </a:rPr>
              <a:t>&gt; select </a:t>
            </a:r>
            <a:r>
              <a:rPr lang="en-US" sz="2400" b="1" dirty="0">
                <a:solidFill>
                  <a:schemeClr val="accent1"/>
                </a:solidFill>
                <a:ea typeface="+mn-lt"/>
                <a:cs typeface="+mn-lt"/>
              </a:rPr>
              <a:t>Add</a:t>
            </a:r>
            <a:r>
              <a:rPr lang="en-US" sz="2400" b="1" dirty="0">
                <a:solidFill>
                  <a:schemeClr val="bg2">
                    <a:lumMod val="10000"/>
                  </a:schemeClr>
                </a:solidFill>
                <a:ea typeface="+mn-lt"/>
                <a:cs typeface="+mn-lt"/>
              </a:rPr>
              <a:t>.</a:t>
            </a:r>
            <a:endParaRPr lang="en-US" sz="2400" b="1" dirty="0">
              <a:solidFill>
                <a:schemeClr val="bg2">
                  <a:lumMod val="10000"/>
                </a:schemeClr>
              </a:solidFill>
              <a:cs typeface="Calibri"/>
            </a:endParaRPr>
          </a:p>
          <a:p>
            <a:endParaRPr lang="en-US" dirty="0">
              <a:solidFill>
                <a:schemeClr val="tx1">
                  <a:lumMod val="50000"/>
                </a:schemeClr>
              </a:solidFill>
            </a:endParaRPr>
          </a:p>
        </p:txBody>
      </p:sp>
      <p:sp>
        <p:nvSpPr>
          <p:cNvPr id="4" name="Slide Number Placeholder 3">
            <a:extLst>
              <a:ext uri="{FF2B5EF4-FFF2-40B4-BE49-F238E27FC236}">
                <a16:creationId xmlns:a16="http://schemas.microsoft.com/office/drawing/2014/main" id="{B7525481-2483-CA06-EC59-0328D3A0C42A}"/>
              </a:ext>
            </a:extLst>
          </p:cNvPr>
          <p:cNvSpPr>
            <a:spLocks noGrp="1"/>
          </p:cNvSpPr>
          <p:nvPr>
            <p:ph type="sldNum" sz="quarter" idx="12"/>
          </p:nvPr>
        </p:nvSpPr>
        <p:spPr/>
        <p:txBody>
          <a:bodyPr/>
          <a:lstStyle/>
          <a:p>
            <a:fld id="{7A3285ED-5E85-4370-8300-20A91DEF3646}" type="slidenum">
              <a:rPr lang="en-US" smtClean="0"/>
              <a:t>64</a:t>
            </a:fld>
            <a:endParaRPr lang="en-US"/>
          </a:p>
        </p:txBody>
      </p:sp>
    </p:spTree>
    <p:extLst>
      <p:ext uri="{BB962C8B-B14F-4D97-AF65-F5344CB8AC3E}">
        <p14:creationId xmlns:p14="http://schemas.microsoft.com/office/powerpoint/2010/main" val="36629786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D249-F4B7-AB77-E8E8-F0D28603113F}"/>
              </a:ext>
            </a:extLst>
          </p:cNvPr>
          <p:cNvSpPr>
            <a:spLocks noGrp="1"/>
          </p:cNvSpPr>
          <p:nvPr>
            <p:ph type="title"/>
          </p:nvPr>
        </p:nvSpPr>
        <p:spPr>
          <a:xfrm>
            <a:off x="849313" y="1321500"/>
            <a:ext cx="6730896" cy="701263"/>
          </a:xfrm>
        </p:spPr>
        <p:txBody>
          <a:bodyPr>
            <a:normAutofit/>
          </a:bodyPr>
          <a:lstStyle/>
          <a:p>
            <a:r>
              <a:rPr lang="en-US" sz="4400" dirty="0"/>
              <a:t>UTI Event Reporting</a:t>
            </a:r>
          </a:p>
        </p:txBody>
      </p:sp>
      <p:sp>
        <p:nvSpPr>
          <p:cNvPr id="3" name="Slide Number Placeholder 2">
            <a:extLst>
              <a:ext uri="{FF2B5EF4-FFF2-40B4-BE49-F238E27FC236}">
                <a16:creationId xmlns:a16="http://schemas.microsoft.com/office/drawing/2014/main" id="{5672708E-A77D-6302-D6E7-C60FD02E18F6}"/>
              </a:ext>
            </a:extLst>
          </p:cNvPr>
          <p:cNvSpPr>
            <a:spLocks noGrp="1"/>
          </p:cNvSpPr>
          <p:nvPr>
            <p:ph type="sldNum" sz="quarter" idx="12"/>
          </p:nvPr>
        </p:nvSpPr>
        <p:spPr/>
        <p:txBody>
          <a:bodyPr/>
          <a:lstStyle/>
          <a:p>
            <a:fld id="{7A3285ED-5E85-4370-8300-20A91DEF3646}" type="slidenum">
              <a:rPr lang="en-US" smtClean="0"/>
              <a:pPr/>
              <a:t>65</a:t>
            </a:fld>
            <a:endParaRPr lang="en-US" dirty="0"/>
          </a:p>
        </p:txBody>
      </p:sp>
      <p:sp>
        <p:nvSpPr>
          <p:cNvPr id="4" name="Text Placeholder 3">
            <a:extLst>
              <a:ext uri="{FF2B5EF4-FFF2-40B4-BE49-F238E27FC236}">
                <a16:creationId xmlns:a16="http://schemas.microsoft.com/office/drawing/2014/main" id="{DE00AD85-7144-701B-5077-C6F27A9599D3}"/>
              </a:ext>
            </a:extLst>
          </p:cNvPr>
          <p:cNvSpPr>
            <a:spLocks noGrp="1"/>
          </p:cNvSpPr>
          <p:nvPr>
            <p:ph type="body" sz="quarter" idx="13"/>
          </p:nvPr>
        </p:nvSpPr>
        <p:spPr>
          <a:xfrm>
            <a:off x="849313" y="2505563"/>
            <a:ext cx="10504487" cy="2754313"/>
          </a:xfrm>
        </p:spPr>
        <p:txBody>
          <a:bodyPr>
            <a:normAutofit lnSpcReduction="10000"/>
          </a:bodyPr>
          <a:lstStyle/>
          <a:p>
            <a:r>
              <a:rPr lang="en-US" sz="2400" b="1" dirty="0">
                <a:solidFill>
                  <a:schemeClr val="bg2">
                    <a:lumMod val="10000"/>
                  </a:schemeClr>
                </a:solidFill>
                <a:ea typeface="+mn-lt"/>
                <a:cs typeface="+mn-lt"/>
              </a:rPr>
              <a:t>Resident Information:</a:t>
            </a:r>
            <a:endParaRPr lang="en-US" sz="2400" b="1" dirty="0">
              <a:solidFill>
                <a:schemeClr val="bg2">
                  <a:lumMod val="10000"/>
                </a:schemeClr>
              </a:solidFill>
              <a:cs typeface="Calibri" panose="020F0502020204030204"/>
            </a:endParaRPr>
          </a:p>
          <a:p>
            <a:pPr lvl="1"/>
            <a:r>
              <a:rPr lang="en-US" sz="2400" dirty="0">
                <a:solidFill>
                  <a:schemeClr val="bg2">
                    <a:lumMod val="10000"/>
                  </a:schemeClr>
                </a:solidFill>
                <a:ea typeface="+mn-lt"/>
                <a:cs typeface="+mn-lt"/>
              </a:rPr>
              <a:t>Every field with a red asterisk (</a:t>
            </a:r>
            <a:r>
              <a:rPr lang="en-US" sz="2400" dirty="0">
                <a:solidFill>
                  <a:srgbClr val="FF0000"/>
                </a:solidFill>
                <a:ea typeface="+mn-lt"/>
                <a:cs typeface="+mn-lt"/>
              </a:rPr>
              <a:t>*</a:t>
            </a:r>
            <a:r>
              <a:rPr lang="en-US" sz="2400" dirty="0">
                <a:solidFill>
                  <a:schemeClr val="bg2">
                    <a:lumMod val="10000"/>
                  </a:schemeClr>
                </a:solidFill>
                <a:ea typeface="+mn-lt"/>
                <a:cs typeface="+mn-lt"/>
              </a:rPr>
              <a:t>) must be completed; all other fields are optional.</a:t>
            </a:r>
            <a:endParaRPr lang="en-US" sz="2400" dirty="0">
              <a:solidFill>
                <a:schemeClr val="bg2">
                  <a:lumMod val="10000"/>
                </a:schemeClr>
              </a:solidFill>
              <a:cs typeface="Calibri"/>
            </a:endParaRPr>
          </a:p>
          <a:p>
            <a:r>
              <a:rPr lang="en-US" sz="2400" b="1" dirty="0">
                <a:solidFill>
                  <a:schemeClr val="bg2">
                    <a:lumMod val="10000"/>
                  </a:schemeClr>
                </a:solidFill>
                <a:ea typeface="+mn-lt"/>
                <a:cs typeface="+mn-lt"/>
              </a:rPr>
              <a:t>Resident Type:</a:t>
            </a:r>
            <a:endParaRPr lang="en-US" sz="2400" b="1" dirty="0">
              <a:solidFill>
                <a:schemeClr val="bg2">
                  <a:lumMod val="10000"/>
                </a:schemeClr>
              </a:solidFill>
              <a:cs typeface="Calibri"/>
            </a:endParaRPr>
          </a:p>
          <a:p>
            <a:pPr lvl="1"/>
            <a:r>
              <a:rPr lang="en-US" sz="2400" dirty="0">
                <a:solidFill>
                  <a:schemeClr val="bg2">
                    <a:lumMod val="10000"/>
                  </a:schemeClr>
                </a:solidFill>
                <a:ea typeface="+mn-lt"/>
                <a:cs typeface="+mn-lt"/>
              </a:rPr>
              <a:t>Short-stay: Resident has been in the facility for ≤ 100 days from the date of first admission to the facility.</a:t>
            </a:r>
            <a:endParaRPr lang="en-US" sz="2400" dirty="0">
              <a:solidFill>
                <a:schemeClr val="bg2">
                  <a:lumMod val="10000"/>
                </a:schemeClr>
              </a:solidFill>
              <a:cs typeface="Calibri"/>
            </a:endParaRPr>
          </a:p>
          <a:p>
            <a:pPr lvl="1"/>
            <a:r>
              <a:rPr lang="en-US" sz="2400" dirty="0">
                <a:solidFill>
                  <a:schemeClr val="bg2">
                    <a:lumMod val="10000"/>
                  </a:schemeClr>
                </a:solidFill>
                <a:ea typeface="+mn-lt"/>
                <a:cs typeface="+mn-lt"/>
              </a:rPr>
              <a:t>Long-stay: Resident has been in the facility for &gt; 100 days from the date of first admission to the facility.</a:t>
            </a:r>
            <a:endParaRPr lang="en-US" sz="2400" dirty="0">
              <a:solidFill>
                <a:schemeClr val="bg2">
                  <a:lumMod val="10000"/>
                </a:schemeClr>
              </a:solidFill>
              <a:cs typeface="Calibri" panose="020F0502020204030204"/>
            </a:endParaRPr>
          </a:p>
          <a:p>
            <a:endParaRPr lang="en-US" dirty="0"/>
          </a:p>
        </p:txBody>
      </p:sp>
    </p:spTree>
    <p:extLst>
      <p:ext uri="{BB962C8B-B14F-4D97-AF65-F5344CB8AC3E}">
        <p14:creationId xmlns:p14="http://schemas.microsoft.com/office/powerpoint/2010/main" val="216708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C126A-82B4-3FBF-5C28-F299ABDEA655}"/>
              </a:ext>
            </a:extLst>
          </p:cNvPr>
          <p:cNvSpPr>
            <a:spLocks noGrp="1"/>
          </p:cNvSpPr>
          <p:nvPr>
            <p:ph type="title"/>
          </p:nvPr>
        </p:nvSpPr>
        <p:spPr>
          <a:xfrm>
            <a:off x="849313" y="997339"/>
            <a:ext cx="4406178" cy="1129755"/>
          </a:xfrm>
        </p:spPr>
        <p:txBody>
          <a:bodyPr>
            <a:normAutofit/>
          </a:bodyPr>
          <a:lstStyle/>
          <a:p>
            <a:r>
              <a:rPr lang="en-US" sz="4400" dirty="0"/>
              <a:t>UTI Event Reporting</a:t>
            </a:r>
          </a:p>
        </p:txBody>
      </p:sp>
      <p:sp>
        <p:nvSpPr>
          <p:cNvPr id="3" name="Slide Number Placeholder 2">
            <a:extLst>
              <a:ext uri="{FF2B5EF4-FFF2-40B4-BE49-F238E27FC236}">
                <a16:creationId xmlns:a16="http://schemas.microsoft.com/office/drawing/2014/main" id="{8B03A2B9-980B-311D-B601-5549F1FAA1DA}"/>
              </a:ext>
            </a:extLst>
          </p:cNvPr>
          <p:cNvSpPr>
            <a:spLocks noGrp="1"/>
          </p:cNvSpPr>
          <p:nvPr>
            <p:ph type="sldNum" sz="quarter" idx="12"/>
          </p:nvPr>
        </p:nvSpPr>
        <p:spPr/>
        <p:txBody>
          <a:bodyPr/>
          <a:lstStyle/>
          <a:p>
            <a:fld id="{7A3285ED-5E85-4370-8300-20A91DEF3646}" type="slidenum">
              <a:rPr lang="en-US" smtClean="0"/>
              <a:pPr/>
              <a:t>66</a:t>
            </a:fld>
            <a:endParaRPr lang="en-US" dirty="0"/>
          </a:p>
        </p:txBody>
      </p:sp>
      <p:sp>
        <p:nvSpPr>
          <p:cNvPr id="4" name="Text Placeholder 3">
            <a:extLst>
              <a:ext uri="{FF2B5EF4-FFF2-40B4-BE49-F238E27FC236}">
                <a16:creationId xmlns:a16="http://schemas.microsoft.com/office/drawing/2014/main" id="{107B20A4-960B-BCB5-D9B5-9DAED3F73B46}"/>
              </a:ext>
            </a:extLst>
          </p:cNvPr>
          <p:cNvSpPr>
            <a:spLocks noGrp="1"/>
          </p:cNvSpPr>
          <p:nvPr>
            <p:ph type="body" sz="quarter" idx="13"/>
          </p:nvPr>
        </p:nvSpPr>
        <p:spPr>
          <a:xfrm>
            <a:off x="843756" y="2296679"/>
            <a:ext cx="10504487" cy="2754313"/>
          </a:xfrm>
        </p:spPr>
        <p:txBody>
          <a:bodyPr>
            <a:normAutofit fontScale="92500"/>
          </a:bodyPr>
          <a:lstStyle/>
          <a:p>
            <a:pPr marL="0" indent="0">
              <a:buNone/>
            </a:pPr>
            <a:r>
              <a:rPr lang="en-US" sz="2400" b="1" dirty="0">
                <a:solidFill>
                  <a:schemeClr val="bg2">
                    <a:lumMod val="10000"/>
                  </a:schemeClr>
                </a:solidFill>
                <a:ea typeface="+mn-lt"/>
                <a:cs typeface="+mn-lt"/>
              </a:rPr>
              <a:t>Date of First Admission to Facility:</a:t>
            </a:r>
            <a:endParaRPr lang="en-US" sz="2400" b="1" dirty="0">
              <a:solidFill>
                <a:schemeClr val="bg2">
                  <a:lumMod val="10000"/>
                </a:schemeClr>
              </a:solidFill>
              <a:cs typeface="Calibri" panose="020F0502020204030204"/>
            </a:endParaRPr>
          </a:p>
          <a:p>
            <a:pPr lvl="1"/>
            <a:r>
              <a:rPr lang="en-US" sz="2400" dirty="0">
                <a:solidFill>
                  <a:schemeClr val="bg2">
                    <a:lumMod val="10000"/>
                  </a:schemeClr>
                </a:solidFill>
                <a:ea typeface="+mn-lt"/>
                <a:cs typeface="+mn-lt"/>
              </a:rPr>
              <a:t>Date the resident first entered the facility. This date remains the same even if the resident leaves the facility </a:t>
            </a:r>
            <a:r>
              <a:rPr lang="en-US" sz="2200" dirty="0">
                <a:solidFill>
                  <a:schemeClr val="bg2">
                    <a:lumMod val="10000"/>
                  </a:schemeClr>
                </a:solidFill>
                <a:ea typeface="+mn-lt"/>
                <a:cs typeface="+mn-lt"/>
              </a:rPr>
              <a:t>(e.g., transfers to another facility) </a:t>
            </a:r>
            <a:r>
              <a:rPr lang="en-US" sz="2400" dirty="0">
                <a:solidFill>
                  <a:schemeClr val="bg2">
                    <a:lumMod val="10000"/>
                  </a:schemeClr>
                </a:solidFill>
                <a:ea typeface="+mn-lt"/>
                <a:cs typeface="+mn-lt"/>
              </a:rPr>
              <a:t>for short periods of time </a:t>
            </a:r>
            <a:r>
              <a:rPr lang="en-US" sz="2200" dirty="0">
                <a:solidFill>
                  <a:schemeClr val="bg2">
                    <a:lumMod val="10000"/>
                  </a:schemeClr>
                </a:solidFill>
                <a:ea typeface="+mn-lt"/>
                <a:cs typeface="+mn-lt"/>
              </a:rPr>
              <a:t>(&lt;30 consecutive days).</a:t>
            </a:r>
            <a:endParaRPr lang="en-US" sz="2400" dirty="0">
              <a:solidFill>
                <a:schemeClr val="bg2">
                  <a:lumMod val="10000"/>
                </a:schemeClr>
              </a:solidFill>
              <a:cs typeface="Calibri"/>
            </a:endParaRPr>
          </a:p>
          <a:p>
            <a:pPr lvl="1"/>
            <a:r>
              <a:rPr lang="en-US" sz="2400" dirty="0">
                <a:solidFill>
                  <a:schemeClr val="bg2">
                    <a:lumMod val="10000"/>
                  </a:schemeClr>
                </a:solidFill>
                <a:ea typeface="+mn-lt"/>
                <a:cs typeface="+mn-lt"/>
              </a:rPr>
              <a:t>If the resident leaves the facility and is away for &gt; 30 consecutive days, the date of first admission should be updated to the date of return to the facility. Enter the date using this format: MM/DD/YYYY.</a:t>
            </a:r>
            <a:endParaRPr lang="en-US" sz="2400" dirty="0">
              <a:solidFill>
                <a:schemeClr val="bg2">
                  <a:lumMod val="10000"/>
                </a:schemeClr>
              </a:solidFill>
              <a:cs typeface="Calibri" panose="020F0502020204030204"/>
            </a:endParaRPr>
          </a:p>
          <a:p>
            <a:endParaRPr lang="en-US" dirty="0"/>
          </a:p>
        </p:txBody>
      </p:sp>
    </p:spTree>
    <p:extLst>
      <p:ext uri="{BB962C8B-B14F-4D97-AF65-F5344CB8AC3E}">
        <p14:creationId xmlns:p14="http://schemas.microsoft.com/office/powerpoint/2010/main" val="914183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20FA0-A3A9-E84A-3A3E-78F9595211F6}"/>
              </a:ext>
            </a:extLst>
          </p:cNvPr>
          <p:cNvSpPr>
            <a:spLocks noGrp="1"/>
          </p:cNvSpPr>
          <p:nvPr>
            <p:ph type="title"/>
          </p:nvPr>
        </p:nvSpPr>
        <p:spPr/>
        <p:txBody>
          <a:bodyPr>
            <a:normAutofit/>
          </a:bodyPr>
          <a:lstStyle/>
          <a:p>
            <a:r>
              <a:rPr lang="en-US" sz="4400" dirty="0"/>
              <a:t>UTI Event Reporting</a:t>
            </a:r>
          </a:p>
        </p:txBody>
      </p:sp>
      <p:sp>
        <p:nvSpPr>
          <p:cNvPr id="4" name="Text Placeholder 3">
            <a:extLst>
              <a:ext uri="{FF2B5EF4-FFF2-40B4-BE49-F238E27FC236}">
                <a16:creationId xmlns:a16="http://schemas.microsoft.com/office/drawing/2014/main" id="{52038669-6847-F1B3-37F4-BF8D190A8747}"/>
              </a:ext>
            </a:extLst>
          </p:cNvPr>
          <p:cNvSpPr>
            <a:spLocks noGrp="1"/>
          </p:cNvSpPr>
          <p:nvPr>
            <p:ph sz="half" idx="1"/>
          </p:nvPr>
        </p:nvSpPr>
        <p:spPr>
          <a:xfrm>
            <a:off x="838200" y="2055813"/>
            <a:ext cx="9977582" cy="4121150"/>
          </a:xfrm>
        </p:spPr>
        <p:txBody>
          <a:bodyPr>
            <a:normAutofit/>
          </a:bodyPr>
          <a:lstStyle/>
          <a:p>
            <a:pPr marL="0" indent="0">
              <a:buNone/>
            </a:pPr>
            <a:r>
              <a:rPr lang="en-US" sz="2400" b="1" dirty="0">
                <a:solidFill>
                  <a:schemeClr val="bg2">
                    <a:lumMod val="10000"/>
                  </a:schemeClr>
                </a:solidFill>
                <a:ea typeface="+mn-lt"/>
                <a:cs typeface="+mn-lt"/>
              </a:rPr>
              <a:t>Date of Current Admission to Facility: </a:t>
            </a:r>
            <a:r>
              <a:rPr lang="en-US" sz="2400" dirty="0">
                <a:solidFill>
                  <a:schemeClr val="bg2">
                    <a:lumMod val="10000"/>
                  </a:schemeClr>
                </a:solidFill>
                <a:ea typeface="+mn-lt"/>
                <a:cs typeface="+mn-lt"/>
              </a:rPr>
              <a:t>This is the most recent date the resident entered the facility. If the resident enters the facility for the first time and does not leave, then the date of current admission will be the same as the data of first admission.</a:t>
            </a:r>
            <a:endParaRPr lang="en-US" sz="2400" dirty="0">
              <a:solidFill>
                <a:schemeClr val="bg2">
                  <a:lumMod val="10000"/>
                </a:schemeClr>
              </a:solidFill>
            </a:endParaRPr>
          </a:p>
          <a:p>
            <a:r>
              <a:rPr lang="en-US" sz="2400" dirty="0">
                <a:solidFill>
                  <a:schemeClr val="bg2">
                    <a:lumMod val="10000"/>
                  </a:schemeClr>
                </a:solidFill>
                <a:ea typeface="+mn-lt"/>
                <a:cs typeface="+mn-lt"/>
              </a:rPr>
              <a:t>If the resident leaves the facility for &gt; 2 calendar days (the day the resident left the facility = day 1) and returns, the date of current admission should be updated to the date of return to the facility.</a:t>
            </a:r>
            <a:endParaRPr lang="en-US" sz="2400" dirty="0">
              <a:solidFill>
                <a:schemeClr val="bg2">
                  <a:lumMod val="10000"/>
                </a:schemeClr>
              </a:solidFill>
              <a:cs typeface="Calibri" panose="020F0502020204030204"/>
            </a:endParaRPr>
          </a:p>
          <a:p>
            <a:r>
              <a:rPr lang="en-US" sz="2400" dirty="0">
                <a:solidFill>
                  <a:schemeClr val="bg2">
                    <a:lumMod val="10000"/>
                  </a:schemeClr>
                </a:solidFill>
                <a:ea typeface="+mn-lt"/>
                <a:cs typeface="+mn-lt"/>
              </a:rPr>
              <a:t>If the resident has not left your facility for &gt; 2 calendar days, then the date of current admission will not change.</a:t>
            </a:r>
            <a:endParaRPr lang="en-US" sz="2400" dirty="0">
              <a:solidFill>
                <a:schemeClr val="bg2">
                  <a:lumMod val="10000"/>
                </a:schemeClr>
              </a:solidFill>
              <a:cs typeface="Calibri"/>
            </a:endParaRPr>
          </a:p>
          <a:p>
            <a:endParaRPr lang="en-US" dirty="0">
              <a:solidFill>
                <a:schemeClr val="bg2">
                  <a:lumMod val="10000"/>
                </a:schemeClr>
              </a:solidFill>
            </a:endParaRPr>
          </a:p>
        </p:txBody>
      </p:sp>
      <p:sp>
        <p:nvSpPr>
          <p:cNvPr id="3" name="Slide Number Placeholder 2">
            <a:extLst>
              <a:ext uri="{FF2B5EF4-FFF2-40B4-BE49-F238E27FC236}">
                <a16:creationId xmlns:a16="http://schemas.microsoft.com/office/drawing/2014/main" id="{614FC64C-032F-474C-318F-F03EB38B0F7A}"/>
              </a:ext>
            </a:extLst>
          </p:cNvPr>
          <p:cNvSpPr>
            <a:spLocks noGrp="1"/>
          </p:cNvSpPr>
          <p:nvPr>
            <p:ph type="sldNum" sz="quarter" idx="12"/>
          </p:nvPr>
        </p:nvSpPr>
        <p:spPr/>
        <p:txBody>
          <a:bodyPr/>
          <a:lstStyle/>
          <a:p>
            <a:fld id="{7A3285ED-5E85-4370-8300-20A91DEF3646}" type="slidenum">
              <a:rPr lang="en-US" smtClean="0"/>
              <a:pPr/>
              <a:t>67</a:t>
            </a:fld>
            <a:endParaRPr lang="en-US" dirty="0"/>
          </a:p>
        </p:txBody>
      </p:sp>
    </p:spTree>
    <p:extLst>
      <p:ext uri="{BB962C8B-B14F-4D97-AF65-F5344CB8AC3E}">
        <p14:creationId xmlns:p14="http://schemas.microsoft.com/office/powerpoint/2010/main" val="3300459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6E35-6B85-C163-B79F-2CD2F25646F0}"/>
              </a:ext>
            </a:extLst>
          </p:cNvPr>
          <p:cNvSpPr>
            <a:spLocks noGrp="1"/>
          </p:cNvSpPr>
          <p:nvPr>
            <p:ph type="title"/>
          </p:nvPr>
        </p:nvSpPr>
        <p:spPr/>
        <p:txBody>
          <a:bodyPr>
            <a:normAutofit/>
          </a:bodyPr>
          <a:lstStyle/>
          <a:p>
            <a:r>
              <a:rPr lang="en-US" sz="4400" dirty="0"/>
              <a:t>UTI Event Reporting</a:t>
            </a:r>
          </a:p>
        </p:txBody>
      </p:sp>
      <p:sp>
        <p:nvSpPr>
          <p:cNvPr id="4" name="Text Placeholder 3">
            <a:extLst>
              <a:ext uri="{FF2B5EF4-FFF2-40B4-BE49-F238E27FC236}">
                <a16:creationId xmlns:a16="http://schemas.microsoft.com/office/drawing/2014/main" id="{BDB2644B-D59A-ADDE-6DD9-56BE93A63D53}"/>
              </a:ext>
            </a:extLst>
          </p:cNvPr>
          <p:cNvSpPr>
            <a:spLocks noGrp="1"/>
          </p:cNvSpPr>
          <p:nvPr>
            <p:ph sz="half" idx="1"/>
          </p:nvPr>
        </p:nvSpPr>
        <p:spPr>
          <a:xfrm>
            <a:off x="838199" y="2055813"/>
            <a:ext cx="10162309" cy="4121150"/>
          </a:xfrm>
        </p:spPr>
        <p:txBody>
          <a:bodyPr>
            <a:normAutofit/>
          </a:bodyPr>
          <a:lstStyle/>
          <a:p>
            <a:r>
              <a:rPr lang="en-US" sz="2400" b="1" dirty="0">
                <a:solidFill>
                  <a:schemeClr val="bg2">
                    <a:lumMod val="10000"/>
                  </a:schemeClr>
                </a:solidFill>
                <a:ea typeface="+mn-lt"/>
                <a:cs typeface="+mn-lt"/>
              </a:rPr>
              <a:t>Event Type: </a:t>
            </a:r>
            <a:r>
              <a:rPr lang="en-US" sz="2400" dirty="0">
                <a:solidFill>
                  <a:schemeClr val="bg2">
                    <a:lumMod val="10000"/>
                  </a:schemeClr>
                </a:solidFill>
                <a:ea typeface="+mn-lt"/>
                <a:cs typeface="+mn-lt"/>
              </a:rPr>
              <a:t>UTI</a:t>
            </a:r>
          </a:p>
          <a:p>
            <a:pPr marL="0" indent="0">
              <a:buNone/>
            </a:pPr>
            <a:endParaRPr lang="en-US" sz="800" dirty="0">
              <a:solidFill>
                <a:schemeClr val="bg2">
                  <a:lumMod val="10000"/>
                </a:schemeClr>
              </a:solidFill>
              <a:ea typeface="+mn-lt"/>
              <a:cs typeface="+mn-lt"/>
            </a:endParaRPr>
          </a:p>
          <a:p>
            <a:r>
              <a:rPr lang="en-US" sz="2400" b="1" dirty="0">
                <a:solidFill>
                  <a:schemeClr val="bg2">
                    <a:lumMod val="10000"/>
                  </a:schemeClr>
                </a:solidFill>
                <a:ea typeface="+mn-lt"/>
                <a:cs typeface="+mn-lt"/>
              </a:rPr>
              <a:t>Date of Event: </a:t>
            </a:r>
            <a:r>
              <a:rPr lang="en-US" sz="2400" dirty="0">
                <a:solidFill>
                  <a:schemeClr val="bg2">
                    <a:lumMod val="10000"/>
                  </a:schemeClr>
                </a:solidFill>
                <a:ea typeface="+mn-lt"/>
                <a:cs typeface="+mn-lt"/>
              </a:rPr>
              <a:t>Enter the date when the first clinical evidence (signs or symptoms) of infection were documented or the date the specimen used to meet the infection criteria was collected, whichever comes first.</a:t>
            </a:r>
          </a:p>
          <a:p>
            <a:r>
              <a:rPr lang="en-US" sz="2400" b="1" dirty="0">
                <a:solidFill>
                  <a:schemeClr val="bg2">
                    <a:lumMod val="10000"/>
                  </a:schemeClr>
                </a:solidFill>
                <a:ea typeface="+mn-lt"/>
                <a:cs typeface="+mn-lt"/>
              </a:rPr>
              <a:t>Resident Care Location: </a:t>
            </a:r>
            <a:r>
              <a:rPr lang="en-US" sz="2400" dirty="0">
                <a:solidFill>
                  <a:schemeClr val="bg2">
                    <a:lumMod val="10000"/>
                  </a:schemeClr>
                </a:solidFill>
                <a:ea typeface="+mn-lt"/>
                <a:cs typeface="+mn-lt"/>
              </a:rPr>
              <a:t>Enter the location where the resident was residing on the Date of Event.</a:t>
            </a:r>
            <a:endParaRPr lang="en-US" sz="2400" dirty="0">
              <a:solidFill>
                <a:schemeClr val="bg2">
                  <a:lumMod val="10000"/>
                </a:schemeClr>
              </a:solidFill>
              <a:cs typeface="Calibri" panose="020F0502020204030204"/>
            </a:endParaRPr>
          </a:p>
          <a:p>
            <a:endParaRPr lang="en-US" dirty="0">
              <a:solidFill>
                <a:schemeClr val="bg2">
                  <a:lumMod val="10000"/>
                </a:schemeClr>
              </a:solidFill>
            </a:endParaRPr>
          </a:p>
        </p:txBody>
      </p:sp>
      <p:sp>
        <p:nvSpPr>
          <p:cNvPr id="3" name="Slide Number Placeholder 2">
            <a:extLst>
              <a:ext uri="{FF2B5EF4-FFF2-40B4-BE49-F238E27FC236}">
                <a16:creationId xmlns:a16="http://schemas.microsoft.com/office/drawing/2014/main" id="{06DA1E69-0480-D3B6-EA52-E7C5B6971CE1}"/>
              </a:ext>
            </a:extLst>
          </p:cNvPr>
          <p:cNvSpPr>
            <a:spLocks noGrp="1"/>
          </p:cNvSpPr>
          <p:nvPr>
            <p:ph type="sldNum" sz="quarter" idx="12"/>
          </p:nvPr>
        </p:nvSpPr>
        <p:spPr/>
        <p:txBody>
          <a:bodyPr/>
          <a:lstStyle/>
          <a:p>
            <a:fld id="{7A3285ED-5E85-4370-8300-20A91DEF3646}" type="slidenum">
              <a:rPr lang="en-US" smtClean="0"/>
              <a:pPr/>
              <a:t>68</a:t>
            </a:fld>
            <a:endParaRPr lang="en-US" dirty="0"/>
          </a:p>
        </p:txBody>
      </p:sp>
    </p:spTree>
    <p:extLst>
      <p:ext uri="{BB962C8B-B14F-4D97-AF65-F5344CB8AC3E}">
        <p14:creationId xmlns:p14="http://schemas.microsoft.com/office/powerpoint/2010/main" val="3040959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3FFD-E056-A2AC-E70B-442B3F7E1C3A}"/>
              </a:ext>
            </a:extLst>
          </p:cNvPr>
          <p:cNvSpPr>
            <a:spLocks noGrp="1"/>
          </p:cNvSpPr>
          <p:nvPr>
            <p:ph type="title"/>
          </p:nvPr>
        </p:nvSpPr>
        <p:spPr/>
        <p:txBody>
          <a:bodyPr>
            <a:normAutofit/>
          </a:bodyPr>
          <a:lstStyle/>
          <a:p>
            <a:r>
              <a:rPr lang="en-US" sz="4800" dirty="0"/>
              <a:t>UTI Event Reporting</a:t>
            </a:r>
          </a:p>
        </p:txBody>
      </p:sp>
      <p:sp>
        <p:nvSpPr>
          <p:cNvPr id="4" name="Text Placeholder 3">
            <a:extLst>
              <a:ext uri="{FF2B5EF4-FFF2-40B4-BE49-F238E27FC236}">
                <a16:creationId xmlns:a16="http://schemas.microsoft.com/office/drawing/2014/main" id="{19C1945E-0D1A-1BFE-E936-160F6AE65217}"/>
              </a:ext>
            </a:extLst>
          </p:cNvPr>
          <p:cNvSpPr>
            <a:spLocks noGrp="1"/>
          </p:cNvSpPr>
          <p:nvPr>
            <p:ph sz="half" idx="1"/>
          </p:nvPr>
        </p:nvSpPr>
        <p:spPr>
          <a:xfrm>
            <a:off x="838199" y="2055813"/>
            <a:ext cx="10199255" cy="4121150"/>
          </a:xfrm>
        </p:spPr>
        <p:txBody>
          <a:bodyPr>
            <a:normAutofit/>
          </a:bodyPr>
          <a:lstStyle/>
          <a:p>
            <a:r>
              <a:rPr lang="en-US" sz="2000" b="1" dirty="0">
                <a:solidFill>
                  <a:schemeClr val="bg2">
                    <a:lumMod val="10000"/>
                  </a:schemeClr>
                </a:solidFill>
                <a:ea typeface="+mn-lt"/>
                <a:cs typeface="+mn-lt"/>
              </a:rPr>
              <a:t>Primary resident service type: </a:t>
            </a:r>
            <a:r>
              <a:rPr lang="en-US" sz="2000" dirty="0">
                <a:solidFill>
                  <a:schemeClr val="bg2">
                    <a:lumMod val="10000"/>
                  </a:schemeClr>
                </a:solidFill>
                <a:ea typeface="+mn-lt"/>
                <a:cs typeface="+mn-lt"/>
              </a:rPr>
              <a:t>Check the single primary service that best represents the type of care the resident is receiving on the Date of Event:</a:t>
            </a:r>
            <a:endParaRPr lang="en-US" sz="2000" dirty="0">
              <a:solidFill>
                <a:schemeClr val="bg2">
                  <a:lumMod val="10000"/>
                </a:schemeClr>
              </a:solidFill>
              <a:cs typeface="Calibri"/>
            </a:endParaRPr>
          </a:p>
          <a:p>
            <a:pPr lvl="1"/>
            <a:r>
              <a:rPr lang="en-US" sz="2000" dirty="0">
                <a:solidFill>
                  <a:schemeClr val="bg2">
                    <a:lumMod val="10000"/>
                  </a:schemeClr>
                </a:solidFill>
                <a:ea typeface="+mn-lt"/>
                <a:cs typeface="+mn-lt"/>
              </a:rPr>
              <a:t>Long-term general nursing, long-term dementia, long-term psychiatric, skilled nursing/short-term rehab (subacute), ventilator, bariatric, or hospice/palliative.</a:t>
            </a:r>
            <a:endParaRPr lang="en-US" sz="2000" dirty="0">
              <a:solidFill>
                <a:schemeClr val="bg2">
                  <a:lumMod val="10000"/>
                </a:schemeClr>
              </a:solidFill>
              <a:cs typeface="Calibri"/>
            </a:endParaRPr>
          </a:p>
          <a:p>
            <a:r>
              <a:rPr lang="en-US" sz="2000" dirty="0">
                <a:solidFill>
                  <a:schemeClr val="bg2">
                    <a:lumMod val="10000"/>
                  </a:schemeClr>
                </a:solidFill>
                <a:ea typeface="+mn-lt"/>
                <a:cs typeface="+mn-lt"/>
              </a:rPr>
              <a:t>Has the resident been transferred from an acute care facility in the past 3 months? Select “Yes” if the resident has been an inpatient of an acute care facility and was directly admitted to your facility in the past three months.</a:t>
            </a:r>
            <a:endParaRPr lang="en-US" sz="2000" dirty="0">
              <a:solidFill>
                <a:schemeClr val="bg2">
                  <a:lumMod val="10000"/>
                </a:schemeClr>
              </a:solidFill>
              <a:cs typeface="Calibri"/>
            </a:endParaRPr>
          </a:p>
          <a:p>
            <a:endParaRPr lang="en-US" dirty="0">
              <a:solidFill>
                <a:schemeClr val="bg2">
                  <a:lumMod val="10000"/>
                </a:schemeClr>
              </a:solidFill>
            </a:endParaRPr>
          </a:p>
        </p:txBody>
      </p:sp>
      <p:sp>
        <p:nvSpPr>
          <p:cNvPr id="3" name="Slide Number Placeholder 2">
            <a:extLst>
              <a:ext uri="{FF2B5EF4-FFF2-40B4-BE49-F238E27FC236}">
                <a16:creationId xmlns:a16="http://schemas.microsoft.com/office/drawing/2014/main" id="{105BA256-7FC8-A8C9-2CE5-BA373673390F}"/>
              </a:ext>
            </a:extLst>
          </p:cNvPr>
          <p:cNvSpPr>
            <a:spLocks noGrp="1"/>
          </p:cNvSpPr>
          <p:nvPr>
            <p:ph type="sldNum" sz="quarter" idx="12"/>
          </p:nvPr>
        </p:nvSpPr>
        <p:spPr/>
        <p:txBody>
          <a:bodyPr/>
          <a:lstStyle/>
          <a:p>
            <a:fld id="{7A3285ED-5E85-4370-8300-20A91DEF3646}" type="slidenum">
              <a:rPr lang="en-US" smtClean="0"/>
              <a:pPr/>
              <a:t>69</a:t>
            </a:fld>
            <a:endParaRPr lang="en-US" dirty="0"/>
          </a:p>
        </p:txBody>
      </p:sp>
    </p:spTree>
    <p:extLst>
      <p:ext uri="{BB962C8B-B14F-4D97-AF65-F5344CB8AC3E}">
        <p14:creationId xmlns:p14="http://schemas.microsoft.com/office/powerpoint/2010/main" val="2263162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8051D-213A-CA8C-6841-F8AC1D05F950}"/>
              </a:ext>
            </a:extLst>
          </p:cNvPr>
          <p:cNvSpPr>
            <a:spLocks noGrp="1"/>
          </p:cNvSpPr>
          <p:nvPr>
            <p:ph type="title"/>
          </p:nvPr>
        </p:nvSpPr>
        <p:spPr/>
        <p:txBody>
          <a:bodyPr/>
          <a:lstStyle/>
          <a:p>
            <a:r>
              <a:rPr lang="en-US" dirty="0"/>
              <a:t>State Mandate</a:t>
            </a:r>
          </a:p>
        </p:txBody>
      </p:sp>
      <p:sp>
        <p:nvSpPr>
          <p:cNvPr id="3" name="Slide Number Placeholder 2">
            <a:extLst>
              <a:ext uri="{FF2B5EF4-FFF2-40B4-BE49-F238E27FC236}">
                <a16:creationId xmlns:a16="http://schemas.microsoft.com/office/drawing/2014/main" id="{C9D893F8-F098-3706-6481-4565755D7269}"/>
              </a:ext>
            </a:extLst>
          </p:cNvPr>
          <p:cNvSpPr>
            <a:spLocks noGrp="1"/>
          </p:cNvSpPr>
          <p:nvPr>
            <p:ph type="sldNum" sz="quarter" idx="11"/>
          </p:nvPr>
        </p:nvSpPr>
        <p:spPr/>
        <p:txBody>
          <a:bodyPr/>
          <a:lstStyle/>
          <a:p>
            <a:fld id="{7A3285ED-5E85-4370-8300-20A91DEF3646}" type="slidenum">
              <a:rPr lang="en-US" smtClean="0"/>
              <a:pPr/>
              <a:t>7</a:t>
            </a:fld>
            <a:endParaRPr lang="en-US" dirty="0"/>
          </a:p>
        </p:txBody>
      </p:sp>
      <p:sp>
        <p:nvSpPr>
          <p:cNvPr id="4" name="Text Placeholder 3">
            <a:extLst>
              <a:ext uri="{FF2B5EF4-FFF2-40B4-BE49-F238E27FC236}">
                <a16:creationId xmlns:a16="http://schemas.microsoft.com/office/drawing/2014/main" id="{B9DCCF02-5C31-EB9D-F70A-9051BB475C5A}"/>
              </a:ext>
            </a:extLst>
          </p:cNvPr>
          <p:cNvSpPr>
            <a:spLocks noGrp="1"/>
          </p:cNvSpPr>
          <p:nvPr>
            <p:ph type="body" sz="quarter" idx="13"/>
          </p:nvPr>
        </p:nvSpPr>
        <p:spPr/>
        <p:txBody>
          <a:bodyPr>
            <a:normAutofit/>
          </a:bodyPr>
          <a:lstStyle/>
          <a:p>
            <a:r>
              <a:rPr lang="en-US" dirty="0">
                <a:solidFill>
                  <a:schemeClr val="tx1">
                    <a:lumMod val="50000"/>
                  </a:schemeClr>
                </a:solidFill>
              </a:rPr>
              <a:t>All mandatory reporters must confer rights with the state for their data to be viewable.</a:t>
            </a:r>
          </a:p>
          <a:p>
            <a:r>
              <a:rPr lang="en-US" dirty="0">
                <a:solidFill>
                  <a:schemeClr val="tx1">
                    <a:lumMod val="50000"/>
                  </a:schemeClr>
                </a:solidFill>
              </a:rPr>
              <a:t>All SNFs are responsible for submitting the following monthly:</a:t>
            </a:r>
          </a:p>
          <a:p>
            <a:pPr lvl="1"/>
            <a:r>
              <a:rPr lang="en-US" dirty="0">
                <a:solidFill>
                  <a:schemeClr val="tx1">
                    <a:lumMod val="50000"/>
                  </a:schemeClr>
                </a:solidFill>
              </a:rPr>
              <a:t>COVID-19 data into the COVID-19 module</a:t>
            </a:r>
          </a:p>
          <a:p>
            <a:pPr lvl="1"/>
            <a:r>
              <a:rPr lang="en-US" dirty="0">
                <a:solidFill>
                  <a:schemeClr val="tx1">
                    <a:lumMod val="50000"/>
                  </a:schemeClr>
                </a:solidFill>
              </a:rPr>
              <a:t>HAI data into the LTC Module (reporting plans, events, and summary reports) </a:t>
            </a:r>
          </a:p>
          <a:p>
            <a:r>
              <a:rPr lang="en-US" dirty="0">
                <a:solidFill>
                  <a:schemeClr val="tx1">
                    <a:lumMod val="50000"/>
                  </a:schemeClr>
                </a:solidFill>
              </a:rPr>
              <a:t>The state recommends facilities that are not mandatory reporters according to NAC 439.847 confer rights as well.</a:t>
            </a:r>
          </a:p>
          <a:p>
            <a:r>
              <a:rPr lang="en-US" dirty="0">
                <a:solidFill>
                  <a:schemeClr val="tx1">
                    <a:lumMod val="50000"/>
                  </a:schemeClr>
                </a:solidFill>
              </a:rPr>
              <a:t>Conferring rights allows the state to:</a:t>
            </a:r>
          </a:p>
          <a:p>
            <a:pPr lvl="1"/>
            <a:r>
              <a:rPr lang="en-US" dirty="0">
                <a:solidFill>
                  <a:schemeClr val="tx1">
                    <a:lumMod val="50000"/>
                  </a:schemeClr>
                </a:solidFill>
              </a:rPr>
              <a:t>View data entered into NHSN</a:t>
            </a:r>
          </a:p>
          <a:p>
            <a:pPr lvl="1"/>
            <a:r>
              <a:rPr lang="en-US" dirty="0">
                <a:solidFill>
                  <a:schemeClr val="tx1">
                    <a:lumMod val="50000"/>
                  </a:schemeClr>
                </a:solidFill>
              </a:rPr>
              <a:t>Assist with reporting errors</a:t>
            </a:r>
          </a:p>
          <a:p>
            <a:pPr lvl="1"/>
            <a:r>
              <a:rPr lang="en-US" dirty="0">
                <a:solidFill>
                  <a:schemeClr val="tx1">
                    <a:lumMod val="50000"/>
                  </a:schemeClr>
                </a:solidFill>
              </a:rPr>
              <a:t>Provide state data on infections reported and vaccination rates</a:t>
            </a:r>
          </a:p>
          <a:p>
            <a:endParaRPr lang="en-US" dirty="0">
              <a:solidFill>
                <a:schemeClr val="tx1">
                  <a:lumMod val="50000"/>
                </a:schemeClr>
              </a:solidFill>
            </a:endParaRPr>
          </a:p>
        </p:txBody>
      </p:sp>
    </p:spTree>
    <p:extLst>
      <p:ext uri="{BB962C8B-B14F-4D97-AF65-F5344CB8AC3E}">
        <p14:creationId xmlns:p14="http://schemas.microsoft.com/office/powerpoint/2010/main" val="13093353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6AD76-D78D-3128-4F15-9F0400B51B77}"/>
              </a:ext>
            </a:extLst>
          </p:cNvPr>
          <p:cNvSpPr>
            <a:spLocks noGrp="1"/>
          </p:cNvSpPr>
          <p:nvPr>
            <p:ph type="title"/>
          </p:nvPr>
        </p:nvSpPr>
        <p:spPr>
          <a:xfrm>
            <a:off x="838200" y="1450543"/>
            <a:ext cx="7212724" cy="606857"/>
          </a:xfrm>
        </p:spPr>
        <p:txBody>
          <a:bodyPr>
            <a:noAutofit/>
          </a:bodyPr>
          <a:lstStyle/>
          <a:p>
            <a:r>
              <a:rPr lang="en-US" sz="4400" dirty="0"/>
              <a:t>UTI Event Reporting</a:t>
            </a:r>
          </a:p>
        </p:txBody>
      </p:sp>
      <p:sp>
        <p:nvSpPr>
          <p:cNvPr id="2" name="Content Placeholder 1">
            <a:extLst>
              <a:ext uri="{FF2B5EF4-FFF2-40B4-BE49-F238E27FC236}">
                <a16:creationId xmlns:a16="http://schemas.microsoft.com/office/drawing/2014/main" id="{A7DA4E35-6001-2A66-BB65-00665EDCF33A}"/>
              </a:ext>
            </a:extLst>
          </p:cNvPr>
          <p:cNvSpPr>
            <a:spLocks noGrp="1"/>
          </p:cNvSpPr>
          <p:nvPr>
            <p:ph idx="1"/>
          </p:nvPr>
        </p:nvSpPr>
        <p:spPr>
          <a:xfrm>
            <a:off x="750277" y="2559653"/>
            <a:ext cx="10515600" cy="2678931"/>
          </a:xfrm>
        </p:spPr>
        <p:txBody>
          <a:bodyPr/>
          <a:lstStyle/>
          <a:p>
            <a:pPr marL="0" indent="0">
              <a:buNone/>
            </a:pPr>
            <a:r>
              <a:rPr lang="en-US" sz="2400" dirty="0">
                <a:solidFill>
                  <a:schemeClr val="bg2">
                    <a:lumMod val="10000"/>
                  </a:schemeClr>
                </a:solidFill>
                <a:ea typeface="+mn-lt"/>
                <a:cs typeface="+mn-lt"/>
                <a:hlinkClick r:id="rId2"/>
              </a:rPr>
              <a:t>The guide linked here can be used to further direct completion of the UTI event reporting form.</a:t>
            </a:r>
            <a:endParaRPr lang="en-US" sz="2400" dirty="0"/>
          </a:p>
          <a:p>
            <a:endParaRPr lang="en-US" dirty="0"/>
          </a:p>
        </p:txBody>
      </p:sp>
      <p:sp>
        <p:nvSpPr>
          <p:cNvPr id="4" name="Slide Number Placeholder 3">
            <a:extLst>
              <a:ext uri="{FF2B5EF4-FFF2-40B4-BE49-F238E27FC236}">
                <a16:creationId xmlns:a16="http://schemas.microsoft.com/office/drawing/2014/main" id="{75C3C93D-6978-E549-68B7-834A97636DE0}"/>
              </a:ext>
            </a:extLst>
          </p:cNvPr>
          <p:cNvSpPr>
            <a:spLocks noGrp="1"/>
          </p:cNvSpPr>
          <p:nvPr>
            <p:ph type="sldNum" sz="quarter" idx="12"/>
          </p:nvPr>
        </p:nvSpPr>
        <p:spPr/>
        <p:txBody>
          <a:bodyPr/>
          <a:lstStyle/>
          <a:p>
            <a:fld id="{7A3285ED-5E85-4370-8300-20A91DEF3646}" type="slidenum">
              <a:rPr lang="en-US" smtClean="0"/>
              <a:t>70</a:t>
            </a:fld>
            <a:endParaRPr lang="en-US"/>
          </a:p>
        </p:txBody>
      </p:sp>
    </p:spTree>
    <p:extLst>
      <p:ext uri="{BB962C8B-B14F-4D97-AF65-F5344CB8AC3E}">
        <p14:creationId xmlns:p14="http://schemas.microsoft.com/office/powerpoint/2010/main" val="3867171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9FD7-0A1F-5B54-5A18-8313ACF40D46}"/>
              </a:ext>
            </a:extLst>
          </p:cNvPr>
          <p:cNvSpPr>
            <a:spLocks noGrp="1"/>
          </p:cNvSpPr>
          <p:nvPr>
            <p:ph type="title"/>
          </p:nvPr>
        </p:nvSpPr>
        <p:spPr/>
        <p:txBody>
          <a:bodyPr>
            <a:normAutofit/>
          </a:bodyPr>
          <a:lstStyle/>
          <a:p>
            <a:r>
              <a:rPr lang="en-US" sz="4400" dirty="0"/>
              <a:t>MDRO and CDI Event Reporting</a:t>
            </a:r>
          </a:p>
        </p:txBody>
      </p:sp>
      <p:sp>
        <p:nvSpPr>
          <p:cNvPr id="4" name="Text Placeholder 3">
            <a:extLst>
              <a:ext uri="{FF2B5EF4-FFF2-40B4-BE49-F238E27FC236}">
                <a16:creationId xmlns:a16="http://schemas.microsoft.com/office/drawing/2014/main" id="{998F34B4-D1CB-3CDD-FC60-21E1DC486792}"/>
              </a:ext>
            </a:extLst>
          </p:cNvPr>
          <p:cNvSpPr>
            <a:spLocks noGrp="1"/>
          </p:cNvSpPr>
          <p:nvPr>
            <p:ph sz="half" idx="1"/>
          </p:nvPr>
        </p:nvSpPr>
        <p:spPr>
          <a:xfrm>
            <a:off x="838200" y="2055813"/>
            <a:ext cx="10337800" cy="4121150"/>
          </a:xfrm>
        </p:spPr>
        <p:txBody>
          <a:bodyPr>
            <a:normAutofit fontScale="62500" lnSpcReduction="20000"/>
          </a:bodyPr>
          <a:lstStyle/>
          <a:p>
            <a:pPr marL="0" indent="0">
              <a:lnSpc>
                <a:spcPct val="120000"/>
              </a:lnSpc>
              <a:buNone/>
            </a:pPr>
            <a:r>
              <a:rPr lang="en-US" sz="2900" dirty="0">
                <a:solidFill>
                  <a:schemeClr val="bg2">
                    <a:lumMod val="10000"/>
                  </a:schemeClr>
                </a:solidFill>
                <a:ea typeface="+mn-lt"/>
                <a:cs typeface="+mn-lt"/>
              </a:rPr>
              <a:t>When reporting a C. difficile infection, the following information will be needed:</a:t>
            </a:r>
            <a:endParaRPr lang="en-US" sz="2900" b="1" dirty="0">
              <a:solidFill>
                <a:schemeClr val="bg2">
                  <a:lumMod val="10000"/>
                </a:schemeClr>
              </a:solidFill>
              <a:ea typeface="+mn-lt"/>
              <a:cs typeface="+mn-lt"/>
            </a:endParaRPr>
          </a:p>
          <a:p>
            <a:pPr>
              <a:lnSpc>
                <a:spcPct val="120000"/>
              </a:lnSpc>
            </a:pPr>
            <a:r>
              <a:rPr lang="en-US" sz="2900" b="1" dirty="0">
                <a:solidFill>
                  <a:schemeClr val="accent1"/>
                </a:solidFill>
                <a:ea typeface="+mn-lt"/>
                <a:cs typeface="+mn-lt"/>
              </a:rPr>
              <a:t>Patient information: </a:t>
            </a:r>
          </a:p>
          <a:p>
            <a:pPr lvl="1">
              <a:lnSpc>
                <a:spcPct val="120000"/>
              </a:lnSpc>
            </a:pPr>
            <a:r>
              <a:rPr lang="en-US" sz="2900" dirty="0">
                <a:solidFill>
                  <a:schemeClr val="bg2">
                    <a:lumMod val="10000"/>
                  </a:schemeClr>
                </a:solidFill>
                <a:ea typeface="+mn-lt"/>
                <a:cs typeface="+mn-lt"/>
              </a:rPr>
              <a:t>Resident ID (MRN), Social Security number, gender, and date of birth.</a:t>
            </a:r>
            <a:endParaRPr lang="en-US" sz="2900" dirty="0">
              <a:solidFill>
                <a:schemeClr val="bg2">
                  <a:lumMod val="10000"/>
                </a:schemeClr>
              </a:solidFill>
              <a:cs typeface="Calibri" panose="020F0502020204030204"/>
            </a:endParaRPr>
          </a:p>
          <a:p>
            <a:pPr>
              <a:lnSpc>
                <a:spcPct val="120000"/>
              </a:lnSpc>
            </a:pPr>
            <a:r>
              <a:rPr lang="en-US" sz="2900" b="1" dirty="0">
                <a:solidFill>
                  <a:schemeClr val="accent1"/>
                </a:solidFill>
                <a:ea typeface="+mn-lt"/>
                <a:cs typeface="+mn-lt"/>
              </a:rPr>
              <a:t>Resident type:</a:t>
            </a:r>
            <a:endParaRPr lang="en-US" sz="2900" b="1" dirty="0">
              <a:solidFill>
                <a:schemeClr val="accent1"/>
              </a:solidFill>
              <a:cs typeface="Calibri"/>
            </a:endParaRPr>
          </a:p>
          <a:p>
            <a:pPr lvl="1">
              <a:lnSpc>
                <a:spcPct val="120000"/>
              </a:lnSpc>
            </a:pPr>
            <a:r>
              <a:rPr lang="en-US" sz="2900" dirty="0">
                <a:solidFill>
                  <a:schemeClr val="bg2">
                    <a:lumMod val="10000"/>
                  </a:schemeClr>
                </a:solidFill>
                <a:ea typeface="+mn-lt"/>
                <a:cs typeface="+mn-lt"/>
              </a:rPr>
              <a:t>Short-stay: Resident has been in the facility for ≤ 100 days from the date of first admission to the facility.</a:t>
            </a:r>
            <a:endParaRPr lang="en-US" sz="2900" dirty="0">
              <a:solidFill>
                <a:schemeClr val="bg2">
                  <a:lumMod val="10000"/>
                </a:schemeClr>
              </a:solidFill>
              <a:cs typeface="Calibri"/>
            </a:endParaRPr>
          </a:p>
          <a:p>
            <a:pPr lvl="1">
              <a:lnSpc>
                <a:spcPct val="120000"/>
              </a:lnSpc>
            </a:pPr>
            <a:r>
              <a:rPr lang="en-US" sz="2900" dirty="0">
                <a:solidFill>
                  <a:schemeClr val="bg2">
                    <a:lumMod val="10000"/>
                  </a:schemeClr>
                </a:solidFill>
                <a:ea typeface="+mn-lt"/>
                <a:cs typeface="+mn-lt"/>
              </a:rPr>
              <a:t>Long-stay: Resident has been in the facility for &gt; 100 days from the date of first admission to the facility.</a:t>
            </a:r>
            <a:endParaRPr lang="en-US" sz="2900" dirty="0">
              <a:solidFill>
                <a:schemeClr val="bg2">
                  <a:lumMod val="10000"/>
                </a:schemeClr>
              </a:solidFill>
              <a:cs typeface="Calibri" panose="020F0502020204030204"/>
            </a:endParaRPr>
          </a:p>
          <a:p>
            <a:pPr>
              <a:lnSpc>
                <a:spcPct val="120000"/>
              </a:lnSpc>
            </a:pPr>
            <a:r>
              <a:rPr lang="en-US" sz="2900" b="1" dirty="0">
                <a:solidFill>
                  <a:schemeClr val="accent1"/>
                </a:solidFill>
                <a:ea typeface="+mn-lt"/>
                <a:cs typeface="+mn-lt"/>
              </a:rPr>
              <a:t>Event details: </a:t>
            </a:r>
          </a:p>
          <a:p>
            <a:pPr lvl="1">
              <a:lnSpc>
                <a:spcPct val="120000"/>
              </a:lnSpc>
            </a:pPr>
            <a:r>
              <a:rPr lang="en-US" sz="2500" b="1" dirty="0">
                <a:solidFill>
                  <a:schemeClr val="bg2">
                    <a:lumMod val="10000"/>
                  </a:schemeClr>
                </a:solidFill>
                <a:ea typeface="+mn-lt"/>
                <a:cs typeface="+mn-lt"/>
              </a:rPr>
              <a:t>D</a:t>
            </a:r>
            <a:r>
              <a:rPr lang="en-US" sz="2500" dirty="0">
                <a:solidFill>
                  <a:schemeClr val="bg2">
                    <a:lumMod val="10000"/>
                  </a:schemeClr>
                </a:solidFill>
                <a:ea typeface="+mn-lt"/>
                <a:cs typeface="+mn-lt"/>
              </a:rPr>
              <a:t>ate specimen collected, specific organism type, specimen body site/system, etc.</a:t>
            </a:r>
            <a:endParaRPr lang="en-US" sz="2500" dirty="0">
              <a:solidFill>
                <a:schemeClr val="bg2">
                  <a:lumMod val="10000"/>
                </a:schemeClr>
              </a:solidFill>
              <a:cs typeface="Calibri" panose="020F0502020204030204"/>
            </a:endParaRPr>
          </a:p>
          <a:p>
            <a:pPr marL="0" indent="0">
              <a:lnSpc>
                <a:spcPct val="120000"/>
              </a:lnSpc>
              <a:buNone/>
            </a:pPr>
            <a:r>
              <a:rPr lang="en-US" sz="2900" dirty="0">
                <a:solidFill>
                  <a:schemeClr val="bg2">
                    <a:lumMod val="10000"/>
                  </a:schemeClr>
                </a:solidFill>
                <a:ea typeface="+mn-lt"/>
                <a:cs typeface="+mn-lt"/>
                <a:hlinkClick r:id="rId2"/>
              </a:rPr>
              <a:t>Reporting instructions can be found at this link.</a:t>
            </a:r>
            <a:endParaRPr lang="en-US" sz="2900" dirty="0">
              <a:cs typeface="Calibri"/>
            </a:endParaRPr>
          </a:p>
          <a:p>
            <a:pPr>
              <a:lnSpc>
                <a:spcPct val="120000"/>
              </a:lnSpc>
            </a:pPr>
            <a:endParaRPr lang="en-US" dirty="0"/>
          </a:p>
        </p:txBody>
      </p:sp>
      <p:sp>
        <p:nvSpPr>
          <p:cNvPr id="3" name="Slide Number Placeholder 2">
            <a:extLst>
              <a:ext uri="{FF2B5EF4-FFF2-40B4-BE49-F238E27FC236}">
                <a16:creationId xmlns:a16="http://schemas.microsoft.com/office/drawing/2014/main" id="{1D436A2D-449E-6856-2F5A-7AA60E757A5C}"/>
              </a:ext>
            </a:extLst>
          </p:cNvPr>
          <p:cNvSpPr>
            <a:spLocks noGrp="1"/>
          </p:cNvSpPr>
          <p:nvPr>
            <p:ph type="sldNum" sz="quarter" idx="12"/>
          </p:nvPr>
        </p:nvSpPr>
        <p:spPr/>
        <p:txBody>
          <a:bodyPr/>
          <a:lstStyle/>
          <a:p>
            <a:fld id="{7A3285ED-5E85-4370-8300-20A91DEF3646}" type="slidenum">
              <a:rPr lang="en-US" smtClean="0"/>
              <a:pPr/>
              <a:t>71</a:t>
            </a:fld>
            <a:endParaRPr lang="en-US" dirty="0"/>
          </a:p>
        </p:txBody>
      </p:sp>
    </p:spTree>
    <p:extLst>
      <p:ext uri="{BB962C8B-B14F-4D97-AF65-F5344CB8AC3E}">
        <p14:creationId xmlns:p14="http://schemas.microsoft.com/office/powerpoint/2010/main" val="14954882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9EFB6-38DE-752D-6549-55CA62D0ECA9}"/>
              </a:ext>
            </a:extLst>
          </p:cNvPr>
          <p:cNvSpPr>
            <a:spLocks noGrp="1"/>
          </p:cNvSpPr>
          <p:nvPr>
            <p:ph type="title"/>
          </p:nvPr>
        </p:nvSpPr>
        <p:spPr>
          <a:xfrm>
            <a:off x="5978525" y="3576393"/>
            <a:ext cx="5264150" cy="769572"/>
          </a:xfrm>
        </p:spPr>
        <p:txBody>
          <a:bodyPr>
            <a:normAutofit/>
          </a:bodyPr>
          <a:lstStyle/>
          <a:p>
            <a:r>
              <a:rPr lang="en-US" sz="4800" dirty="0"/>
              <a:t>Summary Reporting</a:t>
            </a:r>
          </a:p>
        </p:txBody>
      </p:sp>
      <p:sp>
        <p:nvSpPr>
          <p:cNvPr id="3" name="Slide Number Placeholder 2">
            <a:extLst>
              <a:ext uri="{FF2B5EF4-FFF2-40B4-BE49-F238E27FC236}">
                <a16:creationId xmlns:a16="http://schemas.microsoft.com/office/drawing/2014/main" id="{651B6870-6CDC-4C9B-C239-8F9F7278925E}"/>
              </a:ext>
            </a:extLst>
          </p:cNvPr>
          <p:cNvSpPr>
            <a:spLocks noGrp="1"/>
          </p:cNvSpPr>
          <p:nvPr>
            <p:ph type="sldNum" sz="quarter" idx="12"/>
          </p:nvPr>
        </p:nvSpPr>
        <p:spPr/>
        <p:txBody>
          <a:bodyPr/>
          <a:lstStyle/>
          <a:p>
            <a:fld id="{7A3285ED-5E85-4370-8300-20A91DEF3646}" type="slidenum">
              <a:rPr lang="en-US" smtClean="0"/>
              <a:pPr/>
              <a:t>72</a:t>
            </a:fld>
            <a:endParaRPr lang="en-US" dirty="0"/>
          </a:p>
        </p:txBody>
      </p:sp>
    </p:spTree>
    <p:extLst>
      <p:ext uri="{BB962C8B-B14F-4D97-AF65-F5344CB8AC3E}">
        <p14:creationId xmlns:p14="http://schemas.microsoft.com/office/powerpoint/2010/main" val="39475844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8E98-293E-E20F-96C6-FF5321E2FAE3}"/>
              </a:ext>
            </a:extLst>
          </p:cNvPr>
          <p:cNvSpPr>
            <a:spLocks noGrp="1"/>
          </p:cNvSpPr>
          <p:nvPr>
            <p:ph type="title"/>
          </p:nvPr>
        </p:nvSpPr>
        <p:spPr>
          <a:xfrm>
            <a:off x="849313" y="949293"/>
            <a:ext cx="6730896" cy="1129755"/>
          </a:xfrm>
        </p:spPr>
        <p:txBody>
          <a:bodyPr>
            <a:normAutofit/>
          </a:bodyPr>
          <a:lstStyle/>
          <a:p>
            <a:r>
              <a:rPr lang="en-US" dirty="0"/>
              <a:t>Summary Reporting</a:t>
            </a:r>
          </a:p>
        </p:txBody>
      </p:sp>
      <p:sp>
        <p:nvSpPr>
          <p:cNvPr id="3" name="Slide Number Placeholder 2">
            <a:extLst>
              <a:ext uri="{FF2B5EF4-FFF2-40B4-BE49-F238E27FC236}">
                <a16:creationId xmlns:a16="http://schemas.microsoft.com/office/drawing/2014/main" id="{F7E6AFAE-FD3A-D8E8-19F2-11F4873B8A6F}"/>
              </a:ext>
            </a:extLst>
          </p:cNvPr>
          <p:cNvSpPr>
            <a:spLocks noGrp="1"/>
          </p:cNvSpPr>
          <p:nvPr>
            <p:ph type="sldNum" sz="quarter" idx="12"/>
          </p:nvPr>
        </p:nvSpPr>
        <p:spPr/>
        <p:txBody>
          <a:bodyPr/>
          <a:lstStyle/>
          <a:p>
            <a:fld id="{7A3285ED-5E85-4370-8300-20A91DEF3646}" type="slidenum">
              <a:rPr lang="en-US" smtClean="0"/>
              <a:pPr/>
              <a:t>73</a:t>
            </a:fld>
            <a:endParaRPr lang="en-US" dirty="0"/>
          </a:p>
        </p:txBody>
      </p:sp>
      <p:sp>
        <p:nvSpPr>
          <p:cNvPr id="4" name="Text Placeholder 3">
            <a:extLst>
              <a:ext uri="{FF2B5EF4-FFF2-40B4-BE49-F238E27FC236}">
                <a16:creationId xmlns:a16="http://schemas.microsoft.com/office/drawing/2014/main" id="{B4492673-0E0C-1EEF-BD08-88B60BAA1E54}"/>
              </a:ext>
            </a:extLst>
          </p:cNvPr>
          <p:cNvSpPr>
            <a:spLocks noGrp="1"/>
          </p:cNvSpPr>
          <p:nvPr>
            <p:ph type="body" sz="quarter" idx="13"/>
          </p:nvPr>
        </p:nvSpPr>
        <p:spPr>
          <a:xfrm>
            <a:off x="849313" y="2503055"/>
            <a:ext cx="10504487" cy="3600883"/>
          </a:xfrm>
        </p:spPr>
        <p:txBody>
          <a:bodyPr>
            <a:normAutofit fontScale="92500" lnSpcReduction="10000"/>
          </a:bodyPr>
          <a:lstStyle/>
          <a:p>
            <a:r>
              <a:rPr lang="en-US" sz="2400" dirty="0">
                <a:solidFill>
                  <a:schemeClr val="bg2">
                    <a:lumMod val="10000"/>
                  </a:schemeClr>
                </a:solidFill>
                <a:ea typeface="+mn-lt"/>
                <a:cs typeface="+mn-lt"/>
              </a:rPr>
              <a:t>Every month your facility is responsible for submitting a summary report for the previous month.</a:t>
            </a:r>
            <a:endParaRPr lang="en-US" sz="2400" dirty="0">
              <a:solidFill>
                <a:schemeClr val="bg2">
                  <a:lumMod val="10000"/>
                </a:schemeClr>
              </a:solidFill>
              <a:cs typeface="Calibri" panose="020F0502020204030204"/>
            </a:endParaRPr>
          </a:p>
          <a:p>
            <a:r>
              <a:rPr lang="en-US" sz="2400" dirty="0">
                <a:solidFill>
                  <a:schemeClr val="bg2">
                    <a:lumMod val="10000"/>
                  </a:schemeClr>
                </a:solidFill>
                <a:ea typeface="+mn-lt"/>
                <a:cs typeface="+mn-lt"/>
              </a:rPr>
              <a:t>Log into your account and click NHSN reporting.</a:t>
            </a:r>
            <a:endParaRPr lang="en-US" sz="2400" dirty="0">
              <a:solidFill>
                <a:schemeClr val="bg2">
                  <a:lumMod val="10000"/>
                </a:schemeClr>
              </a:solidFill>
              <a:cs typeface="Calibri"/>
            </a:endParaRPr>
          </a:p>
          <a:p>
            <a:r>
              <a:rPr lang="en-US" sz="2400" dirty="0">
                <a:solidFill>
                  <a:schemeClr val="bg2">
                    <a:lumMod val="10000"/>
                  </a:schemeClr>
                </a:solidFill>
                <a:ea typeface="+mn-lt"/>
                <a:cs typeface="+mn-lt"/>
              </a:rPr>
              <a:t>Select the LTC module/component and your facility name on the landing page and click submit.</a:t>
            </a:r>
            <a:endParaRPr lang="en-US" sz="2400" dirty="0">
              <a:solidFill>
                <a:schemeClr val="bg2">
                  <a:lumMod val="10000"/>
                </a:schemeClr>
              </a:solidFill>
              <a:cs typeface="Calibri"/>
            </a:endParaRPr>
          </a:p>
          <a:p>
            <a:r>
              <a:rPr lang="en-US" sz="2400" dirty="0">
                <a:solidFill>
                  <a:schemeClr val="bg2">
                    <a:lumMod val="10000"/>
                  </a:schemeClr>
                </a:solidFill>
                <a:ea typeface="+mn-lt"/>
                <a:cs typeface="+mn-lt"/>
              </a:rPr>
              <a:t>Every field with a red asterisk (</a:t>
            </a:r>
            <a:r>
              <a:rPr lang="en-US" sz="2400" dirty="0">
                <a:solidFill>
                  <a:srgbClr val="FF0000"/>
                </a:solidFill>
                <a:ea typeface="+mn-lt"/>
                <a:cs typeface="+mn-lt"/>
              </a:rPr>
              <a:t>*</a:t>
            </a:r>
            <a:r>
              <a:rPr lang="en-US" sz="2400" dirty="0">
                <a:solidFill>
                  <a:schemeClr val="bg2">
                    <a:lumMod val="10000"/>
                  </a:schemeClr>
                </a:solidFill>
                <a:ea typeface="+mn-lt"/>
                <a:cs typeface="+mn-lt"/>
              </a:rPr>
              <a:t>) must be completed before you can Save your data.</a:t>
            </a:r>
            <a:endParaRPr lang="en-US" sz="2400" dirty="0">
              <a:solidFill>
                <a:schemeClr val="bg2">
                  <a:lumMod val="10000"/>
                </a:schemeClr>
              </a:solidFill>
              <a:cs typeface="Calibri" panose="020F0502020204030204"/>
            </a:endParaRPr>
          </a:p>
          <a:p>
            <a:r>
              <a:rPr lang="en-US" sz="2400" dirty="0">
                <a:solidFill>
                  <a:schemeClr val="bg2">
                    <a:lumMod val="10000"/>
                  </a:schemeClr>
                </a:solidFill>
                <a:ea typeface="+mn-lt"/>
                <a:cs typeface="+mn-lt"/>
              </a:rPr>
              <a:t>Click Summary Data &gt; select Add.</a:t>
            </a:r>
            <a:endParaRPr lang="en-US" sz="2400" dirty="0">
              <a:solidFill>
                <a:schemeClr val="bg2">
                  <a:lumMod val="10000"/>
                </a:schemeClr>
              </a:solidFill>
              <a:cs typeface="Calibri"/>
            </a:endParaRPr>
          </a:p>
          <a:p>
            <a:r>
              <a:rPr lang="en-US" sz="2400" dirty="0">
                <a:solidFill>
                  <a:schemeClr val="bg2">
                    <a:lumMod val="10000"/>
                  </a:schemeClr>
                </a:solidFill>
                <a:ea typeface="+mn-lt"/>
                <a:cs typeface="+mn-lt"/>
              </a:rPr>
              <a:t>Enter the month and year you are entering summary data for in the Month and Year field.</a:t>
            </a:r>
            <a:endParaRPr lang="en-US" sz="2400" dirty="0">
              <a:solidFill>
                <a:schemeClr val="bg2">
                  <a:lumMod val="10000"/>
                </a:schemeClr>
              </a:solidFill>
              <a:cs typeface="Calibri"/>
            </a:endParaRPr>
          </a:p>
          <a:p>
            <a:endParaRPr lang="en-US" dirty="0"/>
          </a:p>
        </p:txBody>
      </p:sp>
    </p:spTree>
    <p:extLst>
      <p:ext uri="{BB962C8B-B14F-4D97-AF65-F5344CB8AC3E}">
        <p14:creationId xmlns:p14="http://schemas.microsoft.com/office/powerpoint/2010/main" val="3936819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79C53-E485-8E08-1D17-35DD242D3FA0}"/>
              </a:ext>
            </a:extLst>
          </p:cNvPr>
          <p:cNvSpPr>
            <a:spLocks noGrp="1"/>
          </p:cNvSpPr>
          <p:nvPr>
            <p:ph type="title"/>
          </p:nvPr>
        </p:nvSpPr>
        <p:spPr>
          <a:xfrm>
            <a:off x="849313" y="1078602"/>
            <a:ext cx="6730896" cy="1129755"/>
          </a:xfrm>
        </p:spPr>
        <p:txBody>
          <a:bodyPr>
            <a:normAutofit/>
          </a:bodyPr>
          <a:lstStyle/>
          <a:p>
            <a:r>
              <a:rPr lang="en-US" sz="5400" dirty="0"/>
              <a:t>UTI Summary Reporting</a:t>
            </a:r>
          </a:p>
        </p:txBody>
      </p:sp>
      <p:sp>
        <p:nvSpPr>
          <p:cNvPr id="3" name="Slide Number Placeholder 2">
            <a:extLst>
              <a:ext uri="{FF2B5EF4-FFF2-40B4-BE49-F238E27FC236}">
                <a16:creationId xmlns:a16="http://schemas.microsoft.com/office/drawing/2014/main" id="{96BB9C1A-F568-636F-8A56-3FEB5E0C796D}"/>
              </a:ext>
            </a:extLst>
          </p:cNvPr>
          <p:cNvSpPr>
            <a:spLocks noGrp="1"/>
          </p:cNvSpPr>
          <p:nvPr>
            <p:ph type="sldNum" sz="quarter" idx="12"/>
          </p:nvPr>
        </p:nvSpPr>
        <p:spPr/>
        <p:txBody>
          <a:bodyPr/>
          <a:lstStyle/>
          <a:p>
            <a:fld id="{7A3285ED-5E85-4370-8300-20A91DEF3646}" type="slidenum">
              <a:rPr lang="en-US" smtClean="0"/>
              <a:pPr/>
              <a:t>74</a:t>
            </a:fld>
            <a:endParaRPr lang="en-US" dirty="0"/>
          </a:p>
        </p:txBody>
      </p:sp>
      <p:sp>
        <p:nvSpPr>
          <p:cNvPr id="4" name="Text Placeholder 3">
            <a:extLst>
              <a:ext uri="{FF2B5EF4-FFF2-40B4-BE49-F238E27FC236}">
                <a16:creationId xmlns:a16="http://schemas.microsoft.com/office/drawing/2014/main" id="{C09A666E-DF7E-FAE0-1933-B6266B2E5334}"/>
              </a:ext>
            </a:extLst>
          </p:cNvPr>
          <p:cNvSpPr>
            <a:spLocks noGrp="1"/>
          </p:cNvSpPr>
          <p:nvPr>
            <p:ph type="body" sz="quarter" idx="13"/>
          </p:nvPr>
        </p:nvSpPr>
        <p:spPr>
          <a:xfrm>
            <a:off x="849313" y="2305916"/>
            <a:ext cx="9850925" cy="3473482"/>
          </a:xfrm>
        </p:spPr>
        <p:txBody>
          <a:bodyPr>
            <a:normAutofit fontScale="92500"/>
          </a:bodyPr>
          <a:lstStyle/>
          <a:p>
            <a:r>
              <a:rPr lang="en-US" sz="2600" u="sng" dirty="0">
                <a:solidFill>
                  <a:schemeClr val="bg2">
                    <a:lumMod val="10000"/>
                  </a:schemeClr>
                </a:solidFill>
                <a:ea typeface="+mn-lt"/>
                <a:cs typeface="+mn-lt"/>
              </a:rPr>
              <a:t>Denominators for Long Term Care Locations:</a:t>
            </a:r>
          </a:p>
          <a:p>
            <a:pPr lvl="1"/>
            <a:r>
              <a:rPr lang="en-US" sz="2200" b="1" dirty="0">
                <a:solidFill>
                  <a:schemeClr val="bg2">
                    <a:lumMod val="10000"/>
                  </a:schemeClr>
                </a:solidFill>
                <a:ea typeface="+mn-lt"/>
                <a:cs typeface="+mn-lt"/>
              </a:rPr>
              <a:t>Total resident days: </a:t>
            </a:r>
            <a:r>
              <a:rPr lang="en-US" sz="2200" dirty="0">
                <a:solidFill>
                  <a:schemeClr val="bg2">
                    <a:lumMod val="10000"/>
                  </a:schemeClr>
                </a:solidFill>
                <a:ea typeface="+mn-lt"/>
                <a:cs typeface="+mn-lt"/>
              </a:rPr>
              <a:t>The monthly sum of the total number of residents present in the facility each day of that month.</a:t>
            </a:r>
            <a:endParaRPr lang="en-US" sz="2200" dirty="0">
              <a:solidFill>
                <a:schemeClr val="bg2">
                  <a:lumMod val="10000"/>
                </a:schemeClr>
              </a:solidFill>
              <a:cs typeface="Calibri"/>
            </a:endParaRPr>
          </a:p>
          <a:p>
            <a:pPr lvl="1"/>
            <a:r>
              <a:rPr lang="en-US" sz="2200" b="1" dirty="0">
                <a:solidFill>
                  <a:schemeClr val="bg2">
                    <a:lumMod val="10000"/>
                  </a:schemeClr>
                </a:solidFill>
                <a:ea typeface="+mn-lt"/>
                <a:cs typeface="+mn-lt"/>
              </a:rPr>
              <a:t>Catheter days: </a:t>
            </a:r>
            <a:r>
              <a:rPr lang="en-US" sz="2200" dirty="0">
                <a:solidFill>
                  <a:schemeClr val="bg2">
                    <a:lumMod val="10000"/>
                  </a:schemeClr>
                </a:solidFill>
                <a:ea typeface="+mn-lt"/>
                <a:cs typeface="+mn-lt"/>
              </a:rPr>
              <a:t>Defined as the number of residents with an indwelling urinary (Foley) catheter.</a:t>
            </a:r>
            <a:endParaRPr lang="en-US" sz="2200" dirty="0">
              <a:solidFill>
                <a:schemeClr val="bg2">
                  <a:lumMod val="10000"/>
                </a:schemeClr>
              </a:solidFill>
              <a:cs typeface="Calibri" panose="020F0502020204030204"/>
            </a:endParaRPr>
          </a:p>
          <a:p>
            <a:pPr lvl="1"/>
            <a:r>
              <a:rPr lang="en-US" sz="2200" b="1" dirty="0">
                <a:solidFill>
                  <a:schemeClr val="bg2">
                    <a:lumMod val="10000"/>
                  </a:schemeClr>
                </a:solidFill>
                <a:ea typeface="+mn-lt"/>
                <a:cs typeface="+mn-lt"/>
              </a:rPr>
              <a:t>Indwelling urinary catheter days: </a:t>
            </a:r>
            <a:r>
              <a:rPr lang="en-US" sz="2200" dirty="0">
                <a:solidFill>
                  <a:schemeClr val="bg2">
                    <a:lumMod val="10000"/>
                  </a:schemeClr>
                </a:solidFill>
                <a:ea typeface="+mn-lt"/>
                <a:cs typeface="+mn-lt"/>
              </a:rPr>
              <a:t>The number of patients with an indwelling urinary catheter device, are collected daily, at the same time each day, according to the chosen location. These daily counts are summed and only the total for the month is entered into NHSN. </a:t>
            </a:r>
          </a:p>
          <a:p>
            <a:pPr lvl="1"/>
            <a:r>
              <a:rPr lang="en-US" sz="2200" dirty="0">
                <a:solidFill>
                  <a:schemeClr val="bg2">
                    <a:lumMod val="10000"/>
                  </a:schemeClr>
                </a:solidFill>
                <a:ea typeface="+mn-lt"/>
                <a:cs typeface="+mn-lt"/>
              </a:rPr>
              <a:t>Indwelling urinary catheter days and resident days are collected separately for each of the locations monitored.</a:t>
            </a:r>
            <a:endParaRPr lang="en-US" sz="2200" dirty="0">
              <a:solidFill>
                <a:schemeClr val="bg2">
                  <a:lumMod val="10000"/>
                </a:schemeClr>
              </a:solidFill>
              <a:cs typeface="Calibri" panose="020F0502020204030204"/>
            </a:endParaRPr>
          </a:p>
          <a:p>
            <a:endParaRPr lang="en-US" dirty="0"/>
          </a:p>
        </p:txBody>
      </p:sp>
    </p:spTree>
    <p:extLst>
      <p:ext uri="{BB962C8B-B14F-4D97-AF65-F5344CB8AC3E}">
        <p14:creationId xmlns:p14="http://schemas.microsoft.com/office/powerpoint/2010/main" val="3621183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216E0C-2A00-CD37-27E4-C72CCA4BBB50}"/>
              </a:ext>
            </a:extLst>
          </p:cNvPr>
          <p:cNvSpPr>
            <a:spLocks noGrp="1"/>
          </p:cNvSpPr>
          <p:nvPr>
            <p:ph type="title"/>
          </p:nvPr>
        </p:nvSpPr>
        <p:spPr>
          <a:xfrm>
            <a:off x="838200" y="1063682"/>
            <a:ext cx="7212724" cy="1129755"/>
          </a:xfrm>
        </p:spPr>
        <p:txBody>
          <a:bodyPr>
            <a:normAutofit/>
          </a:bodyPr>
          <a:lstStyle/>
          <a:p>
            <a:r>
              <a:rPr lang="en-US" sz="5400" dirty="0"/>
              <a:t>UTI Summary Reporting</a:t>
            </a:r>
          </a:p>
        </p:txBody>
      </p:sp>
      <p:sp>
        <p:nvSpPr>
          <p:cNvPr id="2" name="Content Placeholder 1">
            <a:extLst>
              <a:ext uri="{FF2B5EF4-FFF2-40B4-BE49-F238E27FC236}">
                <a16:creationId xmlns:a16="http://schemas.microsoft.com/office/drawing/2014/main" id="{2651835C-52A4-AAD6-29B3-2A50E921C0A5}"/>
              </a:ext>
            </a:extLst>
          </p:cNvPr>
          <p:cNvSpPr>
            <a:spLocks noGrp="1"/>
          </p:cNvSpPr>
          <p:nvPr>
            <p:ph idx="1"/>
          </p:nvPr>
        </p:nvSpPr>
        <p:spPr>
          <a:xfrm>
            <a:off x="838200" y="2383807"/>
            <a:ext cx="10515600" cy="3687384"/>
          </a:xfrm>
        </p:spPr>
        <p:txBody>
          <a:bodyPr>
            <a:normAutofit lnSpcReduction="10000"/>
          </a:bodyPr>
          <a:lstStyle/>
          <a:p>
            <a:pPr marL="0" indent="0">
              <a:buNone/>
            </a:pPr>
            <a:r>
              <a:rPr lang="en-US" sz="2400" dirty="0">
                <a:solidFill>
                  <a:schemeClr val="bg2">
                    <a:lumMod val="10000"/>
                  </a:schemeClr>
                </a:solidFill>
                <a:ea typeface="+mn-lt"/>
                <a:cs typeface="+mn-lt"/>
              </a:rPr>
              <a:t>None of the following urinary management devices should be included when counting indwelling catheter days: </a:t>
            </a:r>
          </a:p>
          <a:p>
            <a:r>
              <a:rPr lang="en-US" sz="2400" dirty="0">
                <a:solidFill>
                  <a:schemeClr val="bg2">
                    <a:lumMod val="10000"/>
                  </a:schemeClr>
                </a:solidFill>
                <a:ea typeface="+mn-lt"/>
                <a:cs typeface="+mn-lt"/>
              </a:rPr>
              <a:t>suprapubic catheters</a:t>
            </a:r>
          </a:p>
          <a:p>
            <a:r>
              <a:rPr lang="en-US" sz="2400" dirty="0">
                <a:solidFill>
                  <a:schemeClr val="bg2">
                    <a:lumMod val="10000"/>
                  </a:schemeClr>
                </a:solidFill>
                <a:ea typeface="+mn-lt"/>
                <a:cs typeface="+mn-lt"/>
              </a:rPr>
              <a:t>straight in-and-out catheters</a:t>
            </a:r>
          </a:p>
          <a:p>
            <a:r>
              <a:rPr lang="en-US" sz="2400" dirty="0">
                <a:solidFill>
                  <a:schemeClr val="bg2">
                    <a:lumMod val="10000"/>
                  </a:schemeClr>
                </a:solidFill>
                <a:ea typeface="+mn-lt"/>
                <a:cs typeface="+mn-lt"/>
              </a:rPr>
              <a:t>condom catheters.</a:t>
            </a:r>
            <a:endParaRPr lang="en-US" sz="2400" dirty="0">
              <a:solidFill>
                <a:schemeClr val="bg2">
                  <a:lumMod val="10000"/>
                </a:schemeClr>
              </a:solidFill>
              <a:cs typeface="Calibri" panose="020F0502020204030204"/>
            </a:endParaRPr>
          </a:p>
          <a:p>
            <a:pPr marL="0" indent="0">
              <a:buNone/>
            </a:pPr>
            <a:endParaRPr lang="en-US" sz="2400" dirty="0">
              <a:solidFill>
                <a:schemeClr val="bg2">
                  <a:lumMod val="10000"/>
                </a:schemeClr>
              </a:solidFill>
              <a:ea typeface="+mn-lt"/>
              <a:cs typeface="+mn-lt"/>
            </a:endParaRPr>
          </a:p>
          <a:p>
            <a:pPr marL="0" indent="0">
              <a:buNone/>
            </a:pPr>
            <a:r>
              <a:rPr lang="en-US" sz="2400" b="1" u="sng" dirty="0">
                <a:solidFill>
                  <a:schemeClr val="bg2">
                    <a:lumMod val="10000"/>
                  </a:schemeClr>
                </a:solidFill>
                <a:ea typeface="+mn-lt"/>
                <a:cs typeface="+mn-lt"/>
              </a:rPr>
              <a:t>Note</a:t>
            </a:r>
            <a:r>
              <a:rPr lang="en-US" sz="2400" dirty="0">
                <a:solidFill>
                  <a:schemeClr val="bg2">
                    <a:lumMod val="10000"/>
                  </a:schemeClr>
                </a:solidFill>
                <a:ea typeface="+mn-lt"/>
                <a:cs typeface="+mn-lt"/>
              </a:rPr>
              <a:t>: If a resident is transferred to an acute care facility for a suspected UTI, no additional indwelling catheter days are reported after the day of transfer.</a:t>
            </a:r>
            <a:endParaRPr lang="en-US" sz="2400" dirty="0">
              <a:solidFill>
                <a:schemeClr val="bg2">
                  <a:lumMod val="10000"/>
                </a:schemeClr>
              </a:solidFill>
              <a:cs typeface="Calibri"/>
            </a:endParaRPr>
          </a:p>
          <a:p>
            <a:endParaRPr lang="en-US" dirty="0">
              <a:solidFill>
                <a:schemeClr val="bg2">
                  <a:lumMod val="10000"/>
                </a:schemeClr>
              </a:solidFill>
            </a:endParaRPr>
          </a:p>
        </p:txBody>
      </p:sp>
      <p:sp>
        <p:nvSpPr>
          <p:cNvPr id="4" name="Slide Number Placeholder 3">
            <a:extLst>
              <a:ext uri="{FF2B5EF4-FFF2-40B4-BE49-F238E27FC236}">
                <a16:creationId xmlns:a16="http://schemas.microsoft.com/office/drawing/2014/main" id="{87FFE9AB-BBE4-EA16-4C8C-BECB80DE946B}"/>
              </a:ext>
            </a:extLst>
          </p:cNvPr>
          <p:cNvSpPr>
            <a:spLocks noGrp="1"/>
          </p:cNvSpPr>
          <p:nvPr>
            <p:ph type="sldNum" sz="quarter" idx="12"/>
          </p:nvPr>
        </p:nvSpPr>
        <p:spPr/>
        <p:txBody>
          <a:bodyPr/>
          <a:lstStyle/>
          <a:p>
            <a:fld id="{7A3285ED-5E85-4370-8300-20A91DEF3646}" type="slidenum">
              <a:rPr lang="en-US" smtClean="0"/>
              <a:t>75</a:t>
            </a:fld>
            <a:endParaRPr lang="en-US"/>
          </a:p>
        </p:txBody>
      </p:sp>
    </p:spTree>
    <p:extLst>
      <p:ext uri="{BB962C8B-B14F-4D97-AF65-F5344CB8AC3E}">
        <p14:creationId xmlns:p14="http://schemas.microsoft.com/office/powerpoint/2010/main" val="1706531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316F-37F9-9121-9B90-FC79AFECCE83}"/>
              </a:ext>
            </a:extLst>
          </p:cNvPr>
          <p:cNvSpPr>
            <a:spLocks noGrp="1"/>
          </p:cNvSpPr>
          <p:nvPr>
            <p:ph type="title"/>
          </p:nvPr>
        </p:nvSpPr>
        <p:spPr/>
        <p:txBody>
          <a:bodyPr>
            <a:normAutofit/>
          </a:bodyPr>
          <a:lstStyle/>
          <a:p>
            <a:r>
              <a:rPr lang="en-US" sz="5400" dirty="0"/>
              <a:t>UTI Summary Reporting</a:t>
            </a:r>
          </a:p>
        </p:txBody>
      </p:sp>
      <p:sp>
        <p:nvSpPr>
          <p:cNvPr id="4" name="Text Placeholder 3">
            <a:extLst>
              <a:ext uri="{FF2B5EF4-FFF2-40B4-BE49-F238E27FC236}">
                <a16:creationId xmlns:a16="http://schemas.microsoft.com/office/drawing/2014/main" id="{CCA92684-45CF-1DE8-E74A-0EF34DC709F9}"/>
              </a:ext>
            </a:extLst>
          </p:cNvPr>
          <p:cNvSpPr>
            <a:spLocks noGrp="1"/>
          </p:cNvSpPr>
          <p:nvPr>
            <p:ph sz="half" idx="1"/>
          </p:nvPr>
        </p:nvSpPr>
        <p:spPr>
          <a:xfrm>
            <a:off x="838199" y="2055813"/>
            <a:ext cx="10670309" cy="4121150"/>
          </a:xfrm>
        </p:spPr>
        <p:txBody>
          <a:bodyPr>
            <a:normAutofit fontScale="77500" lnSpcReduction="20000"/>
          </a:bodyPr>
          <a:lstStyle/>
          <a:p>
            <a:pPr>
              <a:lnSpc>
                <a:spcPct val="120000"/>
              </a:lnSpc>
            </a:pPr>
            <a:r>
              <a:rPr lang="en-US" sz="2600" b="1" dirty="0">
                <a:solidFill>
                  <a:schemeClr val="bg2">
                    <a:lumMod val="10000"/>
                  </a:schemeClr>
                </a:solidFill>
                <a:ea typeface="+mn-lt"/>
                <a:cs typeface="+mn-lt"/>
              </a:rPr>
              <a:t>New Antibiotic Start:</a:t>
            </a:r>
            <a:r>
              <a:rPr lang="en-US" sz="2600" dirty="0">
                <a:solidFill>
                  <a:schemeClr val="bg2">
                    <a:lumMod val="10000"/>
                  </a:schemeClr>
                </a:solidFill>
                <a:ea typeface="+mn-lt"/>
                <a:cs typeface="+mn-lt"/>
              </a:rPr>
              <a:t> refers to a new prescription for an antibiotic ordered for a resident who is suspected or diagnosed with having a urinary tract infection (both catheter-associated and non-catheter-associated) regardless of whether that UTI meets the NHSN event definition.</a:t>
            </a:r>
            <a:endParaRPr lang="en-US" sz="2600" dirty="0">
              <a:solidFill>
                <a:schemeClr val="bg2">
                  <a:lumMod val="10000"/>
                </a:schemeClr>
              </a:solidFill>
              <a:cs typeface="Calibri"/>
            </a:endParaRPr>
          </a:p>
          <a:p>
            <a:pPr lvl="1">
              <a:lnSpc>
                <a:spcPct val="120000"/>
              </a:lnSpc>
            </a:pPr>
            <a:r>
              <a:rPr lang="en-US" sz="2600" dirty="0">
                <a:solidFill>
                  <a:schemeClr val="bg2">
                    <a:lumMod val="10000"/>
                  </a:schemeClr>
                </a:solidFill>
                <a:ea typeface="+mn-lt"/>
                <a:cs typeface="+mn-lt"/>
              </a:rPr>
              <a:t>Count all new orders. Include only antibiotics that are started while the resident is receiving care in your facility.</a:t>
            </a:r>
            <a:endParaRPr lang="en-US" sz="2600" dirty="0">
              <a:solidFill>
                <a:schemeClr val="bg2">
                  <a:lumMod val="10000"/>
                </a:schemeClr>
              </a:solidFill>
              <a:cs typeface="Calibri"/>
            </a:endParaRPr>
          </a:p>
          <a:p>
            <a:pPr lvl="1">
              <a:lnSpc>
                <a:spcPct val="120000"/>
              </a:lnSpc>
            </a:pPr>
            <a:r>
              <a:rPr lang="en-US" sz="2600" dirty="0">
                <a:solidFill>
                  <a:schemeClr val="bg2">
                    <a:lumMod val="10000"/>
                  </a:schemeClr>
                </a:solidFill>
                <a:ea typeface="+mn-lt"/>
                <a:cs typeface="+mn-lt"/>
              </a:rPr>
              <a:t>Do not include antibiotic courses started by another health care facility prior to the resident’s admission or re-admission back to your facility.</a:t>
            </a:r>
            <a:endParaRPr lang="en-US" sz="2600" dirty="0">
              <a:solidFill>
                <a:schemeClr val="bg2">
                  <a:lumMod val="10000"/>
                </a:schemeClr>
              </a:solidFill>
              <a:cs typeface="Calibri" panose="020F0502020204030204"/>
            </a:endParaRPr>
          </a:p>
          <a:p>
            <a:pPr>
              <a:lnSpc>
                <a:spcPct val="120000"/>
              </a:lnSpc>
            </a:pPr>
            <a:r>
              <a:rPr lang="en-US" sz="2600" dirty="0">
                <a:solidFill>
                  <a:schemeClr val="bg2">
                    <a:lumMod val="10000"/>
                  </a:schemeClr>
                </a:solidFill>
                <a:ea typeface="+mn-lt"/>
                <a:cs typeface="+mn-lt"/>
              </a:rPr>
              <a:t>If you do </a:t>
            </a:r>
            <a:r>
              <a:rPr lang="en-US" sz="2600" b="1" i="1" dirty="0">
                <a:solidFill>
                  <a:schemeClr val="bg2">
                    <a:lumMod val="10000"/>
                  </a:schemeClr>
                </a:solidFill>
                <a:ea typeface="+mn-lt"/>
                <a:cs typeface="+mn-lt"/>
              </a:rPr>
              <a:t>not</a:t>
            </a:r>
            <a:r>
              <a:rPr lang="en-US" sz="2600" dirty="0">
                <a:solidFill>
                  <a:schemeClr val="bg2">
                    <a:lumMod val="10000"/>
                  </a:schemeClr>
                </a:solidFill>
                <a:ea typeface="+mn-lt"/>
                <a:cs typeface="+mn-lt"/>
              </a:rPr>
              <a:t> have no UTIs for the month, put a check in the box marked “</a:t>
            </a:r>
            <a:r>
              <a:rPr lang="en-US" sz="2600" b="1" dirty="0">
                <a:solidFill>
                  <a:schemeClr val="bg2">
                    <a:lumMod val="10000"/>
                  </a:schemeClr>
                </a:solidFill>
                <a:ea typeface="+mn-lt"/>
                <a:cs typeface="+mn-lt"/>
              </a:rPr>
              <a:t>Report No UTI</a:t>
            </a:r>
            <a:r>
              <a:rPr lang="en-US" sz="2600" dirty="0">
                <a:solidFill>
                  <a:schemeClr val="bg2">
                    <a:lumMod val="10000"/>
                  </a:schemeClr>
                </a:solidFill>
                <a:ea typeface="+mn-lt"/>
                <a:cs typeface="+mn-lt"/>
              </a:rPr>
              <a:t>.” If you </a:t>
            </a:r>
            <a:r>
              <a:rPr lang="en-US" sz="2600" b="1" i="1" dirty="0">
                <a:solidFill>
                  <a:schemeClr val="bg2">
                    <a:lumMod val="10000"/>
                  </a:schemeClr>
                </a:solidFill>
                <a:ea typeface="+mn-lt"/>
                <a:cs typeface="+mn-lt"/>
              </a:rPr>
              <a:t>do</a:t>
            </a:r>
            <a:r>
              <a:rPr lang="en-US" sz="2600" dirty="0">
                <a:solidFill>
                  <a:schemeClr val="bg2">
                    <a:lumMod val="10000"/>
                  </a:schemeClr>
                </a:solidFill>
                <a:ea typeface="+mn-lt"/>
                <a:cs typeface="+mn-lt"/>
              </a:rPr>
              <a:t> have UTI(s) for the month leave this box empty.</a:t>
            </a:r>
            <a:endParaRPr lang="en-US" sz="2600" dirty="0">
              <a:solidFill>
                <a:schemeClr val="bg2">
                  <a:lumMod val="10000"/>
                </a:schemeClr>
              </a:solidFill>
              <a:cs typeface="Calibri"/>
            </a:endParaRPr>
          </a:p>
        </p:txBody>
      </p:sp>
      <p:sp>
        <p:nvSpPr>
          <p:cNvPr id="3" name="Slide Number Placeholder 2">
            <a:extLst>
              <a:ext uri="{FF2B5EF4-FFF2-40B4-BE49-F238E27FC236}">
                <a16:creationId xmlns:a16="http://schemas.microsoft.com/office/drawing/2014/main" id="{EB91662B-EDC2-9046-49DB-F8C3FFB5C3EB}"/>
              </a:ext>
            </a:extLst>
          </p:cNvPr>
          <p:cNvSpPr>
            <a:spLocks noGrp="1"/>
          </p:cNvSpPr>
          <p:nvPr>
            <p:ph type="sldNum" sz="quarter" idx="12"/>
          </p:nvPr>
        </p:nvSpPr>
        <p:spPr/>
        <p:txBody>
          <a:bodyPr/>
          <a:lstStyle/>
          <a:p>
            <a:fld id="{7A3285ED-5E85-4370-8300-20A91DEF3646}" type="slidenum">
              <a:rPr lang="en-US" smtClean="0"/>
              <a:pPr/>
              <a:t>76</a:t>
            </a:fld>
            <a:endParaRPr lang="en-US" dirty="0"/>
          </a:p>
        </p:txBody>
      </p:sp>
    </p:spTree>
    <p:extLst>
      <p:ext uri="{BB962C8B-B14F-4D97-AF65-F5344CB8AC3E}">
        <p14:creationId xmlns:p14="http://schemas.microsoft.com/office/powerpoint/2010/main" val="3799076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B376EE-DA69-7395-C0DB-018DB145D27F}"/>
              </a:ext>
            </a:extLst>
          </p:cNvPr>
          <p:cNvSpPr>
            <a:spLocks noGrp="1"/>
          </p:cNvSpPr>
          <p:nvPr>
            <p:ph type="title"/>
          </p:nvPr>
        </p:nvSpPr>
        <p:spPr>
          <a:xfrm>
            <a:off x="838200" y="1124783"/>
            <a:ext cx="7212724" cy="1129755"/>
          </a:xfrm>
        </p:spPr>
        <p:txBody>
          <a:bodyPr/>
          <a:lstStyle/>
          <a:p>
            <a:r>
              <a:rPr kumimoji="0" lang="en-US" sz="4000" b="0" i="0" u="none" strike="noStrike" kern="1200" cap="none" spc="200" normalizeH="0" baseline="0" noProof="0" dirty="0">
                <a:ln>
                  <a:noFill/>
                </a:ln>
                <a:solidFill>
                  <a:srgbClr val="005B9E"/>
                </a:solidFill>
                <a:effectLst/>
                <a:uLnTx/>
                <a:uFillTx/>
                <a:latin typeface="Univers LT Std 59 UltraCn"/>
                <a:ea typeface="+mj-ea"/>
                <a:cs typeface="+mj-cs"/>
              </a:rPr>
              <a:t>MDRO and CDI </a:t>
            </a:r>
            <a:r>
              <a:rPr kumimoji="0" lang="en-US" sz="4000" b="0" i="0" u="none" strike="noStrike" kern="1200" cap="none" spc="200" normalizeH="0" baseline="0" noProof="0" dirty="0" err="1">
                <a:ln>
                  <a:noFill/>
                </a:ln>
                <a:solidFill>
                  <a:srgbClr val="005B9E"/>
                </a:solidFill>
                <a:effectLst/>
                <a:uLnTx/>
                <a:uFillTx/>
                <a:latin typeface="Univers LT Std 59 UltraCn"/>
                <a:ea typeface="+mj-ea"/>
                <a:cs typeface="+mj-cs"/>
              </a:rPr>
              <a:t>LabID</a:t>
            </a:r>
            <a:r>
              <a:rPr kumimoji="0" lang="en-US" sz="4000" b="0" i="0" u="none" strike="noStrike" kern="1200" cap="none" spc="200" normalizeH="0" baseline="0" noProof="0" dirty="0">
                <a:ln>
                  <a:noFill/>
                </a:ln>
                <a:solidFill>
                  <a:srgbClr val="005B9E"/>
                </a:solidFill>
                <a:effectLst/>
                <a:uLnTx/>
                <a:uFillTx/>
                <a:latin typeface="Univers LT Std 59 UltraCn"/>
                <a:ea typeface="+mj-ea"/>
                <a:cs typeface="+mj-cs"/>
              </a:rPr>
              <a:t> Summary Reporting</a:t>
            </a:r>
            <a:endParaRPr lang="en-US" dirty="0"/>
          </a:p>
        </p:txBody>
      </p:sp>
      <p:sp>
        <p:nvSpPr>
          <p:cNvPr id="2" name="Content Placeholder 1">
            <a:extLst>
              <a:ext uri="{FF2B5EF4-FFF2-40B4-BE49-F238E27FC236}">
                <a16:creationId xmlns:a16="http://schemas.microsoft.com/office/drawing/2014/main" id="{5FF71E4E-6FA5-459C-BEF0-38D3253EA1BB}"/>
              </a:ext>
            </a:extLst>
          </p:cNvPr>
          <p:cNvSpPr>
            <a:spLocks noGrp="1"/>
          </p:cNvSpPr>
          <p:nvPr>
            <p:ph idx="1"/>
          </p:nvPr>
        </p:nvSpPr>
        <p:spPr>
          <a:xfrm>
            <a:off x="838200" y="2555300"/>
            <a:ext cx="10515600" cy="2678931"/>
          </a:xfrm>
        </p:spPr>
        <p:txBody>
          <a:bodyPr>
            <a:normAutofit fontScale="85000" lnSpcReduction="10000"/>
          </a:bodyPr>
          <a:lstStyle/>
          <a:p>
            <a:pPr marL="0" indent="0">
              <a:lnSpc>
                <a:spcPct val="110000"/>
              </a:lnSpc>
              <a:buNone/>
            </a:pPr>
            <a:r>
              <a:rPr lang="en-US" sz="3000" dirty="0">
                <a:solidFill>
                  <a:schemeClr val="bg2">
                    <a:lumMod val="10000"/>
                  </a:schemeClr>
                </a:solidFill>
                <a:ea typeface="+mn-lt"/>
                <a:cs typeface="+mn-lt"/>
              </a:rPr>
              <a:t>Every field with a red asterisk (</a:t>
            </a:r>
            <a:r>
              <a:rPr lang="en-US" sz="3000" dirty="0">
                <a:solidFill>
                  <a:srgbClr val="FF0000"/>
                </a:solidFill>
                <a:ea typeface="+mn-lt"/>
                <a:cs typeface="+mn-lt"/>
              </a:rPr>
              <a:t>*</a:t>
            </a:r>
            <a:r>
              <a:rPr lang="en-US" sz="3000" dirty="0">
                <a:solidFill>
                  <a:schemeClr val="bg2">
                    <a:lumMod val="10000"/>
                  </a:schemeClr>
                </a:solidFill>
                <a:ea typeface="+mn-lt"/>
                <a:cs typeface="+mn-lt"/>
              </a:rPr>
              <a:t>) must be completed before you can save your data.</a:t>
            </a:r>
            <a:endParaRPr lang="en-US" sz="3000" dirty="0">
              <a:solidFill>
                <a:schemeClr val="bg2">
                  <a:lumMod val="10000"/>
                </a:schemeClr>
              </a:solidFill>
              <a:cs typeface="Calibri" panose="020F0502020204030204"/>
            </a:endParaRPr>
          </a:p>
          <a:p>
            <a:pPr lvl="1">
              <a:lnSpc>
                <a:spcPct val="110000"/>
              </a:lnSpc>
            </a:pPr>
            <a:r>
              <a:rPr lang="en-US" sz="3000" b="1" dirty="0">
                <a:solidFill>
                  <a:schemeClr val="bg2">
                    <a:lumMod val="10000"/>
                  </a:schemeClr>
                </a:solidFill>
                <a:ea typeface="+mn-lt"/>
                <a:cs typeface="+mn-lt"/>
              </a:rPr>
              <a:t>Resident admissions:</a:t>
            </a:r>
            <a:r>
              <a:rPr lang="en-US" sz="3000" dirty="0">
                <a:solidFill>
                  <a:schemeClr val="bg2">
                    <a:lumMod val="10000"/>
                  </a:schemeClr>
                </a:solidFill>
                <a:ea typeface="+mn-lt"/>
                <a:cs typeface="+mn-lt"/>
              </a:rPr>
              <a:t> Monthly total of residents admitted for the month.</a:t>
            </a:r>
            <a:endParaRPr lang="en-US" sz="3000" dirty="0">
              <a:solidFill>
                <a:schemeClr val="bg2">
                  <a:lumMod val="10000"/>
                </a:schemeClr>
              </a:solidFill>
              <a:cs typeface="Calibri"/>
            </a:endParaRPr>
          </a:p>
          <a:p>
            <a:pPr lvl="1">
              <a:lnSpc>
                <a:spcPct val="110000"/>
              </a:lnSpc>
            </a:pPr>
            <a:r>
              <a:rPr lang="en-US" sz="3000" b="1" dirty="0">
                <a:solidFill>
                  <a:schemeClr val="bg2">
                    <a:lumMod val="10000"/>
                  </a:schemeClr>
                </a:solidFill>
                <a:ea typeface="+mn-lt"/>
                <a:cs typeface="+mn-lt"/>
              </a:rPr>
              <a:t>Resident days:</a:t>
            </a:r>
            <a:r>
              <a:rPr lang="en-US" sz="3000" dirty="0">
                <a:solidFill>
                  <a:schemeClr val="bg2">
                    <a:lumMod val="10000"/>
                  </a:schemeClr>
                </a:solidFill>
                <a:ea typeface="+mn-lt"/>
                <a:cs typeface="+mn-lt"/>
              </a:rPr>
              <a:t> This number will auto-populate from the total entered in the denominators for LTC locations.</a:t>
            </a:r>
            <a:endParaRPr lang="en-US" sz="3000" dirty="0">
              <a:solidFill>
                <a:schemeClr val="bg2">
                  <a:lumMod val="10000"/>
                </a:schemeClr>
              </a:solidFill>
              <a:cs typeface="Calibri" panose="020F0502020204030204"/>
            </a:endParaRPr>
          </a:p>
          <a:p>
            <a:pPr>
              <a:lnSpc>
                <a:spcPct val="110000"/>
              </a:lnSpc>
            </a:pPr>
            <a:endParaRPr lang="en-US" dirty="0"/>
          </a:p>
        </p:txBody>
      </p:sp>
      <p:sp>
        <p:nvSpPr>
          <p:cNvPr id="4" name="Slide Number Placeholder 3">
            <a:extLst>
              <a:ext uri="{FF2B5EF4-FFF2-40B4-BE49-F238E27FC236}">
                <a16:creationId xmlns:a16="http://schemas.microsoft.com/office/drawing/2014/main" id="{D7CCDB96-A24A-EBA1-FCE8-6460EC4FA4D7}"/>
              </a:ext>
            </a:extLst>
          </p:cNvPr>
          <p:cNvSpPr>
            <a:spLocks noGrp="1"/>
          </p:cNvSpPr>
          <p:nvPr>
            <p:ph type="sldNum" sz="quarter" idx="12"/>
          </p:nvPr>
        </p:nvSpPr>
        <p:spPr/>
        <p:txBody>
          <a:bodyPr/>
          <a:lstStyle/>
          <a:p>
            <a:fld id="{7A3285ED-5E85-4370-8300-20A91DEF3646}" type="slidenum">
              <a:rPr lang="en-US" smtClean="0"/>
              <a:t>77</a:t>
            </a:fld>
            <a:endParaRPr lang="en-US"/>
          </a:p>
        </p:txBody>
      </p:sp>
    </p:spTree>
    <p:extLst>
      <p:ext uri="{BB962C8B-B14F-4D97-AF65-F5344CB8AC3E}">
        <p14:creationId xmlns:p14="http://schemas.microsoft.com/office/powerpoint/2010/main" val="11268778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B4DA-6BB4-0B5E-613F-9B5F3035F2D4}"/>
              </a:ext>
            </a:extLst>
          </p:cNvPr>
          <p:cNvSpPr>
            <a:spLocks noGrp="1"/>
          </p:cNvSpPr>
          <p:nvPr>
            <p:ph type="title"/>
          </p:nvPr>
        </p:nvSpPr>
        <p:spPr/>
        <p:txBody>
          <a:bodyPr>
            <a:normAutofit/>
          </a:bodyPr>
          <a:lstStyle/>
          <a:p>
            <a:r>
              <a:rPr lang="en-US" sz="4000" dirty="0"/>
              <a:t>MDRO and CDI </a:t>
            </a:r>
            <a:r>
              <a:rPr lang="en-US" sz="4000" dirty="0" err="1"/>
              <a:t>LabID</a:t>
            </a:r>
            <a:r>
              <a:rPr lang="en-US" sz="4000" dirty="0"/>
              <a:t> Summary Reporting</a:t>
            </a:r>
          </a:p>
        </p:txBody>
      </p:sp>
      <p:sp>
        <p:nvSpPr>
          <p:cNvPr id="4" name="Text Placeholder 3">
            <a:extLst>
              <a:ext uri="{FF2B5EF4-FFF2-40B4-BE49-F238E27FC236}">
                <a16:creationId xmlns:a16="http://schemas.microsoft.com/office/drawing/2014/main" id="{229256C4-14A1-54AA-CB4F-06A9F5FAC5B4}"/>
              </a:ext>
            </a:extLst>
          </p:cNvPr>
          <p:cNvSpPr>
            <a:spLocks noGrp="1"/>
          </p:cNvSpPr>
          <p:nvPr>
            <p:ph sz="half" idx="1"/>
          </p:nvPr>
        </p:nvSpPr>
        <p:spPr>
          <a:xfrm>
            <a:off x="838199" y="2055813"/>
            <a:ext cx="10069945" cy="4121150"/>
          </a:xfrm>
        </p:spPr>
        <p:txBody>
          <a:bodyPr>
            <a:normAutofit/>
          </a:bodyPr>
          <a:lstStyle/>
          <a:p>
            <a:r>
              <a:rPr lang="en-US" sz="2400" b="1" dirty="0">
                <a:solidFill>
                  <a:schemeClr val="bg2">
                    <a:lumMod val="10000"/>
                  </a:schemeClr>
                </a:solidFill>
                <a:ea typeface="+mn-lt"/>
                <a:cs typeface="+mn-lt"/>
              </a:rPr>
              <a:t>Number of Admissions on </a:t>
            </a:r>
            <a:r>
              <a:rPr lang="en-US" sz="2400" b="1" dirty="0" err="1">
                <a:solidFill>
                  <a:schemeClr val="bg2">
                    <a:lumMod val="10000"/>
                  </a:schemeClr>
                </a:solidFill>
                <a:ea typeface="+mn-lt"/>
                <a:cs typeface="+mn-lt"/>
              </a:rPr>
              <a:t>C.diff</a:t>
            </a:r>
            <a:r>
              <a:rPr lang="en-US" sz="2400" b="1" dirty="0">
                <a:solidFill>
                  <a:schemeClr val="bg2">
                    <a:lumMod val="10000"/>
                  </a:schemeClr>
                </a:solidFill>
                <a:ea typeface="+mn-lt"/>
                <a:cs typeface="+mn-lt"/>
              </a:rPr>
              <a:t> Treatment: </a:t>
            </a:r>
            <a:r>
              <a:rPr lang="en-US" sz="2400" dirty="0">
                <a:solidFill>
                  <a:schemeClr val="bg2">
                    <a:lumMod val="10000"/>
                  </a:schemeClr>
                </a:solidFill>
                <a:ea typeface="+mn-lt"/>
                <a:cs typeface="+mn-lt"/>
              </a:rPr>
              <a:t>For each day of the month, count and record the number of residents who are receiving antibiotic therapy for </a:t>
            </a:r>
            <a:r>
              <a:rPr lang="en-US" sz="2400" i="1" dirty="0">
                <a:solidFill>
                  <a:schemeClr val="bg2">
                    <a:lumMod val="10000"/>
                  </a:schemeClr>
                </a:solidFill>
                <a:ea typeface="+mn-lt"/>
                <a:cs typeface="+mn-lt"/>
              </a:rPr>
              <a:t>C. difficile</a:t>
            </a:r>
            <a:r>
              <a:rPr lang="en-US" sz="2400" dirty="0">
                <a:solidFill>
                  <a:schemeClr val="bg2">
                    <a:lumMod val="10000"/>
                  </a:schemeClr>
                </a:solidFill>
                <a:ea typeface="+mn-lt"/>
                <a:cs typeface="+mn-lt"/>
              </a:rPr>
              <a:t> infection at the time of admission. Include both new admissions and re-admissions.</a:t>
            </a:r>
            <a:endParaRPr lang="en-US" sz="2400" dirty="0">
              <a:solidFill>
                <a:schemeClr val="bg2">
                  <a:lumMod val="10000"/>
                </a:schemeClr>
              </a:solidFill>
              <a:cs typeface="Calibri" panose="020F0502020204030204"/>
            </a:endParaRPr>
          </a:p>
          <a:p>
            <a:pPr lvl="1"/>
            <a:r>
              <a:rPr lang="en-US" sz="2400" b="1" dirty="0" err="1">
                <a:solidFill>
                  <a:schemeClr val="bg2">
                    <a:lumMod val="10000"/>
                  </a:schemeClr>
                </a:solidFill>
                <a:ea typeface="+mn-lt"/>
                <a:cs typeface="+mn-lt"/>
              </a:rPr>
              <a:t>LabID</a:t>
            </a:r>
            <a:r>
              <a:rPr lang="en-US" sz="2400" b="1" dirty="0">
                <a:solidFill>
                  <a:schemeClr val="bg2">
                    <a:lumMod val="10000"/>
                  </a:schemeClr>
                </a:solidFill>
                <a:ea typeface="+mn-lt"/>
                <a:cs typeface="+mn-lt"/>
              </a:rPr>
              <a:t> Events (all specimens): </a:t>
            </a:r>
            <a:r>
              <a:rPr lang="en-US" sz="2400" dirty="0">
                <a:solidFill>
                  <a:schemeClr val="bg2">
                    <a:lumMod val="10000"/>
                  </a:schemeClr>
                </a:solidFill>
                <a:ea typeface="+mn-lt"/>
                <a:cs typeface="+mn-lt"/>
              </a:rPr>
              <a:t>Place a check in this box under C. difficile.</a:t>
            </a:r>
            <a:endParaRPr lang="en-US" sz="2400" dirty="0">
              <a:solidFill>
                <a:schemeClr val="bg2">
                  <a:lumMod val="10000"/>
                </a:schemeClr>
              </a:solidFill>
              <a:cs typeface="Calibri"/>
            </a:endParaRPr>
          </a:p>
          <a:p>
            <a:pPr lvl="1"/>
            <a:r>
              <a:rPr lang="en-US" sz="2400" b="1" dirty="0">
                <a:solidFill>
                  <a:schemeClr val="bg2">
                    <a:lumMod val="10000"/>
                  </a:schemeClr>
                </a:solidFill>
                <a:ea typeface="+mn-lt"/>
                <a:cs typeface="+mn-lt"/>
              </a:rPr>
              <a:t>Report No Events: </a:t>
            </a:r>
            <a:r>
              <a:rPr lang="en-US" sz="2400" dirty="0">
                <a:solidFill>
                  <a:schemeClr val="bg2">
                    <a:lumMod val="10000"/>
                  </a:schemeClr>
                </a:solidFill>
                <a:ea typeface="+mn-lt"/>
                <a:cs typeface="+mn-lt"/>
              </a:rPr>
              <a:t>Place a check in the box under C. difficile if you </a:t>
            </a:r>
            <a:r>
              <a:rPr lang="en-US" sz="2400" b="1" i="1" dirty="0">
                <a:solidFill>
                  <a:schemeClr val="bg2">
                    <a:lumMod val="10000"/>
                  </a:schemeClr>
                </a:solidFill>
                <a:ea typeface="+mn-lt"/>
                <a:cs typeface="+mn-lt"/>
              </a:rPr>
              <a:t>did not </a:t>
            </a:r>
            <a:r>
              <a:rPr lang="en-US" sz="2400" dirty="0">
                <a:solidFill>
                  <a:schemeClr val="bg2">
                    <a:lumMod val="10000"/>
                  </a:schemeClr>
                </a:solidFill>
                <a:ea typeface="+mn-lt"/>
                <a:cs typeface="+mn-lt"/>
              </a:rPr>
              <a:t>have any events for the month. Leave this box blank if you had event(s) for the month.</a:t>
            </a:r>
            <a:endParaRPr lang="en-US" sz="2400" dirty="0">
              <a:solidFill>
                <a:schemeClr val="bg2">
                  <a:lumMod val="10000"/>
                </a:schemeClr>
              </a:solidFill>
              <a:cs typeface="Calibri" panose="020F0502020204030204"/>
            </a:endParaRPr>
          </a:p>
          <a:p>
            <a:endParaRPr lang="en-US" sz="1800" dirty="0">
              <a:solidFill>
                <a:schemeClr val="bg2">
                  <a:lumMod val="10000"/>
                </a:schemeClr>
              </a:solidFill>
            </a:endParaRPr>
          </a:p>
        </p:txBody>
      </p:sp>
      <p:sp>
        <p:nvSpPr>
          <p:cNvPr id="3" name="Slide Number Placeholder 2">
            <a:extLst>
              <a:ext uri="{FF2B5EF4-FFF2-40B4-BE49-F238E27FC236}">
                <a16:creationId xmlns:a16="http://schemas.microsoft.com/office/drawing/2014/main" id="{B9F11EE5-10CE-7490-D3DD-C89F0D83F5A9}"/>
              </a:ext>
            </a:extLst>
          </p:cNvPr>
          <p:cNvSpPr>
            <a:spLocks noGrp="1"/>
          </p:cNvSpPr>
          <p:nvPr>
            <p:ph type="sldNum" sz="quarter" idx="12"/>
          </p:nvPr>
        </p:nvSpPr>
        <p:spPr/>
        <p:txBody>
          <a:bodyPr/>
          <a:lstStyle/>
          <a:p>
            <a:fld id="{7A3285ED-5E85-4370-8300-20A91DEF3646}" type="slidenum">
              <a:rPr lang="en-US" smtClean="0"/>
              <a:pPr/>
              <a:t>78</a:t>
            </a:fld>
            <a:endParaRPr lang="en-US" dirty="0"/>
          </a:p>
        </p:txBody>
      </p:sp>
    </p:spTree>
    <p:extLst>
      <p:ext uri="{BB962C8B-B14F-4D97-AF65-F5344CB8AC3E}">
        <p14:creationId xmlns:p14="http://schemas.microsoft.com/office/powerpoint/2010/main" val="19909519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1BDB7F-9D52-61C1-1EFF-0BF0199356CD}"/>
              </a:ext>
            </a:extLst>
          </p:cNvPr>
          <p:cNvSpPr>
            <a:spLocks noGrp="1"/>
          </p:cNvSpPr>
          <p:nvPr>
            <p:ph type="title"/>
          </p:nvPr>
        </p:nvSpPr>
        <p:spPr>
          <a:xfrm>
            <a:off x="838200" y="1195566"/>
            <a:ext cx="7212724" cy="1129755"/>
          </a:xfrm>
        </p:spPr>
        <p:txBody>
          <a:bodyPr/>
          <a:lstStyle/>
          <a:p>
            <a:r>
              <a:rPr kumimoji="0" lang="en-US" sz="4000" b="0" i="0" u="none" strike="noStrike" kern="1200" cap="none" spc="200" normalizeH="0" baseline="0" noProof="0" dirty="0">
                <a:ln>
                  <a:noFill/>
                </a:ln>
                <a:solidFill>
                  <a:srgbClr val="005B9E"/>
                </a:solidFill>
                <a:effectLst/>
                <a:uLnTx/>
                <a:uFillTx/>
                <a:latin typeface="Univers LT Std 59 UltraCn"/>
                <a:ea typeface="+mj-ea"/>
                <a:cs typeface="+mj-cs"/>
              </a:rPr>
              <a:t>MDRO and CDI </a:t>
            </a:r>
            <a:r>
              <a:rPr kumimoji="0" lang="en-US" sz="4000" b="0" i="0" u="none" strike="noStrike" kern="1200" cap="none" spc="200" normalizeH="0" baseline="0" noProof="0" dirty="0" err="1">
                <a:ln>
                  <a:noFill/>
                </a:ln>
                <a:solidFill>
                  <a:srgbClr val="005B9E"/>
                </a:solidFill>
                <a:effectLst/>
                <a:uLnTx/>
                <a:uFillTx/>
                <a:latin typeface="Univers LT Std 59 UltraCn"/>
                <a:ea typeface="+mj-ea"/>
                <a:cs typeface="+mj-cs"/>
              </a:rPr>
              <a:t>LabID</a:t>
            </a:r>
            <a:r>
              <a:rPr kumimoji="0" lang="en-US" sz="4000" b="0" i="0" u="none" strike="noStrike" kern="1200" cap="none" spc="200" normalizeH="0" baseline="0" noProof="0" dirty="0">
                <a:ln>
                  <a:noFill/>
                </a:ln>
                <a:solidFill>
                  <a:srgbClr val="005B9E"/>
                </a:solidFill>
                <a:effectLst/>
                <a:uLnTx/>
                <a:uFillTx/>
                <a:latin typeface="Univers LT Std 59 UltraCn"/>
                <a:ea typeface="+mj-ea"/>
                <a:cs typeface="+mj-cs"/>
              </a:rPr>
              <a:t> Summary Reporting</a:t>
            </a:r>
            <a:endParaRPr lang="en-US" dirty="0"/>
          </a:p>
        </p:txBody>
      </p:sp>
      <p:sp>
        <p:nvSpPr>
          <p:cNvPr id="2" name="Content Placeholder 1">
            <a:extLst>
              <a:ext uri="{FF2B5EF4-FFF2-40B4-BE49-F238E27FC236}">
                <a16:creationId xmlns:a16="http://schemas.microsoft.com/office/drawing/2014/main" id="{77C1DAE4-60E9-6711-9DC3-57337F919C21}"/>
              </a:ext>
            </a:extLst>
          </p:cNvPr>
          <p:cNvSpPr>
            <a:spLocks noGrp="1"/>
          </p:cNvSpPr>
          <p:nvPr>
            <p:ph idx="1"/>
          </p:nvPr>
        </p:nvSpPr>
        <p:spPr>
          <a:xfrm>
            <a:off x="838200" y="2594821"/>
            <a:ext cx="10515600" cy="2678931"/>
          </a:xfrm>
        </p:spPr>
        <p:txBody>
          <a:bodyPr/>
          <a:lstStyle/>
          <a:p>
            <a:r>
              <a:rPr lang="en-US" sz="2400" dirty="0">
                <a:solidFill>
                  <a:schemeClr val="bg2">
                    <a:lumMod val="10000"/>
                  </a:schemeClr>
                </a:solidFill>
                <a:ea typeface="+mn-lt"/>
                <a:cs typeface="+mn-lt"/>
              </a:rPr>
              <a:t>Once all the data is entered, </a:t>
            </a:r>
            <a:r>
              <a:rPr lang="en-US" sz="2400" b="1" dirty="0">
                <a:solidFill>
                  <a:schemeClr val="bg2">
                    <a:lumMod val="10000"/>
                  </a:schemeClr>
                </a:solidFill>
                <a:ea typeface="+mn-lt"/>
                <a:cs typeface="+mn-lt"/>
              </a:rPr>
              <a:t>click</a:t>
            </a:r>
            <a:r>
              <a:rPr lang="en-US" sz="2400" b="1" dirty="0">
                <a:solidFill>
                  <a:schemeClr val="accent1"/>
                </a:solidFill>
                <a:ea typeface="+mn-lt"/>
                <a:cs typeface="+mn-lt"/>
              </a:rPr>
              <a:t> </a:t>
            </a:r>
            <a:r>
              <a:rPr lang="en-US" sz="2400" dirty="0">
                <a:solidFill>
                  <a:schemeClr val="bg2">
                    <a:lumMod val="10000"/>
                  </a:schemeClr>
                </a:solidFill>
                <a:ea typeface="+mn-lt"/>
                <a:cs typeface="+mn-lt"/>
              </a:rPr>
              <a:t>“</a:t>
            </a:r>
            <a:r>
              <a:rPr lang="en-US" sz="2400" b="1" dirty="0">
                <a:solidFill>
                  <a:schemeClr val="accent1"/>
                </a:solidFill>
                <a:ea typeface="+mn-lt"/>
                <a:cs typeface="+mn-lt"/>
              </a:rPr>
              <a:t>Save</a:t>
            </a:r>
            <a:r>
              <a:rPr lang="en-US" sz="2400" dirty="0">
                <a:solidFill>
                  <a:schemeClr val="bg2">
                    <a:lumMod val="10000"/>
                  </a:schemeClr>
                </a:solidFill>
                <a:ea typeface="+mn-lt"/>
                <a:cs typeface="+mn-lt"/>
              </a:rPr>
              <a:t>”</a:t>
            </a:r>
            <a:r>
              <a:rPr lang="en-US" sz="2400" b="1" dirty="0">
                <a:solidFill>
                  <a:schemeClr val="accent1"/>
                </a:solidFill>
                <a:ea typeface="+mn-lt"/>
                <a:cs typeface="+mn-lt"/>
              </a:rPr>
              <a:t> </a:t>
            </a:r>
            <a:r>
              <a:rPr lang="en-US" sz="2400" dirty="0">
                <a:solidFill>
                  <a:schemeClr val="bg2">
                    <a:lumMod val="10000"/>
                  </a:schemeClr>
                </a:solidFill>
                <a:ea typeface="+mn-lt"/>
                <a:cs typeface="+mn-lt"/>
              </a:rPr>
              <a:t>at the bottom of the page to save your summary data. </a:t>
            </a:r>
          </a:p>
          <a:p>
            <a:endParaRPr lang="en-US" sz="2400" dirty="0">
              <a:solidFill>
                <a:schemeClr val="bg2">
                  <a:lumMod val="10000"/>
                </a:schemeClr>
              </a:solidFill>
              <a:ea typeface="+mn-lt"/>
              <a:cs typeface="+mn-lt"/>
            </a:endParaRPr>
          </a:p>
          <a:p>
            <a:pPr marL="0" indent="0">
              <a:buNone/>
            </a:pPr>
            <a:r>
              <a:rPr lang="en-US" sz="2400" dirty="0">
                <a:solidFill>
                  <a:schemeClr val="bg2">
                    <a:lumMod val="10000"/>
                  </a:schemeClr>
                </a:solidFill>
                <a:highlight>
                  <a:srgbClr val="FFFF00"/>
                </a:highlight>
                <a:ea typeface="+mn-lt"/>
                <a:cs typeface="+mn-lt"/>
              </a:rPr>
              <a:t>If you go to a new screen without </a:t>
            </a:r>
            <a:r>
              <a:rPr lang="en-US" sz="2400">
                <a:solidFill>
                  <a:schemeClr val="bg2">
                    <a:lumMod val="10000"/>
                  </a:schemeClr>
                </a:solidFill>
                <a:highlight>
                  <a:srgbClr val="FFFF00"/>
                </a:highlight>
                <a:ea typeface="+mn-lt"/>
                <a:cs typeface="+mn-lt"/>
              </a:rPr>
              <a:t>clicking “Save” </a:t>
            </a:r>
            <a:r>
              <a:rPr lang="en-US" sz="2400" dirty="0">
                <a:solidFill>
                  <a:schemeClr val="bg2">
                    <a:lumMod val="10000"/>
                  </a:schemeClr>
                </a:solidFill>
                <a:highlight>
                  <a:srgbClr val="FFFF00"/>
                </a:highlight>
                <a:ea typeface="+mn-lt"/>
                <a:cs typeface="+mn-lt"/>
              </a:rPr>
              <a:t>all your data will be erased.</a:t>
            </a:r>
            <a:endParaRPr lang="en-US" sz="2400" dirty="0">
              <a:solidFill>
                <a:schemeClr val="bg2">
                  <a:lumMod val="10000"/>
                </a:schemeClr>
              </a:solidFill>
              <a:highlight>
                <a:srgbClr val="FFFF00"/>
              </a:highlight>
              <a:cs typeface="Calibri" panose="020F0502020204030204"/>
            </a:endParaRPr>
          </a:p>
          <a:p>
            <a:endParaRPr lang="en-US" dirty="0">
              <a:solidFill>
                <a:schemeClr val="bg2">
                  <a:lumMod val="10000"/>
                </a:schemeClr>
              </a:solidFill>
            </a:endParaRPr>
          </a:p>
        </p:txBody>
      </p:sp>
      <p:sp>
        <p:nvSpPr>
          <p:cNvPr id="4" name="Slide Number Placeholder 3">
            <a:extLst>
              <a:ext uri="{FF2B5EF4-FFF2-40B4-BE49-F238E27FC236}">
                <a16:creationId xmlns:a16="http://schemas.microsoft.com/office/drawing/2014/main" id="{5FAFD770-A90B-A9CB-ED9B-FED8AEC846FE}"/>
              </a:ext>
            </a:extLst>
          </p:cNvPr>
          <p:cNvSpPr>
            <a:spLocks noGrp="1"/>
          </p:cNvSpPr>
          <p:nvPr>
            <p:ph type="sldNum" sz="quarter" idx="12"/>
          </p:nvPr>
        </p:nvSpPr>
        <p:spPr/>
        <p:txBody>
          <a:bodyPr/>
          <a:lstStyle/>
          <a:p>
            <a:fld id="{7A3285ED-5E85-4370-8300-20A91DEF3646}" type="slidenum">
              <a:rPr lang="en-US" smtClean="0"/>
              <a:t>79</a:t>
            </a:fld>
            <a:endParaRPr lang="en-US"/>
          </a:p>
        </p:txBody>
      </p:sp>
    </p:spTree>
    <p:extLst>
      <p:ext uri="{BB962C8B-B14F-4D97-AF65-F5344CB8AC3E}">
        <p14:creationId xmlns:p14="http://schemas.microsoft.com/office/powerpoint/2010/main" val="406818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86B59-E592-005B-9F2C-7A9CF807727D}"/>
              </a:ext>
            </a:extLst>
          </p:cNvPr>
          <p:cNvSpPr>
            <a:spLocks noGrp="1"/>
          </p:cNvSpPr>
          <p:nvPr>
            <p:ph type="title"/>
          </p:nvPr>
        </p:nvSpPr>
        <p:spPr/>
        <p:txBody>
          <a:bodyPr/>
          <a:lstStyle/>
          <a:p>
            <a:r>
              <a:rPr lang="en-US" dirty="0"/>
              <a:t>Federal Mandate</a:t>
            </a:r>
          </a:p>
        </p:txBody>
      </p:sp>
      <p:sp>
        <p:nvSpPr>
          <p:cNvPr id="3" name="Slide Number Placeholder 2">
            <a:extLst>
              <a:ext uri="{FF2B5EF4-FFF2-40B4-BE49-F238E27FC236}">
                <a16:creationId xmlns:a16="http://schemas.microsoft.com/office/drawing/2014/main" id="{337EA16C-F23C-45D7-A650-B8C726B05798}"/>
              </a:ext>
            </a:extLst>
          </p:cNvPr>
          <p:cNvSpPr>
            <a:spLocks noGrp="1"/>
          </p:cNvSpPr>
          <p:nvPr>
            <p:ph type="sldNum" sz="quarter" idx="11"/>
          </p:nvPr>
        </p:nvSpPr>
        <p:spPr/>
        <p:txBody>
          <a:bodyPr/>
          <a:lstStyle/>
          <a:p>
            <a:fld id="{7A3285ED-5E85-4370-8300-20A91DEF3646}" type="slidenum">
              <a:rPr lang="en-US" smtClean="0"/>
              <a:pPr/>
              <a:t>8</a:t>
            </a:fld>
            <a:endParaRPr lang="en-US" dirty="0"/>
          </a:p>
        </p:txBody>
      </p:sp>
      <p:sp>
        <p:nvSpPr>
          <p:cNvPr id="4" name="Text Placeholder 3">
            <a:extLst>
              <a:ext uri="{FF2B5EF4-FFF2-40B4-BE49-F238E27FC236}">
                <a16:creationId xmlns:a16="http://schemas.microsoft.com/office/drawing/2014/main" id="{8AF0114A-6A55-6279-7774-409D50C3F47D}"/>
              </a:ext>
            </a:extLst>
          </p:cNvPr>
          <p:cNvSpPr>
            <a:spLocks noGrp="1"/>
          </p:cNvSpPr>
          <p:nvPr>
            <p:ph type="body" sz="quarter" idx="13"/>
          </p:nvPr>
        </p:nvSpPr>
        <p:spPr/>
        <p:txBody>
          <a:bodyPr/>
          <a:lstStyle/>
          <a:p>
            <a:r>
              <a:rPr lang="en-US" sz="2000" dirty="0">
                <a:solidFill>
                  <a:schemeClr val="tx1">
                    <a:lumMod val="50000"/>
                  </a:schemeClr>
                </a:solidFill>
              </a:rPr>
              <a:t>The Centers for Medicare and Medicaid Services (CMS) published a final rule in the Federal Register for the CMS Skilled Nursing Facility Quality Reporting Program (QRP) requirements on </a:t>
            </a:r>
            <a:r>
              <a:rPr lang="en-US" sz="2000" dirty="0">
                <a:solidFill>
                  <a:schemeClr val="tx1">
                    <a:lumMod val="50000"/>
                  </a:schemeClr>
                </a:solidFill>
                <a:highlight>
                  <a:srgbClr val="FFFF00"/>
                </a:highlight>
              </a:rPr>
              <a:t>August 3, 2022</a:t>
            </a:r>
            <a:r>
              <a:rPr lang="en-US" sz="2000" dirty="0">
                <a:solidFill>
                  <a:schemeClr val="tx1">
                    <a:lumMod val="50000"/>
                  </a:schemeClr>
                </a:solidFill>
              </a:rPr>
              <a:t>, that included healthcare personnel (HCP) influenza vaccination summary data reporting from SNFs via the NHSN beginning with the 2022-2023 influenza season.</a:t>
            </a:r>
          </a:p>
          <a:p>
            <a:pPr marL="0" indent="0">
              <a:buNone/>
            </a:pPr>
            <a:endParaRPr lang="en-US" sz="2000" dirty="0">
              <a:solidFill>
                <a:schemeClr val="tx1">
                  <a:lumMod val="50000"/>
                </a:schemeClr>
              </a:solidFill>
            </a:endParaRPr>
          </a:p>
          <a:p>
            <a:r>
              <a:rPr lang="en-US" sz="2000" dirty="0">
                <a:solidFill>
                  <a:schemeClr val="tx1">
                    <a:lumMod val="50000"/>
                  </a:schemeClr>
                </a:solidFill>
              </a:rPr>
              <a:t>Centers for Medicare and Medicaid Services (CMS) released an Interim Final Rule </a:t>
            </a:r>
            <a:r>
              <a:rPr lang="en-US" sz="2000" dirty="0">
                <a:solidFill>
                  <a:schemeClr val="tx1">
                    <a:lumMod val="50000"/>
                  </a:schemeClr>
                </a:solidFill>
                <a:highlight>
                  <a:srgbClr val="FFFF00"/>
                </a:highlight>
              </a:rPr>
              <a:t>May 1, 2020</a:t>
            </a:r>
            <a:r>
              <a:rPr lang="en-US" sz="2000" dirty="0">
                <a:solidFill>
                  <a:schemeClr val="tx1">
                    <a:lumMod val="50000"/>
                  </a:schemeClr>
                </a:solidFill>
              </a:rPr>
              <a:t>, which required all Medicare and/or Medicaid-certified nursing homes to report information about COVID-19 at least weekly to the CDC Long-Term Care Facility Module in the NHSN.</a:t>
            </a:r>
          </a:p>
          <a:p>
            <a:endParaRPr lang="en-US" dirty="0">
              <a:solidFill>
                <a:schemeClr val="tx1">
                  <a:lumMod val="50000"/>
                </a:schemeClr>
              </a:solidFill>
            </a:endParaRPr>
          </a:p>
        </p:txBody>
      </p:sp>
    </p:spTree>
    <p:extLst>
      <p:ext uri="{BB962C8B-B14F-4D97-AF65-F5344CB8AC3E}">
        <p14:creationId xmlns:p14="http://schemas.microsoft.com/office/powerpoint/2010/main" val="35370325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ACAF-B671-983A-8852-2C96FB586AF5}"/>
              </a:ext>
            </a:extLst>
          </p:cNvPr>
          <p:cNvSpPr>
            <a:spLocks noGrp="1"/>
          </p:cNvSpPr>
          <p:nvPr>
            <p:ph type="title"/>
          </p:nvPr>
        </p:nvSpPr>
        <p:spPr>
          <a:xfrm>
            <a:off x="5978525" y="3265032"/>
            <a:ext cx="5264150" cy="1133475"/>
          </a:xfrm>
        </p:spPr>
        <p:txBody>
          <a:bodyPr>
            <a:normAutofit/>
          </a:bodyPr>
          <a:lstStyle/>
          <a:p>
            <a:r>
              <a:rPr lang="en-US" sz="4800" dirty="0"/>
              <a:t>Internal Data Validation</a:t>
            </a:r>
          </a:p>
        </p:txBody>
      </p:sp>
      <p:sp>
        <p:nvSpPr>
          <p:cNvPr id="3" name="Slide Number Placeholder 2">
            <a:extLst>
              <a:ext uri="{FF2B5EF4-FFF2-40B4-BE49-F238E27FC236}">
                <a16:creationId xmlns:a16="http://schemas.microsoft.com/office/drawing/2014/main" id="{1A10CC26-BB62-DC3D-D998-800374F09C35}"/>
              </a:ext>
            </a:extLst>
          </p:cNvPr>
          <p:cNvSpPr>
            <a:spLocks noGrp="1"/>
          </p:cNvSpPr>
          <p:nvPr>
            <p:ph type="sldNum" sz="quarter" idx="12"/>
          </p:nvPr>
        </p:nvSpPr>
        <p:spPr/>
        <p:txBody>
          <a:bodyPr/>
          <a:lstStyle/>
          <a:p>
            <a:fld id="{7A3285ED-5E85-4370-8300-20A91DEF3646}" type="slidenum">
              <a:rPr lang="en-US" smtClean="0"/>
              <a:pPr/>
              <a:t>80</a:t>
            </a:fld>
            <a:endParaRPr lang="en-US" dirty="0"/>
          </a:p>
        </p:txBody>
      </p:sp>
    </p:spTree>
    <p:extLst>
      <p:ext uri="{BB962C8B-B14F-4D97-AF65-F5344CB8AC3E}">
        <p14:creationId xmlns:p14="http://schemas.microsoft.com/office/powerpoint/2010/main" val="17286642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0E9B-D93D-A57B-1F85-5A54C1CFB73B}"/>
              </a:ext>
            </a:extLst>
          </p:cNvPr>
          <p:cNvSpPr>
            <a:spLocks noGrp="1"/>
          </p:cNvSpPr>
          <p:nvPr>
            <p:ph type="title"/>
          </p:nvPr>
        </p:nvSpPr>
        <p:spPr>
          <a:xfrm>
            <a:off x="849313" y="1152493"/>
            <a:ext cx="6730896" cy="1129755"/>
          </a:xfrm>
        </p:spPr>
        <p:txBody>
          <a:bodyPr>
            <a:normAutofit/>
          </a:bodyPr>
          <a:lstStyle/>
          <a:p>
            <a:r>
              <a:rPr lang="en-US" sz="4800" dirty="0"/>
              <a:t>Internal Data Validation</a:t>
            </a:r>
          </a:p>
        </p:txBody>
      </p:sp>
      <p:sp>
        <p:nvSpPr>
          <p:cNvPr id="3" name="Slide Number Placeholder 2">
            <a:extLst>
              <a:ext uri="{FF2B5EF4-FFF2-40B4-BE49-F238E27FC236}">
                <a16:creationId xmlns:a16="http://schemas.microsoft.com/office/drawing/2014/main" id="{385CF13D-2E00-7954-6A46-ACB3DD60C703}"/>
              </a:ext>
            </a:extLst>
          </p:cNvPr>
          <p:cNvSpPr>
            <a:spLocks noGrp="1"/>
          </p:cNvSpPr>
          <p:nvPr>
            <p:ph type="sldNum" sz="quarter" idx="12"/>
          </p:nvPr>
        </p:nvSpPr>
        <p:spPr/>
        <p:txBody>
          <a:bodyPr/>
          <a:lstStyle/>
          <a:p>
            <a:fld id="{7A3285ED-5E85-4370-8300-20A91DEF3646}" type="slidenum">
              <a:rPr lang="en-US" smtClean="0"/>
              <a:pPr/>
              <a:t>81</a:t>
            </a:fld>
            <a:endParaRPr lang="en-US" dirty="0"/>
          </a:p>
        </p:txBody>
      </p:sp>
      <p:sp>
        <p:nvSpPr>
          <p:cNvPr id="4" name="Text Placeholder 3">
            <a:extLst>
              <a:ext uri="{FF2B5EF4-FFF2-40B4-BE49-F238E27FC236}">
                <a16:creationId xmlns:a16="http://schemas.microsoft.com/office/drawing/2014/main" id="{53241A9B-079A-4263-4976-A00AEA4561A1}"/>
              </a:ext>
            </a:extLst>
          </p:cNvPr>
          <p:cNvSpPr>
            <a:spLocks noGrp="1"/>
          </p:cNvSpPr>
          <p:nvPr>
            <p:ph type="body" sz="quarter" idx="13"/>
          </p:nvPr>
        </p:nvSpPr>
        <p:spPr>
          <a:xfrm>
            <a:off x="849313" y="2435225"/>
            <a:ext cx="10504487" cy="2754313"/>
          </a:xfrm>
        </p:spPr>
        <p:txBody>
          <a:bodyPr>
            <a:normAutofit fontScale="85000" lnSpcReduction="20000"/>
          </a:bodyPr>
          <a:lstStyle/>
          <a:p>
            <a:pPr marL="0" indent="0">
              <a:buNone/>
            </a:pPr>
            <a:r>
              <a:rPr lang="en-US" sz="2800" b="1" dirty="0">
                <a:solidFill>
                  <a:schemeClr val="accent1"/>
                </a:solidFill>
                <a:cs typeface="Times New Roman"/>
              </a:rPr>
              <a:t>Analysis Matters:</a:t>
            </a:r>
          </a:p>
          <a:p>
            <a:endParaRPr lang="en-US" sz="800" dirty="0">
              <a:solidFill>
                <a:srgbClr val="2D4E6B"/>
              </a:solidFill>
              <a:cs typeface="Times New Roman"/>
            </a:endParaRPr>
          </a:p>
          <a:p>
            <a:pPr marL="457200" indent="-457200">
              <a:buFont typeface="Arial"/>
              <a:buChar char="•"/>
            </a:pPr>
            <a:r>
              <a:rPr lang="en-US" sz="2400" dirty="0">
                <a:solidFill>
                  <a:schemeClr val="bg2">
                    <a:lumMod val="10000"/>
                  </a:schemeClr>
                </a:solidFill>
                <a:cs typeface="Calibri"/>
              </a:rPr>
              <a:t>Provide a narrative about your facility’s current standing and progress over time.</a:t>
            </a:r>
          </a:p>
          <a:p>
            <a:pPr marL="457200" indent="-457200">
              <a:buFont typeface="Arial"/>
              <a:buChar char="•"/>
            </a:pPr>
            <a:r>
              <a:rPr lang="en-US" sz="2400" dirty="0">
                <a:solidFill>
                  <a:schemeClr val="bg2">
                    <a:lumMod val="10000"/>
                  </a:schemeClr>
                </a:solidFill>
                <a:cs typeface="Calibri"/>
              </a:rPr>
              <a:t>Highlights areas of strength and weakness.</a:t>
            </a:r>
          </a:p>
          <a:p>
            <a:pPr marL="457200" indent="-457200">
              <a:buFont typeface="Arial"/>
              <a:buChar char="•"/>
            </a:pPr>
            <a:r>
              <a:rPr lang="en-US" sz="2400" dirty="0">
                <a:solidFill>
                  <a:schemeClr val="bg2">
                    <a:lumMod val="10000"/>
                  </a:schemeClr>
                </a:solidFill>
                <a:cs typeface="Calibri"/>
              </a:rPr>
              <a:t>Informs users of the success of preventive measures.</a:t>
            </a:r>
          </a:p>
          <a:p>
            <a:pPr marL="457200" indent="-457200">
              <a:buFont typeface="Arial"/>
              <a:buChar char="•"/>
            </a:pPr>
            <a:r>
              <a:rPr lang="en-US" sz="2400" dirty="0">
                <a:solidFill>
                  <a:schemeClr val="bg2">
                    <a:lumMod val="10000"/>
                  </a:schemeClr>
                </a:solidFill>
                <a:cs typeface="Calibri"/>
              </a:rPr>
              <a:t>Allow users to detect inconsistencies and perform internal validation to promote accuracy.</a:t>
            </a:r>
          </a:p>
          <a:p>
            <a:pPr marL="457200" indent="-457200">
              <a:buFont typeface="Arial"/>
              <a:buChar char="•"/>
            </a:pPr>
            <a:r>
              <a:rPr lang="en-US" sz="2400" dirty="0">
                <a:solidFill>
                  <a:schemeClr val="bg2">
                    <a:lumMod val="10000"/>
                  </a:schemeClr>
                </a:solidFill>
                <a:cs typeface="Calibri"/>
              </a:rPr>
              <a:t>Empower facilities to make data-driven decisions.</a:t>
            </a:r>
          </a:p>
          <a:p>
            <a:endParaRPr lang="en-US" dirty="0"/>
          </a:p>
        </p:txBody>
      </p:sp>
    </p:spTree>
    <p:extLst>
      <p:ext uri="{BB962C8B-B14F-4D97-AF65-F5344CB8AC3E}">
        <p14:creationId xmlns:p14="http://schemas.microsoft.com/office/powerpoint/2010/main" val="2299731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76DE-409D-BA3F-BE7B-FC5F91580BEB}"/>
              </a:ext>
            </a:extLst>
          </p:cNvPr>
          <p:cNvSpPr>
            <a:spLocks noGrp="1"/>
          </p:cNvSpPr>
          <p:nvPr>
            <p:ph type="title"/>
          </p:nvPr>
        </p:nvSpPr>
        <p:spPr/>
        <p:txBody>
          <a:bodyPr>
            <a:normAutofit/>
          </a:bodyPr>
          <a:lstStyle/>
          <a:p>
            <a:r>
              <a:rPr lang="en-US" sz="4800" dirty="0"/>
              <a:t>Generate Data Set from NHSN</a:t>
            </a:r>
          </a:p>
        </p:txBody>
      </p:sp>
      <p:sp>
        <p:nvSpPr>
          <p:cNvPr id="3" name="Content Placeholder 2">
            <a:extLst>
              <a:ext uri="{FF2B5EF4-FFF2-40B4-BE49-F238E27FC236}">
                <a16:creationId xmlns:a16="http://schemas.microsoft.com/office/drawing/2014/main" id="{1D831624-99BC-0B9B-0B24-CF5DD585FA06}"/>
              </a:ext>
            </a:extLst>
          </p:cNvPr>
          <p:cNvSpPr>
            <a:spLocks noGrp="1"/>
          </p:cNvSpPr>
          <p:nvPr>
            <p:ph sz="half" idx="1"/>
          </p:nvPr>
        </p:nvSpPr>
        <p:spPr/>
        <p:txBody>
          <a:bodyPr>
            <a:normAutofit lnSpcReduction="10000"/>
          </a:bodyPr>
          <a:lstStyle/>
          <a:p>
            <a:pPr marL="0" indent="0">
              <a:buNone/>
            </a:pPr>
            <a:r>
              <a:rPr lang="en-US" sz="2800" b="1" dirty="0">
                <a:solidFill>
                  <a:schemeClr val="bg2">
                    <a:lumMod val="10000"/>
                  </a:schemeClr>
                </a:solidFill>
                <a:cs typeface="Times New Roman"/>
              </a:rPr>
              <a:t>Step 1:</a:t>
            </a:r>
          </a:p>
          <a:p>
            <a:pPr marL="0" indent="0">
              <a:buNone/>
            </a:pPr>
            <a:r>
              <a:rPr lang="en-US" sz="2400" dirty="0">
                <a:solidFill>
                  <a:schemeClr val="bg2">
                    <a:lumMod val="10000"/>
                  </a:schemeClr>
                </a:solidFill>
                <a:cs typeface="Times New Roman"/>
              </a:rPr>
              <a:t>The first step in data analysis is to generate a data set.</a:t>
            </a:r>
          </a:p>
          <a:p>
            <a:pPr marL="457200" indent="-457200">
              <a:buFont typeface="Arial"/>
              <a:buChar char="•"/>
            </a:pPr>
            <a:r>
              <a:rPr lang="en-US" sz="2400" dirty="0">
                <a:solidFill>
                  <a:schemeClr val="bg2">
                    <a:lumMod val="10000"/>
                  </a:schemeClr>
                </a:solidFill>
                <a:cs typeface="Times New Roman"/>
              </a:rPr>
              <a:t>Once you </a:t>
            </a:r>
            <a:r>
              <a:rPr lang="en-US" sz="2400" b="1" dirty="0">
                <a:solidFill>
                  <a:schemeClr val="accent1"/>
                </a:solidFill>
                <a:cs typeface="Times New Roman"/>
              </a:rPr>
              <a:t>log in</a:t>
            </a:r>
            <a:r>
              <a:rPr lang="en-US" sz="2400" dirty="0">
                <a:solidFill>
                  <a:schemeClr val="bg2">
                    <a:lumMod val="10000"/>
                  </a:schemeClr>
                </a:solidFill>
                <a:cs typeface="Times New Roman"/>
              </a:rPr>
              <a:t>, </a:t>
            </a:r>
            <a:r>
              <a:rPr lang="en-US" sz="2400" b="1" dirty="0">
                <a:solidFill>
                  <a:schemeClr val="accent1"/>
                </a:solidFill>
                <a:cs typeface="Times New Roman"/>
              </a:rPr>
              <a:t>select “Analysis” </a:t>
            </a:r>
            <a:r>
              <a:rPr lang="en-US" sz="2400" dirty="0">
                <a:solidFill>
                  <a:schemeClr val="bg2">
                    <a:lumMod val="10000"/>
                  </a:schemeClr>
                </a:solidFill>
                <a:cs typeface="Times New Roman"/>
              </a:rPr>
              <a:t>on the left-hand side and </a:t>
            </a:r>
            <a:r>
              <a:rPr lang="en-US" sz="2400" b="1" dirty="0">
                <a:solidFill>
                  <a:schemeClr val="accent1"/>
                </a:solidFill>
                <a:cs typeface="Times New Roman"/>
              </a:rPr>
              <a:t>click</a:t>
            </a:r>
            <a:r>
              <a:rPr lang="en-US" sz="2400" dirty="0">
                <a:solidFill>
                  <a:schemeClr val="bg2">
                    <a:lumMod val="10000"/>
                  </a:schemeClr>
                </a:solidFill>
                <a:cs typeface="Times New Roman"/>
              </a:rPr>
              <a:t> “</a:t>
            </a:r>
            <a:r>
              <a:rPr lang="en-US" sz="2400" b="1" dirty="0">
                <a:solidFill>
                  <a:schemeClr val="accent1"/>
                </a:solidFill>
                <a:cs typeface="Times New Roman"/>
              </a:rPr>
              <a:t>Generate</a:t>
            </a:r>
            <a:r>
              <a:rPr lang="en-US" sz="2400" dirty="0">
                <a:solidFill>
                  <a:schemeClr val="bg2">
                    <a:lumMod val="10000"/>
                  </a:schemeClr>
                </a:solidFill>
                <a:cs typeface="Times New Roman"/>
              </a:rPr>
              <a:t> </a:t>
            </a:r>
            <a:r>
              <a:rPr lang="en-US" sz="2400" b="1" dirty="0">
                <a:solidFill>
                  <a:schemeClr val="accent1"/>
                </a:solidFill>
                <a:cs typeface="Times New Roman"/>
              </a:rPr>
              <a:t>Data Sets</a:t>
            </a:r>
            <a:r>
              <a:rPr lang="en-US" sz="2400" dirty="0">
                <a:solidFill>
                  <a:schemeClr val="bg2">
                    <a:lumMod val="10000"/>
                  </a:schemeClr>
                </a:solidFill>
                <a:cs typeface="Times New Roman"/>
              </a:rPr>
              <a:t>.”</a:t>
            </a:r>
          </a:p>
          <a:p>
            <a:pPr marL="914400" lvl="1" indent="-457200">
              <a:buFont typeface="Arial"/>
              <a:buChar char="•"/>
            </a:pPr>
            <a:r>
              <a:rPr lang="en-US" sz="2000" dirty="0">
                <a:solidFill>
                  <a:schemeClr val="bg2">
                    <a:lumMod val="10000"/>
                  </a:schemeClr>
                </a:solidFill>
                <a:cs typeface="Times New Roman"/>
              </a:rPr>
              <a:t>Time frame selection: Keep in mind the default time frame is the most recent three full calendar years; you can do your adjustment as needed.</a:t>
            </a:r>
          </a:p>
          <a:p>
            <a:endParaRPr lang="en-US" dirty="0">
              <a:solidFill>
                <a:schemeClr val="bg2">
                  <a:lumMod val="10000"/>
                </a:schemeClr>
              </a:solidFill>
            </a:endParaRPr>
          </a:p>
        </p:txBody>
      </p:sp>
      <p:sp>
        <p:nvSpPr>
          <p:cNvPr id="5" name="Slide Number Placeholder 4">
            <a:extLst>
              <a:ext uri="{FF2B5EF4-FFF2-40B4-BE49-F238E27FC236}">
                <a16:creationId xmlns:a16="http://schemas.microsoft.com/office/drawing/2014/main" id="{74901124-B24A-4CE4-E528-AD2642A761A9}"/>
              </a:ext>
            </a:extLst>
          </p:cNvPr>
          <p:cNvSpPr>
            <a:spLocks noGrp="1"/>
          </p:cNvSpPr>
          <p:nvPr>
            <p:ph type="sldNum" sz="quarter" idx="12"/>
          </p:nvPr>
        </p:nvSpPr>
        <p:spPr/>
        <p:txBody>
          <a:bodyPr/>
          <a:lstStyle/>
          <a:p>
            <a:fld id="{7A3285ED-5E85-4370-8300-20A91DEF3646}" type="slidenum">
              <a:rPr lang="en-US" smtClean="0"/>
              <a:t>82</a:t>
            </a:fld>
            <a:endParaRPr lang="en-US"/>
          </a:p>
        </p:txBody>
      </p:sp>
      <p:pic>
        <p:nvPicPr>
          <p:cNvPr id="6" name="Picture 14">
            <a:extLst>
              <a:ext uri="{FF2B5EF4-FFF2-40B4-BE49-F238E27FC236}">
                <a16:creationId xmlns:a16="http://schemas.microsoft.com/office/drawing/2014/main" id="{21EF3681-444C-0424-A2E4-FA0E21183EA4}"/>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6172200" y="2672875"/>
            <a:ext cx="5181600" cy="2887025"/>
          </a:xfrm>
          <a:prstGeom prst="rect">
            <a:avLst/>
          </a:prstGeom>
        </p:spPr>
      </p:pic>
    </p:spTree>
    <p:extLst>
      <p:ext uri="{BB962C8B-B14F-4D97-AF65-F5344CB8AC3E}">
        <p14:creationId xmlns:p14="http://schemas.microsoft.com/office/powerpoint/2010/main" val="5985109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51EB-8B7D-4FEE-AB42-7D4AE4D24B8B}"/>
              </a:ext>
            </a:extLst>
          </p:cNvPr>
          <p:cNvSpPr>
            <a:spLocks noGrp="1"/>
          </p:cNvSpPr>
          <p:nvPr>
            <p:ph type="title"/>
          </p:nvPr>
        </p:nvSpPr>
        <p:spPr/>
        <p:txBody>
          <a:bodyPr>
            <a:normAutofit/>
          </a:bodyPr>
          <a:lstStyle/>
          <a:p>
            <a:r>
              <a:rPr lang="en-US" sz="4800" dirty="0"/>
              <a:t>Generate Data Set from NHSN</a:t>
            </a:r>
          </a:p>
        </p:txBody>
      </p:sp>
      <p:sp>
        <p:nvSpPr>
          <p:cNvPr id="3" name="Content Placeholder 2">
            <a:extLst>
              <a:ext uri="{FF2B5EF4-FFF2-40B4-BE49-F238E27FC236}">
                <a16:creationId xmlns:a16="http://schemas.microsoft.com/office/drawing/2014/main" id="{228787A1-5C07-6382-9EFA-FC7A0979C9CF}"/>
              </a:ext>
            </a:extLst>
          </p:cNvPr>
          <p:cNvSpPr>
            <a:spLocks noGrp="1"/>
          </p:cNvSpPr>
          <p:nvPr>
            <p:ph sz="half" idx="1"/>
          </p:nvPr>
        </p:nvSpPr>
        <p:spPr>
          <a:xfrm>
            <a:off x="838200" y="2055813"/>
            <a:ext cx="4731774" cy="4121150"/>
          </a:xfrm>
        </p:spPr>
        <p:txBody>
          <a:bodyPr>
            <a:normAutofit/>
          </a:bodyPr>
          <a:lstStyle/>
          <a:p>
            <a:pPr marL="0" indent="0">
              <a:buNone/>
            </a:pPr>
            <a:r>
              <a:rPr lang="en-US" b="1" dirty="0">
                <a:solidFill>
                  <a:schemeClr val="bg2">
                    <a:lumMod val="10000"/>
                  </a:schemeClr>
                </a:solidFill>
                <a:ea typeface="+mn-lt"/>
                <a:cs typeface="+mn-lt"/>
              </a:rPr>
              <a:t>Step 2</a:t>
            </a:r>
            <a:r>
              <a:rPr lang="en-US" dirty="0">
                <a:solidFill>
                  <a:schemeClr val="bg2">
                    <a:lumMod val="10000"/>
                  </a:schemeClr>
                </a:solidFill>
                <a:ea typeface="+mn-lt"/>
                <a:cs typeface="+mn-lt"/>
              </a:rPr>
              <a:t>: </a:t>
            </a:r>
            <a:endParaRPr lang="en-US" dirty="0">
              <a:solidFill>
                <a:schemeClr val="bg2">
                  <a:lumMod val="10000"/>
                </a:schemeClr>
              </a:solidFill>
            </a:endParaRPr>
          </a:p>
          <a:p>
            <a:r>
              <a:rPr lang="en-US" sz="2000" dirty="0">
                <a:solidFill>
                  <a:schemeClr val="bg2">
                    <a:lumMod val="10000"/>
                  </a:schemeClr>
                </a:solidFill>
                <a:ea typeface="+mn-lt"/>
                <a:cs typeface="+mn-lt"/>
              </a:rPr>
              <a:t>Click “</a:t>
            </a:r>
            <a:r>
              <a:rPr lang="en-US" sz="2000" b="1" dirty="0">
                <a:solidFill>
                  <a:schemeClr val="accent1"/>
                </a:solidFill>
                <a:ea typeface="+mn-lt"/>
                <a:cs typeface="+mn-lt"/>
              </a:rPr>
              <a:t>Generate New</a:t>
            </a:r>
            <a:r>
              <a:rPr lang="en-US" sz="2000" dirty="0">
                <a:solidFill>
                  <a:schemeClr val="bg2">
                    <a:lumMod val="10000"/>
                  </a:schemeClr>
                </a:solidFill>
                <a:ea typeface="+mn-lt"/>
                <a:cs typeface="+mn-lt"/>
              </a:rPr>
              <a:t>.”</a:t>
            </a:r>
            <a:endParaRPr lang="en-US" sz="2000" dirty="0">
              <a:solidFill>
                <a:schemeClr val="bg2">
                  <a:lumMod val="10000"/>
                </a:schemeClr>
              </a:solidFill>
            </a:endParaRPr>
          </a:p>
          <a:p>
            <a:pPr lvl="1"/>
            <a:r>
              <a:rPr lang="en-US" sz="1600" dirty="0">
                <a:solidFill>
                  <a:schemeClr val="bg2">
                    <a:lumMod val="10000"/>
                  </a:schemeClr>
                </a:solidFill>
                <a:ea typeface="+mn-lt"/>
                <a:cs typeface="+mn-lt"/>
              </a:rPr>
              <a:t>Generated data sets copies and freezes data will be specific to your account.</a:t>
            </a:r>
            <a:endParaRPr lang="en-US" sz="1600" dirty="0">
              <a:solidFill>
                <a:schemeClr val="bg2">
                  <a:lumMod val="10000"/>
                </a:schemeClr>
              </a:solidFill>
            </a:endParaRPr>
          </a:p>
          <a:p>
            <a:pPr lvl="1"/>
            <a:r>
              <a:rPr lang="en-US" sz="1600" dirty="0">
                <a:solidFill>
                  <a:schemeClr val="bg2">
                    <a:lumMod val="10000"/>
                  </a:schemeClr>
                </a:solidFill>
                <a:ea typeface="+mn-lt"/>
                <a:cs typeface="+mn-lt"/>
              </a:rPr>
              <a:t>You can access other areas of NHSN or log off while it is completed.</a:t>
            </a:r>
            <a:endParaRPr lang="en-US" sz="1600" dirty="0">
              <a:solidFill>
                <a:schemeClr val="bg2">
                  <a:lumMod val="10000"/>
                </a:schemeClr>
              </a:solidFill>
            </a:endParaRPr>
          </a:p>
          <a:p>
            <a:pPr lvl="1"/>
            <a:r>
              <a:rPr lang="en-US" sz="1600" dirty="0">
                <a:solidFill>
                  <a:schemeClr val="bg2">
                    <a:lumMod val="10000"/>
                  </a:schemeClr>
                </a:solidFill>
                <a:ea typeface="+mn-lt"/>
                <a:cs typeface="+mn-lt"/>
              </a:rPr>
              <a:t>Any changes after the generated data set will not be reflected in the analysis report.</a:t>
            </a:r>
            <a:endParaRPr lang="en-US" dirty="0">
              <a:solidFill>
                <a:schemeClr val="bg2">
                  <a:lumMod val="10000"/>
                </a:schemeClr>
              </a:solidFill>
              <a:ea typeface="+mn-lt"/>
              <a:cs typeface="+mn-lt"/>
            </a:endParaRPr>
          </a:p>
          <a:p>
            <a:pPr marL="0" indent="0">
              <a:buNone/>
            </a:pPr>
            <a:r>
              <a:rPr lang="en-US" b="1" dirty="0">
                <a:solidFill>
                  <a:schemeClr val="bg2">
                    <a:lumMod val="10000"/>
                  </a:schemeClr>
                </a:solidFill>
                <a:ea typeface="+mn-lt"/>
                <a:cs typeface="+mn-lt"/>
              </a:rPr>
              <a:t>Step 3:</a:t>
            </a:r>
            <a:endParaRPr lang="en-US" dirty="0">
              <a:solidFill>
                <a:schemeClr val="bg2">
                  <a:lumMod val="10000"/>
                </a:schemeClr>
              </a:solidFill>
            </a:endParaRPr>
          </a:p>
          <a:p>
            <a:r>
              <a:rPr lang="en-US" sz="2000" dirty="0">
                <a:solidFill>
                  <a:schemeClr val="bg2">
                    <a:lumMod val="10000"/>
                  </a:schemeClr>
                </a:solidFill>
                <a:ea typeface="+mn-lt"/>
                <a:cs typeface="+mn-lt"/>
              </a:rPr>
              <a:t>Click “</a:t>
            </a:r>
            <a:r>
              <a:rPr lang="en-US" sz="2000" b="1" dirty="0">
                <a:solidFill>
                  <a:schemeClr val="accent1"/>
                </a:solidFill>
                <a:ea typeface="+mn-lt"/>
                <a:cs typeface="+mn-lt"/>
              </a:rPr>
              <a:t>OK</a:t>
            </a:r>
            <a:r>
              <a:rPr lang="en-US" sz="2000" dirty="0">
                <a:solidFill>
                  <a:schemeClr val="bg2">
                    <a:lumMod val="10000"/>
                  </a:schemeClr>
                </a:solidFill>
                <a:ea typeface="+mn-lt"/>
                <a:cs typeface="+mn-lt"/>
              </a:rPr>
              <a:t>” on the alert box as shown in the picture guide.</a:t>
            </a:r>
            <a:endParaRPr lang="en-US" sz="2000" dirty="0">
              <a:solidFill>
                <a:schemeClr val="bg2">
                  <a:lumMod val="10000"/>
                </a:schemeClr>
              </a:solidFill>
            </a:endParaRPr>
          </a:p>
          <a:p>
            <a:endParaRPr lang="en-US" dirty="0"/>
          </a:p>
        </p:txBody>
      </p:sp>
      <p:sp>
        <p:nvSpPr>
          <p:cNvPr id="5" name="Slide Number Placeholder 4">
            <a:extLst>
              <a:ext uri="{FF2B5EF4-FFF2-40B4-BE49-F238E27FC236}">
                <a16:creationId xmlns:a16="http://schemas.microsoft.com/office/drawing/2014/main" id="{0F1AA76F-8F41-8D40-82BD-0713F898AC1B}"/>
              </a:ext>
            </a:extLst>
          </p:cNvPr>
          <p:cNvSpPr>
            <a:spLocks noGrp="1"/>
          </p:cNvSpPr>
          <p:nvPr>
            <p:ph type="sldNum" sz="quarter" idx="12"/>
          </p:nvPr>
        </p:nvSpPr>
        <p:spPr/>
        <p:txBody>
          <a:bodyPr/>
          <a:lstStyle/>
          <a:p>
            <a:fld id="{7A3285ED-5E85-4370-8300-20A91DEF3646}" type="slidenum">
              <a:rPr lang="en-US" smtClean="0"/>
              <a:t>83</a:t>
            </a:fld>
            <a:endParaRPr lang="en-US"/>
          </a:p>
        </p:txBody>
      </p:sp>
      <p:pic>
        <p:nvPicPr>
          <p:cNvPr id="6" name="Content Placeholder 5">
            <a:extLst>
              <a:ext uri="{FF2B5EF4-FFF2-40B4-BE49-F238E27FC236}">
                <a16:creationId xmlns:a16="http://schemas.microsoft.com/office/drawing/2014/main" id="{46BD40A0-BBF3-018F-AAE6-69EF6C45131A}"/>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6046839" y="1679131"/>
            <a:ext cx="4447874" cy="4704862"/>
          </a:xfrm>
          <a:prstGeom prst="rect">
            <a:avLst/>
          </a:prstGeom>
        </p:spPr>
      </p:pic>
    </p:spTree>
    <p:extLst>
      <p:ext uri="{BB962C8B-B14F-4D97-AF65-F5344CB8AC3E}">
        <p14:creationId xmlns:p14="http://schemas.microsoft.com/office/powerpoint/2010/main" val="4878028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3B5A-EE60-D9F2-2A0E-43C74EA3B2F5}"/>
              </a:ext>
            </a:extLst>
          </p:cNvPr>
          <p:cNvSpPr>
            <a:spLocks noGrp="1"/>
          </p:cNvSpPr>
          <p:nvPr>
            <p:ph type="title"/>
          </p:nvPr>
        </p:nvSpPr>
        <p:spPr>
          <a:xfrm>
            <a:off x="849313" y="964417"/>
            <a:ext cx="6730896" cy="1129755"/>
          </a:xfrm>
        </p:spPr>
        <p:txBody>
          <a:bodyPr>
            <a:normAutofit/>
          </a:bodyPr>
          <a:lstStyle/>
          <a:p>
            <a:r>
              <a:rPr lang="en-US" sz="4400" dirty="0"/>
              <a:t>Accessing Analysis Reports</a:t>
            </a:r>
          </a:p>
        </p:txBody>
      </p:sp>
      <p:sp>
        <p:nvSpPr>
          <p:cNvPr id="4" name="Text Placeholder 3">
            <a:extLst>
              <a:ext uri="{FF2B5EF4-FFF2-40B4-BE49-F238E27FC236}">
                <a16:creationId xmlns:a16="http://schemas.microsoft.com/office/drawing/2014/main" id="{2CA34BF2-B9BC-10EA-20CF-BA6E263C6E38}"/>
              </a:ext>
            </a:extLst>
          </p:cNvPr>
          <p:cNvSpPr>
            <a:spLocks noGrp="1"/>
          </p:cNvSpPr>
          <p:nvPr>
            <p:ph type="body" sz="quarter" idx="13"/>
          </p:nvPr>
        </p:nvSpPr>
        <p:spPr>
          <a:xfrm>
            <a:off x="843756" y="2334462"/>
            <a:ext cx="10504487" cy="365125"/>
          </a:xfrm>
        </p:spPr>
        <p:txBody>
          <a:bodyPr>
            <a:normAutofit fontScale="92500" lnSpcReduction="10000"/>
          </a:bodyPr>
          <a:lstStyle/>
          <a:p>
            <a:pPr marL="0" indent="0">
              <a:buNone/>
            </a:pPr>
            <a:r>
              <a:rPr lang="en-US" dirty="0">
                <a:solidFill>
                  <a:schemeClr val="bg2">
                    <a:lumMod val="10000"/>
                  </a:schemeClr>
                </a:solidFill>
                <a:ea typeface="+mn-lt"/>
                <a:cs typeface="+mn-lt"/>
              </a:rPr>
              <a:t>From the “</a:t>
            </a:r>
            <a:r>
              <a:rPr lang="en-US" b="1" dirty="0">
                <a:solidFill>
                  <a:schemeClr val="accent1"/>
                </a:solidFill>
                <a:ea typeface="+mn-lt"/>
                <a:cs typeface="+mn-lt"/>
              </a:rPr>
              <a:t>Analysis</a:t>
            </a:r>
            <a:r>
              <a:rPr lang="en-US" dirty="0">
                <a:solidFill>
                  <a:schemeClr val="bg2">
                    <a:lumMod val="10000"/>
                  </a:schemeClr>
                </a:solidFill>
                <a:ea typeface="+mn-lt"/>
                <a:cs typeface="+mn-lt"/>
              </a:rPr>
              <a:t>” tab choose “</a:t>
            </a:r>
            <a:r>
              <a:rPr lang="en-US" b="1" dirty="0">
                <a:solidFill>
                  <a:schemeClr val="accent1"/>
                </a:solidFill>
                <a:ea typeface="+mn-lt"/>
                <a:cs typeface="+mn-lt"/>
              </a:rPr>
              <a:t>Reports</a:t>
            </a:r>
            <a:r>
              <a:rPr lang="en-US" dirty="0">
                <a:solidFill>
                  <a:schemeClr val="bg2">
                    <a:lumMod val="10000"/>
                  </a:schemeClr>
                </a:solidFill>
                <a:ea typeface="+mn-lt"/>
                <a:cs typeface="+mn-lt"/>
              </a:rPr>
              <a:t>” from the drop-down list.</a:t>
            </a:r>
            <a:endParaRPr lang="en-US" dirty="0">
              <a:solidFill>
                <a:schemeClr val="bg2">
                  <a:lumMod val="10000"/>
                </a:schemeClr>
              </a:solidFill>
            </a:endParaRPr>
          </a:p>
          <a:p>
            <a:endParaRPr lang="en-US" dirty="0">
              <a:solidFill>
                <a:schemeClr val="bg2">
                  <a:lumMod val="10000"/>
                </a:schemeClr>
              </a:solidFill>
            </a:endParaRPr>
          </a:p>
        </p:txBody>
      </p:sp>
      <p:pic>
        <p:nvPicPr>
          <p:cNvPr id="5" name="Picture 9" descr="“Reports” tab from the drop-down list.&#10;">
            <a:extLst>
              <a:ext uri="{FF2B5EF4-FFF2-40B4-BE49-F238E27FC236}">
                <a16:creationId xmlns:a16="http://schemas.microsoft.com/office/drawing/2014/main" id="{EA781FB9-55BF-448F-FA52-38677915C93E}"/>
              </a:ext>
            </a:extLst>
          </p:cNvPr>
          <p:cNvPicPr>
            <a:picLocks noChangeAspect="1"/>
          </p:cNvPicPr>
          <p:nvPr/>
        </p:nvPicPr>
        <p:blipFill>
          <a:blip r:embed="rId2"/>
          <a:stretch>
            <a:fillRect/>
          </a:stretch>
        </p:blipFill>
        <p:spPr>
          <a:xfrm>
            <a:off x="1728306" y="2711709"/>
            <a:ext cx="8735388" cy="4009766"/>
          </a:xfrm>
          <a:prstGeom prst="rect">
            <a:avLst/>
          </a:prstGeom>
        </p:spPr>
      </p:pic>
      <p:sp>
        <p:nvSpPr>
          <p:cNvPr id="3" name="Slide Number Placeholder 2">
            <a:extLst>
              <a:ext uri="{FF2B5EF4-FFF2-40B4-BE49-F238E27FC236}">
                <a16:creationId xmlns:a16="http://schemas.microsoft.com/office/drawing/2014/main" id="{53517EE3-FBC7-3B89-D48F-962F24700713}"/>
              </a:ext>
            </a:extLst>
          </p:cNvPr>
          <p:cNvSpPr>
            <a:spLocks noGrp="1"/>
          </p:cNvSpPr>
          <p:nvPr>
            <p:ph type="sldNum" sz="quarter" idx="12"/>
          </p:nvPr>
        </p:nvSpPr>
        <p:spPr/>
        <p:txBody>
          <a:bodyPr/>
          <a:lstStyle/>
          <a:p>
            <a:fld id="{7A3285ED-5E85-4370-8300-20A91DEF3646}" type="slidenum">
              <a:rPr lang="en-US" smtClean="0"/>
              <a:pPr/>
              <a:t>84</a:t>
            </a:fld>
            <a:endParaRPr lang="en-US" dirty="0"/>
          </a:p>
        </p:txBody>
      </p:sp>
    </p:spTree>
    <p:extLst>
      <p:ext uri="{BB962C8B-B14F-4D97-AF65-F5344CB8AC3E}">
        <p14:creationId xmlns:p14="http://schemas.microsoft.com/office/powerpoint/2010/main" val="2008006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4AA3E-8BBD-674B-1BBE-FB1B7EB85BAD}"/>
              </a:ext>
            </a:extLst>
          </p:cNvPr>
          <p:cNvSpPr>
            <a:spLocks noGrp="1"/>
          </p:cNvSpPr>
          <p:nvPr>
            <p:ph type="title"/>
          </p:nvPr>
        </p:nvSpPr>
        <p:spPr/>
        <p:txBody>
          <a:bodyPr>
            <a:normAutofit/>
          </a:bodyPr>
          <a:lstStyle/>
          <a:p>
            <a:r>
              <a:rPr lang="en-US" sz="4400" dirty="0"/>
              <a:t>Accessing Analysis Reports</a:t>
            </a:r>
          </a:p>
        </p:txBody>
      </p:sp>
      <p:sp>
        <p:nvSpPr>
          <p:cNvPr id="3" name="Content Placeholder 2">
            <a:extLst>
              <a:ext uri="{FF2B5EF4-FFF2-40B4-BE49-F238E27FC236}">
                <a16:creationId xmlns:a16="http://schemas.microsoft.com/office/drawing/2014/main" id="{B84C2E8D-378B-5AEF-4B26-F6D913D9FC5C}"/>
              </a:ext>
            </a:extLst>
          </p:cNvPr>
          <p:cNvSpPr>
            <a:spLocks noGrp="1"/>
          </p:cNvSpPr>
          <p:nvPr>
            <p:ph sz="half" idx="1"/>
          </p:nvPr>
        </p:nvSpPr>
        <p:spPr>
          <a:xfrm>
            <a:off x="838200" y="1903228"/>
            <a:ext cx="4353232" cy="4273735"/>
          </a:xfrm>
        </p:spPr>
        <p:txBody>
          <a:bodyPr>
            <a:normAutofit fontScale="70000" lnSpcReduction="20000"/>
          </a:bodyPr>
          <a:lstStyle/>
          <a:p>
            <a:pPr marL="0" indent="0">
              <a:lnSpc>
                <a:spcPct val="120000"/>
              </a:lnSpc>
              <a:buNone/>
            </a:pPr>
            <a:r>
              <a:rPr lang="en-US" sz="2900" dirty="0">
                <a:solidFill>
                  <a:schemeClr val="bg2">
                    <a:lumMod val="10000"/>
                  </a:schemeClr>
                </a:solidFill>
                <a:cs typeface="Times New Roman"/>
              </a:rPr>
              <a:t>Analysis reports are organized into separate folders.</a:t>
            </a:r>
          </a:p>
          <a:p>
            <a:pPr marL="0" indent="0">
              <a:lnSpc>
                <a:spcPct val="120000"/>
              </a:lnSpc>
              <a:buNone/>
            </a:pPr>
            <a:r>
              <a:rPr lang="en-US" sz="2900" dirty="0">
                <a:solidFill>
                  <a:schemeClr val="bg2">
                    <a:lumMod val="10000"/>
                  </a:schemeClr>
                </a:solidFill>
                <a:cs typeface="Times New Roman"/>
              </a:rPr>
              <a:t>These folders expand to showcase sub-folders and reports.</a:t>
            </a:r>
            <a:endParaRPr lang="en-US" sz="2600" dirty="0">
              <a:solidFill>
                <a:schemeClr val="bg2">
                  <a:lumMod val="10000"/>
                </a:schemeClr>
              </a:solidFill>
            </a:endParaRPr>
          </a:p>
          <a:p>
            <a:pPr>
              <a:lnSpc>
                <a:spcPct val="120000"/>
              </a:lnSpc>
            </a:pPr>
            <a:r>
              <a:rPr lang="en-US" sz="2900" b="1" dirty="0">
                <a:solidFill>
                  <a:schemeClr val="bg2">
                    <a:lumMod val="10000"/>
                  </a:schemeClr>
                </a:solidFill>
                <a:cs typeface="Times New Roman"/>
              </a:rPr>
              <a:t>Navigate </a:t>
            </a:r>
            <a:r>
              <a:rPr lang="en-US" sz="2900" dirty="0">
                <a:solidFill>
                  <a:schemeClr val="bg2">
                    <a:lumMod val="10000"/>
                  </a:schemeClr>
                </a:solidFill>
                <a:cs typeface="Times New Roman"/>
              </a:rPr>
              <a:t>to the “</a:t>
            </a:r>
            <a:r>
              <a:rPr lang="en-US" sz="2900" dirty="0">
                <a:solidFill>
                  <a:schemeClr val="accent1"/>
                </a:solidFill>
                <a:cs typeface="Times New Roman"/>
              </a:rPr>
              <a:t>CMS reports folder</a:t>
            </a:r>
            <a:r>
              <a:rPr lang="en-US" sz="2900" dirty="0">
                <a:solidFill>
                  <a:schemeClr val="bg2">
                    <a:lumMod val="10000"/>
                  </a:schemeClr>
                </a:solidFill>
                <a:cs typeface="Times New Roman"/>
              </a:rPr>
              <a:t>.”</a:t>
            </a:r>
          </a:p>
          <a:p>
            <a:pPr>
              <a:lnSpc>
                <a:spcPct val="120000"/>
              </a:lnSpc>
            </a:pPr>
            <a:r>
              <a:rPr lang="en-US" sz="2900" b="1" dirty="0">
                <a:solidFill>
                  <a:schemeClr val="bg2">
                    <a:lumMod val="10000"/>
                  </a:schemeClr>
                </a:solidFill>
                <a:cs typeface="Times New Roman"/>
              </a:rPr>
              <a:t>Select</a:t>
            </a:r>
            <a:r>
              <a:rPr lang="en-US" sz="2900" dirty="0">
                <a:solidFill>
                  <a:schemeClr val="bg2">
                    <a:lumMod val="10000"/>
                  </a:schemeClr>
                </a:solidFill>
                <a:cs typeface="Times New Roman"/>
              </a:rPr>
              <a:t> the appropriate facility type.</a:t>
            </a:r>
          </a:p>
          <a:p>
            <a:pPr>
              <a:lnSpc>
                <a:spcPct val="120000"/>
              </a:lnSpc>
            </a:pPr>
            <a:r>
              <a:rPr lang="en-US" sz="2900" b="1" dirty="0">
                <a:solidFill>
                  <a:schemeClr val="bg2">
                    <a:lumMod val="10000"/>
                  </a:schemeClr>
                </a:solidFill>
                <a:cs typeface="Times New Roman"/>
              </a:rPr>
              <a:t>Select</a:t>
            </a:r>
            <a:r>
              <a:rPr lang="en-US" sz="2900" dirty="0">
                <a:solidFill>
                  <a:schemeClr val="bg2">
                    <a:lumMod val="10000"/>
                  </a:schemeClr>
                </a:solidFill>
                <a:cs typeface="Times New Roman"/>
              </a:rPr>
              <a:t> the desired HAI / COVID module report.</a:t>
            </a:r>
          </a:p>
        </p:txBody>
      </p:sp>
      <p:sp>
        <p:nvSpPr>
          <p:cNvPr id="5" name="Slide Number Placeholder 4">
            <a:extLst>
              <a:ext uri="{FF2B5EF4-FFF2-40B4-BE49-F238E27FC236}">
                <a16:creationId xmlns:a16="http://schemas.microsoft.com/office/drawing/2014/main" id="{CC7BEDEC-A995-1266-4D01-3FB3EAF145D5}"/>
              </a:ext>
            </a:extLst>
          </p:cNvPr>
          <p:cNvSpPr>
            <a:spLocks noGrp="1"/>
          </p:cNvSpPr>
          <p:nvPr>
            <p:ph type="sldNum" sz="quarter" idx="12"/>
          </p:nvPr>
        </p:nvSpPr>
        <p:spPr/>
        <p:txBody>
          <a:bodyPr/>
          <a:lstStyle/>
          <a:p>
            <a:fld id="{7A3285ED-5E85-4370-8300-20A91DEF3646}" type="slidenum">
              <a:rPr lang="en-US" smtClean="0"/>
              <a:t>85</a:t>
            </a:fld>
            <a:endParaRPr lang="en-US"/>
          </a:p>
        </p:txBody>
      </p:sp>
      <p:pic>
        <p:nvPicPr>
          <p:cNvPr id="6" name="Picture 9">
            <a:extLst>
              <a:ext uri="{FF2B5EF4-FFF2-40B4-BE49-F238E27FC236}">
                <a16:creationId xmlns:a16="http://schemas.microsoft.com/office/drawing/2014/main" id="{2F9A7B51-B14B-B0EA-44EE-14F681FC3474}"/>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6646227" y="2055813"/>
            <a:ext cx="4233545" cy="4121150"/>
          </a:xfrm>
          <a:prstGeom prst="rect">
            <a:avLst/>
          </a:prstGeom>
        </p:spPr>
      </p:pic>
    </p:spTree>
    <p:extLst>
      <p:ext uri="{BB962C8B-B14F-4D97-AF65-F5344CB8AC3E}">
        <p14:creationId xmlns:p14="http://schemas.microsoft.com/office/powerpoint/2010/main" val="31920537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6BC5BE-8F13-0E65-8E1F-C474437EBE0C}"/>
              </a:ext>
            </a:extLst>
          </p:cNvPr>
          <p:cNvSpPr>
            <a:spLocks noGrp="1"/>
          </p:cNvSpPr>
          <p:nvPr>
            <p:ph type="title"/>
          </p:nvPr>
        </p:nvSpPr>
        <p:spPr>
          <a:xfrm>
            <a:off x="838200" y="1116435"/>
            <a:ext cx="7212724" cy="1129755"/>
          </a:xfrm>
        </p:spPr>
        <p:txBody>
          <a:bodyPr>
            <a:normAutofit/>
          </a:bodyPr>
          <a:lstStyle/>
          <a:p>
            <a:r>
              <a:rPr lang="en-US" sz="4800" dirty="0"/>
              <a:t>NHSN CMS Report Guide</a:t>
            </a:r>
          </a:p>
        </p:txBody>
      </p:sp>
      <p:sp>
        <p:nvSpPr>
          <p:cNvPr id="2" name="Content Placeholder 1">
            <a:extLst>
              <a:ext uri="{FF2B5EF4-FFF2-40B4-BE49-F238E27FC236}">
                <a16:creationId xmlns:a16="http://schemas.microsoft.com/office/drawing/2014/main" id="{66C53A14-F8A7-B8DC-3580-97C38882A21D}"/>
              </a:ext>
            </a:extLst>
          </p:cNvPr>
          <p:cNvSpPr>
            <a:spLocks noGrp="1"/>
          </p:cNvSpPr>
          <p:nvPr>
            <p:ph idx="1"/>
          </p:nvPr>
        </p:nvSpPr>
        <p:spPr>
          <a:xfrm>
            <a:off x="838200" y="2247583"/>
            <a:ext cx="10515600" cy="1234474"/>
          </a:xfrm>
        </p:spPr>
        <p:txBody>
          <a:bodyPr/>
          <a:lstStyle/>
          <a:p>
            <a:pPr marL="0" indent="0">
              <a:buNone/>
            </a:pPr>
            <a:r>
              <a:rPr lang="en-US" sz="2400" dirty="0">
                <a:ea typeface="+mn-lt"/>
                <a:cs typeface="+mn-lt"/>
                <a:hlinkClick r:id="rId2"/>
              </a:rPr>
              <a:t>At this link you can access step-by-step guidance on how to run the NHSN CMS report.  </a:t>
            </a:r>
            <a:endParaRPr lang="en-US" sz="2400" dirty="0"/>
          </a:p>
          <a:p>
            <a:endParaRPr lang="en-US" dirty="0"/>
          </a:p>
        </p:txBody>
      </p:sp>
      <p:sp>
        <p:nvSpPr>
          <p:cNvPr id="4" name="Slide Number Placeholder 3">
            <a:extLst>
              <a:ext uri="{FF2B5EF4-FFF2-40B4-BE49-F238E27FC236}">
                <a16:creationId xmlns:a16="http://schemas.microsoft.com/office/drawing/2014/main" id="{67898D00-CF65-6A66-AC54-F3BAEA51289D}"/>
              </a:ext>
            </a:extLst>
          </p:cNvPr>
          <p:cNvSpPr>
            <a:spLocks noGrp="1"/>
          </p:cNvSpPr>
          <p:nvPr>
            <p:ph type="sldNum" sz="quarter" idx="12"/>
          </p:nvPr>
        </p:nvSpPr>
        <p:spPr/>
        <p:txBody>
          <a:bodyPr/>
          <a:lstStyle/>
          <a:p>
            <a:fld id="{7A3285ED-5E85-4370-8300-20A91DEF3646}" type="slidenum">
              <a:rPr lang="en-US" smtClean="0"/>
              <a:t>86</a:t>
            </a:fld>
            <a:endParaRPr lang="en-US"/>
          </a:p>
        </p:txBody>
      </p:sp>
    </p:spTree>
    <p:extLst>
      <p:ext uri="{BB962C8B-B14F-4D97-AF65-F5344CB8AC3E}">
        <p14:creationId xmlns:p14="http://schemas.microsoft.com/office/powerpoint/2010/main" val="34600404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A2615-3775-56E2-4185-47092F3FFE27}"/>
              </a:ext>
            </a:extLst>
          </p:cNvPr>
          <p:cNvSpPr>
            <a:spLocks noGrp="1"/>
          </p:cNvSpPr>
          <p:nvPr>
            <p:ph type="title"/>
          </p:nvPr>
        </p:nvSpPr>
        <p:spPr>
          <a:xfrm>
            <a:off x="849313" y="1090058"/>
            <a:ext cx="6730896" cy="1129755"/>
          </a:xfrm>
        </p:spPr>
        <p:txBody>
          <a:bodyPr>
            <a:normAutofit/>
          </a:bodyPr>
          <a:lstStyle/>
          <a:p>
            <a:r>
              <a:rPr lang="en-US" sz="4800" dirty="0"/>
              <a:t>Helpful Links</a:t>
            </a:r>
          </a:p>
        </p:txBody>
      </p:sp>
      <p:sp>
        <p:nvSpPr>
          <p:cNvPr id="3" name="Slide Number Placeholder 2">
            <a:extLst>
              <a:ext uri="{FF2B5EF4-FFF2-40B4-BE49-F238E27FC236}">
                <a16:creationId xmlns:a16="http://schemas.microsoft.com/office/drawing/2014/main" id="{581C701D-330E-27DE-2B2D-D01100AB04CC}"/>
              </a:ext>
            </a:extLst>
          </p:cNvPr>
          <p:cNvSpPr>
            <a:spLocks noGrp="1"/>
          </p:cNvSpPr>
          <p:nvPr>
            <p:ph type="sldNum" sz="quarter" idx="12"/>
          </p:nvPr>
        </p:nvSpPr>
        <p:spPr/>
        <p:txBody>
          <a:bodyPr/>
          <a:lstStyle/>
          <a:p>
            <a:fld id="{7A3285ED-5E85-4370-8300-20A91DEF3646}" type="slidenum">
              <a:rPr lang="en-US" smtClean="0"/>
              <a:pPr/>
              <a:t>87</a:t>
            </a:fld>
            <a:endParaRPr lang="en-US" dirty="0"/>
          </a:p>
        </p:txBody>
      </p:sp>
      <p:sp>
        <p:nvSpPr>
          <p:cNvPr id="4" name="Text Placeholder 3">
            <a:extLst>
              <a:ext uri="{FF2B5EF4-FFF2-40B4-BE49-F238E27FC236}">
                <a16:creationId xmlns:a16="http://schemas.microsoft.com/office/drawing/2014/main" id="{AF5D384B-B85A-5B08-1E9F-0FA1472CA0FB}"/>
              </a:ext>
            </a:extLst>
          </p:cNvPr>
          <p:cNvSpPr>
            <a:spLocks noGrp="1"/>
          </p:cNvSpPr>
          <p:nvPr>
            <p:ph type="body" sz="quarter" idx="13"/>
          </p:nvPr>
        </p:nvSpPr>
        <p:spPr>
          <a:xfrm>
            <a:off x="849313" y="2287443"/>
            <a:ext cx="10504487" cy="2690957"/>
          </a:xfrm>
        </p:spPr>
        <p:txBody>
          <a:bodyPr>
            <a:normAutofit fontScale="77500" lnSpcReduction="20000"/>
          </a:bodyPr>
          <a:lstStyle/>
          <a:p>
            <a:r>
              <a:rPr lang="en-US" dirty="0">
                <a:cs typeface="Calibri"/>
              </a:rPr>
              <a:t>NHSN home page: </a:t>
            </a:r>
            <a:r>
              <a:rPr lang="en-US" dirty="0">
                <a:cs typeface="Calibri"/>
                <a:hlinkClick r:id="rId2"/>
              </a:rPr>
              <a:t>https://www.cdc.gov/nhsn/index.html</a:t>
            </a:r>
            <a:r>
              <a:rPr lang="en-US" dirty="0">
                <a:cs typeface="Calibri"/>
              </a:rPr>
              <a:t> </a:t>
            </a:r>
          </a:p>
          <a:p>
            <a:r>
              <a:rPr lang="en-US" dirty="0">
                <a:cs typeface="Calibri"/>
              </a:rPr>
              <a:t>Changing administrator: </a:t>
            </a:r>
            <a:r>
              <a:rPr lang="en-US" dirty="0">
                <a:cs typeface="Calibri"/>
                <a:hlinkClick r:id="rId3"/>
              </a:rPr>
              <a:t>https://www.cdc.gov/nhsn/facadmin/index.html</a:t>
            </a:r>
            <a:r>
              <a:rPr lang="en-US" dirty="0">
                <a:cs typeface="Calibri"/>
              </a:rPr>
              <a:t> </a:t>
            </a:r>
          </a:p>
          <a:p>
            <a:r>
              <a:rPr lang="en-US" dirty="0"/>
              <a:t>LTCF COVID-19 Module: </a:t>
            </a:r>
            <a:r>
              <a:rPr lang="en-US" dirty="0">
                <a:hlinkClick r:id="rId4"/>
              </a:rPr>
              <a:t>https://www.cdc.goc/nhsn/ltc/covid19/index.html</a:t>
            </a:r>
            <a:r>
              <a:rPr lang="en-US" dirty="0"/>
              <a:t> </a:t>
            </a:r>
            <a:endParaRPr lang="en-US" dirty="0">
              <a:cs typeface="Calibri"/>
            </a:endParaRPr>
          </a:p>
          <a:p>
            <a:r>
              <a:rPr lang="en-US" dirty="0">
                <a:ea typeface="+mn-lt"/>
                <a:cs typeface="+mn-lt"/>
              </a:rPr>
              <a:t>Annual Facility Survey: </a:t>
            </a:r>
            <a:r>
              <a:rPr lang="en-US" dirty="0">
                <a:ea typeface="+mn-lt"/>
                <a:cs typeface="+mn-lt"/>
                <a:hlinkClick r:id="rId5"/>
              </a:rPr>
              <a:t>http://www.cdc.gov/nhsn/forms/57.137_ltcfsurv_blank.pdf</a:t>
            </a:r>
            <a:endParaRPr lang="en-US" dirty="0">
              <a:ea typeface="+mn-lt"/>
              <a:cs typeface="+mn-lt"/>
            </a:endParaRPr>
          </a:p>
          <a:p>
            <a:r>
              <a:rPr lang="en-US" dirty="0"/>
              <a:t>Long-term Care Facilities (LTCF) Component:  </a:t>
            </a:r>
            <a:r>
              <a:rPr lang="en-US" dirty="0">
                <a:ea typeface="+mn-lt"/>
                <a:cs typeface="+mn-lt"/>
                <a:hlinkClick r:id="rId6"/>
              </a:rPr>
              <a:t>https://www.cdc.gov/nhsn/ltc/index.html</a:t>
            </a:r>
            <a:r>
              <a:rPr lang="en-US" dirty="0">
                <a:ea typeface="+mn-lt"/>
                <a:cs typeface="+mn-lt"/>
              </a:rPr>
              <a:t> </a:t>
            </a:r>
            <a:endParaRPr lang="en-US" dirty="0">
              <a:cs typeface="Calibri"/>
            </a:endParaRPr>
          </a:p>
          <a:p>
            <a:r>
              <a:rPr lang="en-US" dirty="0">
                <a:ea typeface="+mn-lt"/>
                <a:cs typeface="+mn-lt"/>
              </a:rPr>
              <a:t>UTI Event Reporting Form: </a:t>
            </a:r>
            <a:r>
              <a:rPr lang="en-US" dirty="0">
                <a:ea typeface="+mn-lt"/>
                <a:cs typeface="+mn-lt"/>
                <a:hlinkClick r:id="rId7"/>
              </a:rPr>
              <a:t>http://www.cdc.gov/nhsn/forms/57.140_uti_ltcf_blank.pdf</a:t>
            </a:r>
            <a:endParaRPr lang="en-US" dirty="0">
              <a:ea typeface="+mn-lt"/>
              <a:cs typeface="+mn-lt"/>
            </a:endParaRPr>
          </a:p>
          <a:p>
            <a:r>
              <a:rPr lang="en-US" dirty="0">
                <a:ea typeface="+mn-lt"/>
                <a:cs typeface="+mn-lt"/>
              </a:rPr>
              <a:t>Laboratory-identified MDRO or CDI Event for LTCF: </a:t>
            </a:r>
            <a:r>
              <a:rPr lang="en-US" dirty="0">
                <a:ea typeface="+mn-lt"/>
                <a:cs typeface="+mn-lt"/>
                <a:hlinkClick r:id="rId8"/>
              </a:rPr>
              <a:t>http://www.cdc.gov/nhsn/forms/57.138_labidevent_ltcf_blank.pdf</a:t>
            </a:r>
            <a:endParaRPr lang="en-US" dirty="0">
              <a:ea typeface="+mn-lt"/>
              <a:cs typeface="+mn-lt"/>
            </a:endParaRPr>
          </a:p>
          <a:p>
            <a:r>
              <a:rPr lang="en-US" dirty="0">
                <a:ea typeface="+mn-lt"/>
                <a:cs typeface="+mn-lt"/>
              </a:rPr>
              <a:t>Denominators for LTCF: </a:t>
            </a:r>
            <a:r>
              <a:rPr lang="en-US" dirty="0">
                <a:ea typeface="+mn-lt"/>
                <a:cs typeface="+mn-lt"/>
                <a:hlinkClick r:id="rId9"/>
              </a:rPr>
              <a:t>http://www.cdc.gov/nhsn/forms/57.142_denominatorltcf_blank.pdf</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US" dirty="0"/>
          </a:p>
        </p:txBody>
      </p:sp>
    </p:spTree>
    <p:extLst>
      <p:ext uri="{BB962C8B-B14F-4D97-AF65-F5344CB8AC3E}">
        <p14:creationId xmlns:p14="http://schemas.microsoft.com/office/powerpoint/2010/main" val="22809236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6FE027-5CDA-FF8B-EC87-9F0C13A53B2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 Information for presenters</a:t>
            </a:r>
          </a:p>
        </p:txBody>
      </p:sp>
      <p:sp>
        <p:nvSpPr>
          <p:cNvPr id="2" name="Content Placeholder 1">
            <a:extLst>
              <a:ext uri="{FF2B5EF4-FFF2-40B4-BE49-F238E27FC236}">
                <a16:creationId xmlns:a16="http://schemas.microsoft.com/office/drawing/2014/main" id="{AE21772C-E08C-37C9-E459-C2AB2851DA5F}"/>
              </a:ext>
            </a:extLst>
          </p:cNvPr>
          <p:cNvSpPr>
            <a:spLocks noGrp="1"/>
          </p:cNvSpPr>
          <p:nvPr>
            <p:ph sz="half" idx="2"/>
          </p:nvPr>
        </p:nvSpPr>
        <p:spPr/>
        <p:txBody>
          <a:bodyPr/>
          <a:lstStyle/>
          <a:p>
            <a:r>
              <a:rPr lang="en-US" dirty="0"/>
              <a:t>Kimisha Causey</a:t>
            </a:r>
          </a:p>
          <a:p>
            <a:r>
              <a:rPr lang="en-US" dirty="0"/>
              <a:t>Health Program Manager II</a:t>
            </a:r>
          </a:p>
          <a:p>
            <a:r>
              <a:rPr lang="en-US" dirty="0">
                <a:hlinkClick r:id="rId2"/>
              </a:rPr>
              <a:t>Kcausey@health.nv.gov</a:t>
            </a:r>
            <a:endParaRPr lang="en-US" dirty="0"/>
          </a:p>
          <a:p>
            <a:r>
              <a:rPr lang="en-US" dirty="0"/>
              <a:t>702-468-5516</a:t>
            </a:r>
          </a:p>
          <a:p>
            <a:endParaRPr lang="en-US" dirty="0"/>
          </a:p>
          <a:p>
            <a:endParaRPr lang="en-US" dirty="0"/>
          </a:p>
          <a:p>
            <a:endParaRPr lang="en-US" dirty="0"/>
          </a:p>
          <a:p>
            <a:r>
              <a:rPr lang="en-US" dirty="0"/>
              <a:t>Fathia Osman</a:t>
            </a:r>
          </a:p>
          <a:p>
            <a:r>
              <a:rPr lang="en-US" dirty="0"/>
              <a:t>Health Program Specialist II</a:t>
            </a:r>
          </a:p>
          <a:p>
            <a:r>
              <a:rPr lang="en-US" dirty="0">
                <a:hlinkClick r:id="rId3"/>
              </a:rPr>
              <a:t>Fosman@health.nv.gov</a:t>
            </a:r>
            <a:endParaRPr lang="en-US" dirty="0"/>
          </a:p>
          <a:p>
            <a:r>
              <a:rPr lang="en-US" dirty="0"/>
              <a:t>702-326-3449</a:t>
            </a:r>
          </a:p>
        </p:txBody>
      </p:sp>
      <p:sp>
        <p:nvSpPr>
          <p:cNvPr id="4" name="Content Placeholder 3">
            <a:extLst>
              <a:ext uri="{FF2B5EF4-FFF2-40B4-BE49-F238E27FC236}">
                <a16:creationId xmlns:a16="http://schemas.microsoft.com/office/drawing/2014/main" id="{98340174-3E87-47BF-08CC-FA4C2D745365}"/>
              </a:ext>
            </a:extLst>
          </p:cNvPr>
          <p:cNvSpPr>
            <a:spLocks noGrp="1"/>
          </p:cNvSpPr>
          <p:nvPr>
            <p:ph sz="half" idx="13"/>
          </p:nvPr>
        </p:nvSpPr>
        <p:spPr/>
        <p:txBody>
          <a:bodyPr/>
          <a:lstStyle/>
          <a:p>
            <a:r>
              <a:rPr lang="en-US" dirty="0"/>
              <a:t>Jennifer Connolly</a:t>
            </a:r>
          </a:p>
          <a:p>
            <a:r>
              <a:rPr lang="en-US" dirty="0"/>
              <a:t>Health Program Specialist I</a:t>
            </a:r>
          </a:p>
          <a:p>
            <a:r>
              <a:rPr lang="en-US" dirty="0">
                <a:hlinkClick r:id="rId4"/>
              </a:rPr>
              <a:t>Jconnolly@health.nv.gov</a:t>
            </a:r>
            <a:endParaRPr lang="en-US" dirty="0"/>
          </a:p>
          <a:p>
            <a:r>
              <a:rPr lang="en-US" dirty="0"/>
              <a:t>775-351-4269</a:t>
            </a:r>
          </a:p>
        </p:txBody>
      </p:sp>
      <p:sp>
        <p:nvSpPr>
          <p:cNvPr id="5" name="Text Placeholder 4">
            <a:extLst>
              <a:ext uri="{FF2B5EF4-FFF2-40B4-BE49-F238E27FC236}">
                <a16:creationId xmlns:a16="http://schemas.microsoft.com/office/drawing/2014/main" id="{C1E4855C-6595-A793-E45E-31E0579262D2}"/>
              </a:ext>
            </a:extLst>
          </p:cNvPr>
          <p:cNvSpPr>
            <a:spLocks noGrp="1"/>
          </p:cNvSpPr>
          <p:nvPr>
            <p:ph type="body" sz="quarter" idx="14"/>
          </p:nvPr>
        </p:nvSpPr>
        <p:spPr/>
        <p:txBody>
          <a:bodyPr/>
          <a:lstStyle/>
          <a:p>
            <a:endParaRPr lang="en-US"/>
          </a:p>
        </p:txBody>
      </p:sp>
      <p:sp>
        <p:nvSpPr>
          <p:cNvPr id="3" name="Slide Number Placeholder 2">
            <a:extLst>
              <a:ext uri="{FF2B5EF4-FFF2-40B4-BE49-F238E27FC236}">
                <a16:creationId xmlns:a16="http://schemas.microsoft.com/office/drawing/2014/main" id="{E1CBC94B-10C9-97EA-BF3F-24A8BBE19CD1}"/>
              </a:ext>
            </a:extLst>
          </p:cNvPr>
          <p:cNvSpPr>
            <a:spLocks noGrp="1"/>
          </p:cNvSpPr>
          <p:nvPr>
            <p:ph type="sldNum" sz="quarter" idx="12"/>
          </p:nvPr>
        </p:nvSpPr>
        <p:spPr/>
        <p:txBody>
          <a:bodyPr/>
          <a:lstStyle/>
          <a:p>
            <a:fld id="{7A3285ED-5E85-4370-8300-20A91DEF3646}" type="slidenum">
              <a:rPr lang="en-US" smtClean="0"/>
              <a:t>88</a:t>
            </a:fld>
            <a:endParaRPr lang="en-US"/>
          </a:p>
        </p:txBody>
      </p:sp>
    </p:spTree>
    <p:extLst>
      <p:ext uri="{BB962C8B-B14F-4D97-AF65-F5344CB8AC3E}">
        <p14:creationId xmlns:p14="http://schemas.microsoft.com/office/powerpoint/2010/main" val="2123408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C01325-5931-0037-0499-CD23BB31D21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Acronym definitions</a:t>
            </a:r>
          </a:p>
        </p:txBody>
      </p:sp>
      <p:sp>
        <p:nvSpPr>
          <p:cNvPr id="2" name="Content Placeholder 1">
            <a:extLst>
              <a:ext uri="{FF2B5EF4-FFF2-40B4-BE49-F238E27FC236}">
                <a16:creationId xmlns:a16="http://schemas.microsoft.com/office/drawing/2014/main" id="{A9AA90FA-DE08-B681-8AC1-796996A34C64}"/>
              </a:ext>
            </a:extLst>
          </p:cNvPr>
          <p:cNvSpPr>
            <a:spLocks noGrp="1"/>
          </p:cNvSpPr>
          <p:nvPr>
            <p:ph idx="1"/>
          </p:nvPr>
        </p:nvSpPr>
        <p:spPr/>
        <p:txBody>
          <a:bodyPr/>
          <a:lstStyle/>
          <a:p>
            <a:r>
              <a:rPr lang="en-US" dirty="0">
                <a:solidFill>
                  <a:schemeClr val="bg2">
                    <a:lumMod val="10000"/>
                  </a:schemeClr>
                </a:solidFill>
                <a:cs typeface="Calibri"/>
              </a:rPr>
              <a:t>UTI: Urinary Tract Infection </a:t>
            </a:r>
          </a:p>
          <a:p>
            <a:r>
              <a:rPr lang="en-US" dirty="0">
                <a:solidFill>
                  <a:schemeClr val="bg2">
                    <a:lumMod val="10000"/>
                  </a:schemeClr>
                </a:solidFill>
                <a:ea typeface="+mn-lt"/>
                <a:cs typeface="+mn-lt"/>
              </a:rPr>
              <a:t>CAUTI: Catheter Associated Urinary Tract Infection</a:t>
            </a:r>
          </a:p>
          <a:p>
            <a:r>
              <a:rPr lang="en-US" dirty="0">
                <a:solidFill>
                  <a:schemeClr val="bg2">
                    <a:lumMod val="10000"/>
                  </a:schemeClr>
                </a:solidFill>
                <a:ea typeface="+mn-lt"/>
                <a:cs typeface="+mn-lt"/>
              </a:rPr>
              <a:t>CDI: Clostridium Difficile </a:t>
            </a:r>
          </a:p>
          <a:p>
            <a:r>
              <a:rPr lang="en-US" dirty="0">
                <a:solidFill>
                  <a:schemeClr val="bg2">
                    <a:lumMod val="10000"/>
                  </a:schemeClr>
                </a:solidFill>
                <a:ea typeface="+mj-lt"/>
                <a:cs typeface="+mj-lt"/>
              </a:rPr>
              <a:t>MDRO</a:t>
            </a:r>
            <a:r>
              <a:rPr lang="en-US" dirty="0">
                <a:solidFill>
                  <a:schemeClr val="bg2">
                    <a:lumMod val="10000"/>
                  </a:schemeClr>
                </a:solidFill>
                <a:ea typeface="+mn-lt"/>
                <a:cs typeface="+mn-lt"/>
              </a:rPr>
              <a:t>: Multidrug-Resistant Organisms</a:t>
            </a:r>
          </a:p>
          <a:p>
            <a:r>
              <a:rPr lang="en-US" dirty="0">
                <a:solidFill>
                  <a:schemeClr val="bg2">
                    <a:lumMod val="10000"/>
                  </a:schemeClr>
                </a:solidFill>
                <a:ea typeface="+mn-lt"/>
                <a:cs typeface="+mn-lt"/>
              </a:rPr>
              <a:t>COVID-19: </a:t>
            </a:r>
            <a:r>
              <a:rPr lang="en-US" dirty="0" err="1">
                <a:solidFill>
                  <a:schemeClr val="bg2">
                    <a:lumMod val="10000"/>
                  </a:schemeClr>
                </a:solidFill>
                <a:ea typeface="+mn-lt"/>
                <a:cs typeface="+mn-lt"/>
              </a:rPr>
              <a:t>CoronaVirus</a:t>
            </a:r>
            <a:r>
              <a:rPr lang="en-US" dirty="0">
                <a:solidFill>
                  <a:schemeClr val="bg2">
                    <a:lumMod val="10000"/>
                  </a:schemeClr>
                </a:solidFill>
                <a:ea typeface="+mn-lt"/>
                <a:cs typeface="+mn-lt"/>
              </a:rPr>
              <a:t> Disease 2019</a:t>
            </a:r>
            <a:endParaRPr lang="en-US" dirty="0">
              <a:solidFill>
                <a:schemeClr val="bg2">
                  <a:lumMod val="10000"/>
                </a:schemeClr>
              </a:solidFill>
            </a:endParaRPr>
          </a:p>
          <a:p>
            <a:r>
              <a:rPr lang="en-US" dirty="0">
                <a:solidFill>
                  <a:schemeClr val="bg2">
                    <a:lumMod val="10000"/>
                  </a:schemeClr>
                </a:solidFill>
                <a:ea typeface="+mn-lt"/>
                <a:cs typeface="+mn-lt"/>
              </a:rPr>
              <a:t>HAI: Healthcare Associated Infection </a:t>
            </a:r>
          </a:p>
          <a:p>
            <a:r>
              <a:rPr lang="en-US" dirty="0">
                <a:solidFill>
                  <a:schemeClr val="bg2">
                    <a:lumMod val="10000"/>
                  </a:schemeClr>
                </a:solidFill>
                <a:cs typeface="Calibri"/>
              </a:rPr>
              <a:t>HCP: Healthcare Personnel</a:t>
            </a:r>
          </a:p>
          <a:p>
            <a:r>
              <a:rPr lang="en-US" dirty="0">
                <a:solidFill>
                  <a:schemeClr val="bg2">
                    <a:lumMod val="10000"/>
                  </a:schemeClr>
                </a:solidFill>
                <a:cs typeface="Calibri"/>
              </a:rPr>
              <a:t>LTC: Long Term Care </a:t>
            </a:r>
          </a:p>
          <a:p>
            <a:r>
              <a:rPr lang="en-US" dirty="0">
                <a:solidFill>
                  <a:schemeClr val="bg2">
                    <a:lumMod val="10000"/>
                  </a:schemeClr>
                </a:solidFill>
                <a:cs typeface="Calibri"/>
              </a:rPr>
              <a:t>NAC: Nevada Administrative Code</a:t>
            </a:r>
          </a:p>
          <a:p>
            <a:r>
              <a:rPr lang="en-US" dirty="0">
                <a:solidFill>
                  <a:schemeClr val="bg2">
                    <a:lumMod val="10000"/>
                  </a:schemeClr>
                </a:solidFill>
                <a:cs typeface="Calibri"/>
              </a:rPr>
              <a:t>NHSN: National Healthcare Safety Network</a:t>
            </a:r>
          </a:p>
          <a:p>
            <a:r>
              <a:rPr lang="en-US" dirty="0">
                <a:solidFill>
                  <a:schemeClr val="bg2">
                    <a:lumMod val="10000"/>
                  </a:schemeClr>
                </a:solidFill>
                <a:cs typeface="Calibri"/>
              </a:rPr>
              <a:t>SNF: Skilled Nursing Facility</a:t>
            </a:r>
          </a:p>
          <a:p>
            <a:r>
              <a:rPr lang="en-US" dirty="0">
                <a:solidFill>
                  <a:schemeClr val="bg2">
                    <a:lumMod val="10000"/>
                  </a:schemeClr>
                </a:solidFill>
                <a:ea typeface="+mn-lt"/>
                <a:cs typeface="+mn-lt"/>
              </a:rPr>
              <a:t>CMS</a:t>
            </a:r>
            <a:r>
              <a:rPr lang="en-US" dirty="0">
                <a:solidFill>
                  <a:schemeClr val="bg2">
                    <a:lumMod val="10000"/>
                  </a:schemeClr>
                </a:solidFill>
                <a:ea typeface="+mn-lt"/>
                <a:cs typeface="Calibri"/>
              </a:rPr>
              <a:t>: Centers for Medicare and Medicaid Services</a:t>
            </a:r>
            <a:endParaRPr lang="en-US" dirty="0">
              <a:solidFill>
                <a:schemeClr val="bg2">
                  <a:lumMod val="10000"/>
                </a:schemeClr>
              </a:solidFill>
              <a:cs typeface="Calibri"/>
            </a:endParaRPr>
          </a:p>
          <a:p>
            <a:endParaRPr lang="en-US" dirty="0">
              <a:solidFill>
                <a:schemeClr val="bg2">
                  <a:lumMod val="10000"/>
                </a:schemeClr>
              </a:solidFill>
            </a:endParaRPr>
          </a:p>
        </p:txBody>
      </p:sp>
      <p:sp>
        <p:nvSpPr>
          <p:cNvPr id="3" name="Slide Number Placeholder 2">
            <a:extLst>
              <a:ext uri="{FF2B5EF4-FFF2-40B4-BE49-F238E27FC236}">
                <a16:creationId xmlns:a16="http://schemas.microsoft.com/office/drawing/2014/main" id="{EB8F9918-E8EC-1B95-A568-911135ECE7D2}"/>
              </a:ext>
            </a:extLst>
          </p:cNvPr>
          <p:cNvSpPr>
            <a:spLocks noGrp="1"/>
          </p:cNvSpPr>
          <p:nvPr>
            <p:ph type="sldNum" sz="quarter" idx="12"/>
          </p:nvPr>
        </p:nvSpPr>
        <p:spPr/>
        <p:txBody>
          <a:bodyPr/>
          <a:lstStyle/>
          <a:p>
            <a:fld id="{7A3285ED-5E85-4370-8300-20A91DEF3646}" type="slidenum">
              <a:rPr lang="en-US" smtClean="0"/>
              <a:t>89</a:t>
            </a:fld>
            <a:endParaRPr lang="en-US"/>
          </a:p>
        </p:txBody>
      </p:sp>
    </p:spTree>
    <p:extLst>
      <p:ext uri="{BB962C8B-B14F-4D97-AF65-F5344CB8AC3E}">
        <p14:creationId xmlns:p14="http://schemas.microsoft.com/office/powerpoint/2010/main" val="182631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8E701A-99CA-2127-30F4-3AEE0DFD73B8}"/>
              </a:ext>
            </a:extLst>
          </p:cNvPr>
          <p:cNvSpPr>
            <a:spLocks noGrp="1"/>
          </p:cNvSpPr>
          <p:nvPr>
            <p:ph type="title"/>
          </p:nvPr>
        </p:nvSpPr>
        <p:spPr/>
        <p:txBody>
          <a:bodyPr/>
          <a:lstStyle/>
          <a:p>
            <a:r>
              <a:rPr lang="en-US" dirty="0"/>
              <a:t>Federal Mandate</a:t>
            </a:r>
          </a:p>
        </p:txBody>
      </p:sp>
      <p:sp>
        <p:nvSpPr>
          <p:cNvPr id="2" name="Content Placeholder 1">
            <a:extLst>
              <a:ext uri="{FF2B5EF4-FFF2-40B4-BE49-F238E27FC236}">
                <a16:creationId xmlns:a16="http://schemas.microsoft.com/office/drawing/2014/main" id="{A21CC543-C739-7F32-91C0-5AB77EBCB3E6}"/>
              </a:ext>
            </a:extLst>
          </p:cNvPr>
          <p:cNvSpPr>
            <a:spLocks noGrp="1"/>
          </p:cNvSpPr>
          <p:nvPr>
            <p:ph idx="1"/>
          </p:nvPr>
        </p:nvSpPr>
        <p:spPr/>
        <p:txBody>
          <a:bodyPr/>
          <a:lstStyle/>
          <a:p>
            <a:r>
              <a:rPr lang="en-US" dirty="0">
                <a:solidFill>
                  <a:schemeClr val="tx1">
                    <a:lumMod val="50000"/>
                  </a:schemeClr>
                </a:solidFill>
              </a:rPr>
              <a:t>On </a:t>
            </a:r>
            <a:r>
              <a:rPr lang="en-US" dirty="0">
                <a:solidFill>
                  <a:schemeClr val="tx1">
                    <a:lumMod val="50000"/>
                  </a:schemeClr>
                </a:solidFill>
                <a:highlight>
                  <a:srgbClr val="FFFF00"/>
                </a:highlight>
              </a:rPr>
              <a:t>May 11, 2021</a:t>
            </a:r>
            <a:r>
              <a:rPr lang="en-US" dirty="0">
                <a:solidFill>
                  <a:schemeClr val="tx1">
                    <a:lumMod val="50000"/>
                  </a:schemeClr>
                </a:solidFill>
              </a:rPr>
              <a:t>, CMS published an additional interim final rule with comment which described requirements for CMS-certified nursing homes to report weekly COVID-19 vaccination data to NHSN for both residents and staff and therapeutics treatment information for residents. </a:t>
            </a:r>
          </a:p>
          <a:p>
            <a:r>
              <a:rPr lang="en-US" dirty="0">
                <a:solidFill>
                  <a:schemeClr val="tx1">
                    <a:lumMod val="50000"/>
                  </a:schemeClr>
                </a:solidFill>
              </a:rPr>
              <a:t>Reporting requirements for vaccination went into effect on </a:t>
            </a:r>
            <a:r>
              <a:rPr lang="en-US" dirty="0">
                <a:solidFill>
                  <a:schemeClr val="tx1">
                    <a:lumMod val="50000"/>
                  </a:schemeClr>
                </a:solidFill>
                <a:highlight>
                  <a:srgbClr val="FFFF00"/>
                </a:highlight>
              </a:rPr>
              <a:t>June 14, 2021.</a:t>
            </a:r>
          </a:p>
          <a:p>
            <a:endParaRPr lang="en-US" dirty="0">
              <a:solidFill>
                <a:schemeClr val="tx1">
                  <a:lumMod val="50000"/>
                </a:schemeClr>
              </a:solidFill>
            </a:endParaRPr>
          </a:p>
        </p:txBody>
      </p:sp>
      <p:sp>
        <p:nvSpPr>
          <p:cNvPr id="4" name="Slide Number Placeholder 3">
            <a:extLst>
              <a:ext uri="{FF2B5EF4-FFF2-40B4-BE49-F238E27FC236}">
                <a16:creationId xmlns:a16="http://schemas.microsoft.com/office/drawing/2014/main" id="{89D66CB7-1066-A4D3-A92A-9E69A09D1DAE}"/>
              </a:ext>
            </a:extLst>
          </p:cNvPr>
          <p:cNvSpPr>
            <a:spLocks noGrp="1"/>
          </p:cNvSpPr>
          <p:nvPr>
            <p:ph type="sldNum" sz="quarter" idx="12"/>
          </p:nvPr>
        </p:nvSpPr>
        <p:spPr/>
        <p:txBody>
          <a:bodyPr/>
          <a:lstStyle/>
          <a:p>
            <a:fld id="{7A3285ED-5E85-4370-8300-20A91DEF3646}" type="slidenum">
              <a:rPr lang="en-US" smtClean="0"/>
              <a:t>9</a:t>
            </a:fld>
            <a:endParaRPr lang="en-US"/>
          </a:p>
        </p:txBody>
      </p:sp>
    </p:spTree>
    <p:extLst>
      <p:ext uri="{BB962C8B-B14F-4D97-AF65-F5344CB8AC3E}">
        <p14:creationId xmlns:p14="http://schemas.microsoft.com/office/powerpoint/2010/main" val="40832380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3FC78-75C6-140C-0349-970F689BB1E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End slide – decorative only</a:t>
            </a:r>
          </a:p>
        </p:txBody>
      </p:sp>
    </p:spTree>
    <p:extLst>
      <p:ext uri="{BB962C8B-B14F-4D97-AF65-F5344CB8AC3E}">
        <p14:creationId xmlns:p14="http://schemas.microsoft.com/office/powerpoint/2010/main" val="1557209340"/>
      </p:ext>
    </p:extLst>
  </p:cSld>
  <p:clrMapOvr>
    <a:masterClrMapping/>
  </p:clrMapOvr>
</p:sld>
</file>

<file path=ppt/theme/theme1.xml><?xml version="1.0" encoding="utf-8"?>
<a:theme xmlns:a="http://schemas.openxmlformats.org/drawingml/2006/main" name="Office Theme">
  <a:themeElements>
    <a:clrScheme name="DPBH BRANDED COLORS">
      <a:dk1>
        <a:srgbClr val="595959"/>
      </a:dk1>
      <a:lt1>
        <a:sysClr val="window" lastClr="FFFFFF"/>
      </a:lt1>
      <a:dk2>
        <a:srgbClr val="00396B"/>
      </a:dk2>
      <a:lt2>
        <a:srgbClr val="E7E6E6"/>
      </a:lt2>
      <a:accent1>
        <a:srgbClr val="005B9E"/>
      </a:accent1>
      <a:accent2>
        <a:srgbClr val="939598"/>
      </a:accent2>
      <a:accent3>
        <a:srgbClr val="E1CB27"/>
      </a:accent3>
      <a:accent4>
        <a:srgbClr val="18ADA1"/>
      </a:accent4>
      <a:accent5>
        <a:srgbClr val="819067"/>
      </a:accent5>
      <a:accent6>
        <a:srgbClr val="B34F4F"/>
      </a:accent6>
      <a:hlink>
        <a:srgbClr val="005B9E"/>
      </a:hlink>
      <a:folHlink>
        <a:srgbClr val="595959"/>
      </a:folHlink>
    </a:clrScheme>
    <a:fontScheme name="DPBH Theme Fonts">
      <a:majorFont>
        <a:latin typeface="Univers LT Std 59 UltraCn"/>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BH PowerPoint Template 3.21.23" id="{C999D627-217C-475E-B2B1-E27052B94EEA}" vid="{29B7B416-2514-4FBE-9D46-73D235F605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igrationWizIdSecurityGroups xmlns="2f4a9d5c-744f-4f34-ba88-9767917cbb70" xsi:nil="true"/>
    <_ip_UnifiedCompliancePolicyProperties xmlns="http://schemas.microsoft.com/sharepoint/v3" xsi:nil="true"/>
    <_activity xmlns="2f4a9d5c-744f-4f34-ba88-9767917cbb70" xsi:nil="true"/>
    <MigrationWizId xmlns="2f4a9d5c-744f-4f34-ba88-9767917cbb70" xsi:nil="true"/>
    <MigrationWizIdPermissions xmlns="2f4a9d5c-744f-4f34-ba88-9767917cbb70" xsi:nil="true"/>
    <MigrationWizIdDocumentLibraryPermissions xmlns="2f4a9d5c-744f-4f34-ba88-9767917cbb70" xsi:nil="true"/>
    <MigrationWizIdPermissionLevels xmlns="2f4a9d5c-744f-4f34-ba88-9767917cbb7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5E0216BA55FB48955F2E99D695F819" ma:contentTypeVersion="22" ma:contentTypeDescription="Create a new document." ma:contentTypeScope="" ma:versionID="85893031ac1f34093d1716e68fc678f9">
  <xsd:schema xmlns:xsd="http://www.w3.org/2001/XMLSchema" xmlns:xs="http://www.w3.org/2001/XMLSchema" xmlns:p="http://schemas.microsoft.com/office/2006/metadata/properties" xmlns:ns1="http://schemas.microsoft.com/sharepoint/v3" xmlns:ns3="2f4a9d5c-744f-4f34-ba88-9767917cbb70" xmlns:ns4="d5dde144-fb01-4ebb-bf51-8b6e86da1a55" targetNamespace="http://schemas.microsoft.com/office/2006/metadata/properties" ma:root="true" ma:fieldsID="4e1349e1bf92fbd321a62324371a4243" ns1:_="" ns3:_="" ns4:_="">
    <xsd:import namespace="http://schemas.microsoft.com/sharepoint/v3"/>
    <xsd:import namespace="2f4a9d5c-744f-4f34-ba88-9767917cbb70"/>
    <xsd:import namespace="d5dde144-fb01-4ebb-bf51-8b6e86da1a55"/>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4a9d5c-744f-4f34-ba88-9767917cbb70"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_activity" ma:index="2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dde144-fb01-4ebb-bf51-8b6e86da1a5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84A024-2079-4AFC-9247-22E536017304}">
  <ds:schemaRefs>
    <ds:schemaRef ds:uri="http://schemas.microsoft.com/office/2006/documentManagement/types"/>
    <ds:schemaRef ds:uri="d5dde144-fb01-4ebb-bf51-8b6e86da1a55"/>
    <ds:schemaRef ds:uri="http://schemas.microsoft.com/sharepoint/v3"/>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2f4a9d5c-744f-4f34-ba88-9767917cbb70"/>
    <ds:schemaRef ds:uri="http://www.w3.org/XML/1998/namespace"/>
    <ds:schemaRef ds:uri="http://purl.org/dc/dcmitype/"/>
  </ds:schemaRefs>
</ds:datastoreItem>
</file>

<file path=customXml/itemProps2.xml><?xml version="1.0" encoding="utf-8"?>
<ds:datastoreItem xmlns:ds="http://schemas.openxmlformats.org/officeDocument/2006/customXml" ds:itemID="{BEABF65D-BD30-496B-9EB2-550F96A2E3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f4a9d5c-744f-4f34-ba88-9767917cbb70"/>
    <ds:schemaRef ds:uri="d5dde144-fb01-4ebb-bf51-8b6e86da1a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12AEE9-4EE1-45F1-A6C2-9285467819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DHHS PowerPoint Template with DPBH Logo--Use When Presenting with other DHHS Divisions</Template>
  <TotalTime>8828</TotalTime>
  <Words>4108</Words>
  <Application>Microsoft Office PowerPoint</Application>
  <PresentationFormat>Widescreen</PresentationFormat>
  <Paragraphs>436</Paragraphs>
  <Slides>90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Arial</vt:lpstr>
      <vt:lpstr>Calibri</vt:lpstr>
      <vt:lpstr>Montserrat Medium</vt:lpstr>
      <vt:lpstr>Univers LT Std 59 UltraCn</vt:lpstr>
      <vt:lpstr>Office Theme</vt:lpstr>
      <vt:lpstr>NHSN Reporting Toolkit for  Skilled Nursing Facilities</vt:lpstr>
      <vt:lpstr>2</vt:lpstr>
      <vt:lpstr>Agenda</vt:lpstr>
      <vt:lpstr>Toolkit Material</vt:lpstr>
      <vt:lpstr>State Mandate</vt:lpstr>
      <vt:lpstr>State Mandate</vt:lpstr>
      <vt:lpstr>State Mandate</vt:lpstr>
      <vt:lpstr>Federal Mandate</vt:lpstr>
      <vt:lpstr>Federal Mandate</vt:lpstr>
      <vt:lpstr>Conferring Rights</vt:lpstr>
      <vt:lpstr>Conferring Rights</vt:lpstr>
      <vt:lpstr>Conferring Rights</vt:lpstr>
      <vt:lpstr>Conferring Rights</vt:lpstr>
      <vt:lpstr>Conferring Rights</vt:lpstr>
      <vt:lpstr>Conferring Rights</vt:lpstr>
      <vt:lpstr>Conferring Rights</vt:lpstr>
      <vt:lpstr>NHSN Users</vt:lpstr>
      <vt:lpstr>NHSN Adding New User</vt:lpstr>
      <vt:lpstr>NHSN Adding New User</vt:lpstr>
      <vt:lpstr>NHSN Adding New User</vt:lpstr>
      <vt:lpstr>NHSN Adding New User</vt:lpstr>
      <vt:lpstr>NHSN Adding New User</vt:lpstr>
      <vt:lpstr>Changing NHSN Facility Administrator</vt:lpstr>
      <vt:lpstr>NHSN New Facility Enrollment</vt:lpstr>
      <vt:lpstr>NHSN Adding Locations</vt:lpstr>
      <vt:lpstr>NHSN Adding Locations</vt:lpstr>
      <vt:lpstr>NHSN Adding Locations</vt:lpstr>
      <vt:lpstr>NHSN Adding Locations</vt:lpstr>
      <vt:lpstr>COVID-19 Reporting Module</vt:lpstr>
      <vt:lpstr>COVID-19 Surveillance Pathways vs COVID-19 Vaccination Module</vt:lpstr>
      <vt:lpstr>COVID-19 Surveillance Pathways vs COVID-19 Vaccination Module</vt:lpstr>
      <vt:lpstr>LTCF COVID-19 Module: Surveillance Pathway Updates from June 3, 2023</vt:lpstr>
      <vt:lpstr>Surveillance Pathway Data Reporting</vt:lpstr>
      <vt:lpstr>NHSN Home Page &gt; COVID-19 &gt; Pathway Data Reporting &gt; Calendar View Opens</vt:lpstr>
      <vt:lpstr>Use Arrow Icons to Navigate Dates</vt:lpstr>
      <vt:lpstr>Options for Surveillance Pathway Data Reporting</vt:lpstr>
      <vt:lpstr>Each Saved Pathway will be Highlighted as Complete or Incomplete</vt:lpstr>
      <vt:lpstr>Import and Export Options</vt:lpstr>
      <vt:lpstr>Resources for Importing Data</vt:lpstr>
      <vt:lpstr>CSV Template and File Layout for CSV Upload</vt:lpstr>
      <vt:lpstr>Manual Data Entry</vt:lpstr>
      <vt:lpstr>Manual Data Entry</vt:lpstr>
      <vt:lpstr>LTCF COVID-19 Module Resources</vt:lpstr>
      <vt:lpstr>Use Arrow Icons to Navigate Dates</vt:lpstr>
      <vt:lpstr>Weekly HCP and Resident COVID-19 Vaccination Reporting</vt:lpstr>
      <vt:lpstr>How to Access the COVID-19 Vaccination Modules in NHSN</vt:lpstr>
      <vt:lpstr>Calendar Week</vt:lpstr>
      <vt:lpstr>Saving COVID-19 Vaccination Data</vt:lpstr>
      <vt:lpstr>Editing Summary Data</vt:lpstr>
      <vt:lpstr>Editing Summary Data</vt:lpstr>
      <vt:lpstr>Healthcare Personnel Safety Module </vt:lpstr>
      <vt:lpstr>Healthcare Personnel Safety Module (HPS)</vt:lpstr>
      <vt:lpstr>Adding HPS Module</vt:lpstr>
      <vt:lpstr>HPS Module</vt:lpstr>
      <vt:lpstr>HPS Reporting Plan</vt:lpstr>
      <vt:lpstr>HPS Reporting Categories</vt:lpstr>
      <vt:lpstr>HPS Summary Report</vt:lpstr>
      <vt:lpstr>HPS Summary Report</vt:lpstr>
      <vt:lpstr>Long-Term Care Module</vt:lpstr>
      <vt:lpstr>Annual Facility Survey</vt:lpstr>
      <vt:lpstr>Creating Monthly Reporting Plans</vt:lpstr>
      <vt:lpstr>Creating Monthly Reporting Plans</vt:lpstr>
      <vt:lpstr>UTI, MDRO, and CDI Event Reporting</vt:lpstr>
      <vt:lpstr>UTI Event Reporting</vt:lpstr>
      <vt:lpstr>UTI Event Reporting</vt:lpstr>
      <vt:lpstr>UTI Event Reporting</vt:lpstr>
      <vt:lpstr>UTI Event Reporting</vt:lpstr>
      <vt:lpstr>UTI Event Reporting</vt:lpstr>
      <vt:lpstr>UTI Event Reporting</vt:lpstr>
      <vt:lpstr>UTI Event Reporting</vt:lpstr>
      <vt:lpstr>MDRO and CDI Event Reporting</vt:lpstr>
      <vt:lpstr>Summary Reporting</vt:lpstr>
      <vt:lpstr>Summary Reporting</vt:lpstr>
      <vt:lpstr>UTI Summary Reporting</vt:lpstr>
      <vt:lpstr>UTI Summary Reporting</vt:lpstr>
      <vt:lpstr>UTI Summary Reporting</vt:lpstr>
      <vt:lpstr>MDRO and CDI LabID Summary Reporting</vt:lpstr>
      <vt:lpstr>MDRO and CDI LabID Summary Reporting</vt:lpstr>
      <vt:lpstr>MDRO and CDI LabID Summary Reporting</vt:lpstr>
      <vt:lpstr>Internal Data Validation</vt:lpstr>
      <vt:lpstr>Internal Data Validation</vt:lpstr>
      <vt:lpstr>Generate Data Set from NHSN</vt:lpstr>
      <vt:lpstr>Generate Data Set from NHSN</vt:lpstr>
      <vt:lpstr>Accessing Analysis Reports</vt:lpstr>
      <vt:lpstr>Accessing Analysis Reports</vt:lpstr>
      <vt:lpstr>NHSN CMS Report Guide</vt:lpstr>
      <vt:lpstr>Helpful Links</vt:lpstr>
      <vt:lpstr>Contact Information for presenters</vt:lpstr>
      <vt:lpstr>Acronym definitions</vt:lpstr>
      <vt:lpstr>End slide – decorative only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Peek-Bullock</dc:creator>
  <cp:lastModifiedBy>Nathan K. Orme</cp:lastModifiedBy>
  <cp:revision>15</cp:revision>
  <dcterms:created xsi:type="dcterms:W3CDTF">2023-07-12T20:54:21Z</dcterms:created>
  <dcterms:modified xsi:type="dcterms:W3CDTF">2023-10-10T23:30:13Z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0x0101004B5E0216BA55FB48955F2E99D695F819</vt:lpwstr>
  </property>
</Properties>
</file>