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563" r:id="rId2"/>
    <p:sldId id="564" r:id="rId3"/>
    <p:sldId id="565" r:id="rId4"/>
    <p:sldId id="566" r:id="rId5"/>
    <p:sldId id="567" r:id="rId6"/>
    <p:sldId id="568" r:id="rId7"/>
    <p:sldId id="569" r:id="rId8"/>
    <p:sldId id="570" r:id="rId9"/>
    <p:sldId id="571" r:id="rId10"/>
    <p:sldId id="572" r:id="rId11"/>
    <p:sldId id="573" r:id="rId12"/>
    <p:sldId id="574" r:id="rId13"/>
    <p:sldId id="575" r:id="rId14"/>
    <p:sldId id="576" r:id="rId15"/>
    <p:sldId id="577" r:id="rId16"/>
    <p:sldId id="578" r:id="rId17"/>
    <p:sldId id="579" r:id="rId18"/>
    <p:sldId id="580" r:id="rId19"/>
    <p:sldId id="581" r:id="rId20"/>
    <p:sldId id="583" r:id="rId21"/>
    <p:sldId id="584" r:id="rId22"/>
    <p:sldId id="585" r:id="rId23"/>
    <p:sldId id="586" r:id="rId24"/>
    <p:sldId id="587" r:id="rId25"/>
    <p:sldId id="588" r:id="rId26"/>
    <p:sldId id="589" r:id="rId27"/>
    <p:sldId id="590" r:id="rId28"/>
    <p:sldId id="591" r:id="rId29"/>
    <p:sldId id="593" r:id="rId30"/>
    <p:sldId id="594" r:id="rId31"/>
    <p:sldId id="595" r:id="rId32"/>
    <p:sldId id="596" r:id="rId33"/>
    <p:sldId id="597" r:id="rId34"/>
    <p:sldId id="598" r:id="rId35"/>
    <p:sldId id="599" r:id="rId36"/>
    <p:sldId id="600" r:id="rId37"/>
    <p:sldId id="615" r:id="rId38"/>
    <p:sldId id="601" r:id="rId39"/>
    <p:sldId id="602" r:id="rId40"/>
    <p:sldId id="603" r:id="rId41"/>
    <p:sldId id="604" r:id="rId42"/>
    <p:sldId id="605" r:id="rId43"/>
    <p:sldId id="606" r:id="rId44"/>
    <p:sldId id="607" r:id="rId45"/>
    <p:sldId id="608" r:id="rId46"/>
    <p:sldId id="609" r:id="rId47"/>
    <p:sldId id="610" r:id="rId48"/>
    <p:sldId id="611" r:id="rId49"/>
    <p:sldId id="612" r:id="rId50"/>
    <p:sldId id="613" r:id="rId51"/>
    <p:sldId id="425" r:id="rId52"/>
    <p:sldId id="426" r:id="rId53"/>
    <p:sldId id="427" r:id="rId54"/>
    <p:sldId id="554" r:id="rId55"/>
    <p:sldId id="428" r:id="rId56"/>
    <p:sldId id="451" r:id="rId57"/>
    <p:sldId id="468" r:id="rId58"/>
    <p:sldId id="429" r:id="rId59"/>
    <p:sldId id="487" r:id="rId60"/>
    <p:sldId id="488" r:id="rId61"/>
    <p:sldId id="489" r:id="rId62"/>
    <p:sldId id="557" r:id="rId63"/>
    <p:sldId id="558" r:id="rId64"/>
    <p:sldId id="470" r:id="rId65"/>
    <p:sldId id="471" r:id="rId66"/>
    <p:sldId id="472" r:id="rId67"/>
    <p:sldId id="473" r:id="rId68"/>
    <p:sldId id="474" r:id="rId69"/>
    <p:sldId id="475" r:id="rId70"/>
    <p:sldId id="476" r:id="rId71"/>
    <p:sldId id="560" r:id="rId72"/>
    <p:sldId id="561" r:id="rId73"/>
    <p:sldId id="491" r:id="rId74"/>
    <p:sldId id="617" r:id="rId75"/>
    <p:sldId id="490" r:id="rId76"/>
    <p:sldId id="501" r:id="rId77"/>
    <p:sldId id="498" r:id="rId78"/>
    <p:sldId id="492" r:id="rId79"/>
    <p:sldId id="494" r:id="rId80"/>
    <p:sldId id="499" r:id="rId81"/>
    <p:sldId id="497" r:id="rId82"/>
    <p:sldId id="455" r:id="rId83"/>
    <p:sldId id="458" r:id="rId84"/>
    <p:sldId id="551" r:id="rId85"/>
    <p:sldId id="552" r:id="rId86"/>
    <p:sldId id="553" r:id="rId87"/>
    <p:sldId id="562" r:id="rId88"/>
    <p:sldId id="500" r:id="rId89"/>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8513" autoAdjust="0"/>
    <p:restoredTop sz="94660"/>
  </p:normalViewPr>
  <p:slideViewPr>
    <p:cSldViewPr>
      <p:cViewPr>
        <p:scale>
          <a:sx n="71" d="100"/>
          <a:sy n="71" d="100"/>
        </p:scale>
        <p:origin x="-906" y="1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B5D2B0F4-E175-4F26-9D32-214353E4C581}" type="datetimeFigureOut">
              <a:rPr lang="en-US" smtClean="0"/>
              <a:pPr/>
              <a:t>8/13/2017</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42431953-881F-49D5-A869-782E16F752FD}" type="slidenum">
              <a:rPr lang="en-US" smtClean="0"/>
              <a:pPr/>
              <a:t>‹#›</a:t>
            </a:fld>
            <a:endParaRPr lang="en-US"/>
          </a:p>
        </p:txBody>
      </p:sp>
    </p:spTree>
    <p:extLst>
      <p:ext uri="{BB962C8B-B14F-4D97-AF65-F5344CB8AC3E}">
        <p14:creationId xmlns:p14="http://schemas.microsoft.com/office/powerpoint/2010/main" val="959680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9A0828-52D0-4440-8F4B-C12CA371CA69}" type="slidenum">
              <a:rPr lang="en-US" smtClean="0"/>
              <a:pPr/>
              <a:t>7</a:t>
            </a:fld>
            <a:endParaRPr lang="en-US"/>
          </a:p>
        </p:txBody>
      </p:sp>
    </p:spTree>
    <p:extLst>
      <p:ext uri="{BB962C8B-B14F-4D97-AF65-F5344CB8AC3E}">
        <p14:creationId xmlns:p14="http://schemas.microsoft.com/office/powerpoint/2010/main" val="605530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South Dakota Form</a:t>
            </a:r>
          </a:p>
          <a:p>
            <a:endParaRPr lang="en-US" dirty="0"/>
          </a:p>
        </p:txBody>
      </p:sp>
      <p:sp>
        <p:nvSpPr>
          <p:cNvPr id="4" name="Slide Number Placeholder 3"/>
          <p:cNvSpPr>
            <a:spLocks noGrp="1"/>
          </p:cNvSpPr>
          <p:nvPr>
            <p:ph type="sldNum" sz="quarter" idx="10"/>
          </p:nvPr>
        </p:nvSpPr>
        <p:spPr/>
        <p:txBody>
          <a:bodyPr/>
          <a:lstStyle/>
          <a:p>
            <a:fld id="{42431953-881F-49D5-A869-782E16F752FD}" type="slidenum">
              <a:rPr lang="en-US" smtClean="0"/>
              <a:pPr/>
              <a:t>59</a:t>
            </a:fld>
            <a:endParaRPr lang="en-US"/>
          </a:p>
        </p:txBody>
      </p:sp>
    </p:spTree>
    <p:extLst>
      <p:ext uri="{BB962C8B-B14F-4D97-AF65-F5344CB8AC3E}">
        <p14:creationId xmlns:p14="http://schemas.microsoft.com/office/powerpoint/2010/main" val="1390432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Angeles County Form</a:t>
            </a:r>
          </a:p>
          <a:p>
            <a:endParaRPr lang="en-US" dirty="0"/>
          </a:p>
        </p:txBody>
      </p:sp>
      <p:sp>
        <p:nvSpPr>
          <p:cNvPr id="4" name="Slide Number Placeholder 3"/>
          <p:cNvSpPr>
            <a:spLocks noGrp="1"/>
          </p:cNvSpPr>
          <p:nvPr>
            <p:ph type="sldNum" sz="quarter" idx="10"/>
          </p:nvPr>
        </p:nvSpPr>
        <p:spPr/>
        <p:txBody>
          <a:bodyPr/>
          <a:lstStyle/>
          <a:p>
            <a:fld id="{42431953-881F-49D5-A869-782E16F752FD}" type="slidenum">
              <a:rPr lang="en-US" smtClean="0"/>
              <a:pPr/>
              <a:t>60</a:t>
            </a:fld>
            <a:endParaRPr lang="en-US"/>
          </a:p>
        </p:txBody>
      </p:sp>
    </p:spTree>
    <p:extLst>
      <p:ext uri="{BB962C8B-B14F-4D97-AF65-F5344CB8AC3E}">
        <p14:creationId xmlns:p14="http://schemas.microsoft.com/office/powerpoint/2010/main" val="400893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Utah Form</a:t>
            </a:r>
          </a:p>
          <a:p>
            <a:endParaRPr lang="en-US" dirty="0"/>
          </a:p>
        </p:txBody>
      </p:sp>
      <p:sp>
        <p:nvSpPr>
          <p:cNvPr id="4" name="Slide Number Placeholder 3"/>
          <p:cNvSpPr>
            <a:spLocks noGrp="1"/>
          </p:cNvSpPr>
          <p:nvPr>
            <p:ph type="sldNum" sz="quarter" idx="10"/>
          </p:nvPr>
        </p:nvSpPr>
        <p:spPr/>
        <p:txBody>
          <a:bodyPr/>
          <a:lstStyle/>
          <a:p>
            <a:fld id="{42431953-881F-49D5-A869-782E16F752FD}" type="slidenum">
              <a:rPr lang="en-US" smtClean="0"/>
              <a:pPr/>
              <a:t>61</a:t>
            </a:fld>
            <a:endParaRPr lang="en-US"/>
          </a:p>
        </p:txBody>
      </p:sp>
    </p:spTree>
    <p:extLst>
      <p:ext uri="{BB962C8B-B14F-4D97-AF65-F5344CB8AC3E}">
        <p14:creationId xmlns:p14="http://schemas.microsoft.com/office/powerpoint/2010/main" val="2918462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for action.   We need a commitment from every type of facility that they will speak with their powers to be about adopting this form, or creating a form with similar information.   It’s in the best interest of all of our patients.  </a:t>
            </a:r>
          </a:p>
          <a:p>
            <a:endParaRPr lang="en-US" dirty="0"/>
          </a:p>
        </p:txBody>
      </p:sp>
      <p:sp>
        <p:nvSpPr>
          <p:cNvPr id="4" name="Slide Number Placeholder 3"/>
          <p:cNvSpPr>
            <a:spLocks noGrp="1"/>
          </p:cNvSpPr>
          <p:nvPr>
            <p:ph type="sldNum" sz="quarter" idx="10"/>
          </p:nvPr>
        </p:nvSpPr>
        <p:spPr/>
        <p:txBody>
          <a:bodyPr/>
          <a:lstStyle/>
          <a:p>
            <a:fld id="{42431953-881F-49D5-A869-782E16F752FD}" type="slidenum">
              <a:rPr lang="en-US" smtClean="0"/>
              <a:pPr/>
              <a:t>86</a:t>
            </a:fld>
            <a:endParaRPr lang="en-US"/>
          </a:p>
        </p:txBody>
      </p:sp>
    </p:spTree>
    <p:extLst>
      <p:ext uri="{BB962C8B-B14F-4D97-AF65-F5344CB8AC3E}">
        <p14:creationId xmlns:p14="http://schemas.microsoft.com/office/powerpoint/2010/main" val="3888194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do “no harm” to our patients all facilities MUST coordinate our efforts in order to protect our patients and decrease the chance of our patients getting infections.</a:t>
            </a:r>
          </a:p>
        </p:txBody>
      </p:sp>
      <p:sp>
        <p:nvSpPr>
          <p:cNvPr id="4" name="Slide Number Placeholder 3"/>
          <p:cNvSpPr>
            <a:spLocks noGrp="1"/>
          </p:cNvSpPr>
          <p:nvPr>
            <p:ph type="sldNum" sz="quarter" idx="10"/>
          </p:nvPr>
        </p:nvSpPr>
        <p:spPr/>
        <p:txBody>
          <a:bodyPr/>
          <a:lstStyle/>
          <a:p>
            <a:fld id="{42431953-881F-49D5-A869-782E16F752FD}" type="slidenum">
              <a:rPr lang="en-US" smtClean="0"/>
              <a:pPr/>
              <a:t>14</a:t>
            </a:fld>
            <a:endParaRPr lang="en-US"/>
          </a:p>
        </p:txBody>
      </p:sp>
    </p:spTree>
    <p:extLst>
      <p:ext uri="{BB962C8B-B14F-4D97-AF65-F5344CB8AC3E}">
        <p14:creationId xmlns:p14="http://schemas.microsoft.com/office/powerpoint/2010/main" val="3612033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 a healthcare community are only as good as the weakest  link in the healthcare community chain.  If there are 10 facilities and 9 of those facilities do a stellar job at infection prevention and one facility doesn’t, it’s that one facility that puts every other facility at risk.  We share patients and healthcare providers.</a:t>
            </a:r>
          </a:p>
          <a:p>
            <a:endParaRPr lang="en-US" dirty="0"/>
          </a:p>
        </p:txBody>
      </p:sp>
      <p:sp>
        <p:nvSpPr>
          <p:cNvPr id="4" name="Slide Number Placeholder 3"/>
          <p:cNvSpPr>
            <a:spLocks noGrp="1"/>
          </p:cNvSpPr>
          <p:nvPr>
            <p:ph type="sldNum" sz="quarter" idx="10"/>
          </p:nvPr>
        </p:nvSpPr>
        <p:spPr/>
        <p:txBody>
          <a:bodyPr/>
          <a:lstStyle/>
          <a:p>
            <a:fld id="{42431953-881F-49D5-A869-782E16F752FD}" type="slidenum">
              <a:rPr lang="en-US" smtClean="0"/>
              <a:pPr/>
              <a:t>16</a:t>
            </a:fld>
            <a:endParaRPr lang="en-US"/>
          </a:p>
        </p:txBody>
      </p:sp>
    </p:spTree>
    <p:extLst>
      <p:ext uri="{BB962C8B-B14F-4D97-AF65-F5344CB8AC3E}">
        <p14:creationId xmlns:p14="http://schemas.microsoft.com/office/powerpoint/2010/main" val="804389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facilities or labs that are specifically testing for NAP 027-NAPI BI?  If so, are they testing all </a:t>
            </a:r>
            <a:r>
              <a:rPr lang="en-US" dirty="0" err="1"/>
              <a:t>Cdiffs</a:t>
            </a:r>
            <a:r>
              <a:rPr lang="en-US" dirty="0"/>
              <a:t> or  is there certain criteria that leads them to perform the specialized testing?</a:t>
            </a:r>
          </a:p>
          <a:p>
            <a:endParaRPr lang="en-US" dirty="0"/>
          </a:p>
        </p:txBody>
      </p:sp>
      <p:sp>
        <p:nvSpPr>
          <p:cNvPr id="4" name="Slide Number Placeholder 3"/>
          <p:cNvSpPr>
            <a:spLocks noGrp="1"/>
          </p:cNvSpPr>
          <p:nvPr>
            <p:ph type="sldNum" sz="quarter" idx="10"/>
          </p:nvPr>
        </p:nvSpPr>
        <p:spPr/>
        <p:txBody>
          <a:bodyPr/>
          <a:lstStyle/>
          <a:p>
            <a:fld id="{42431953-881F-49D5-A869-782E16F752FD}" type="slidenum">
              <a:rPr lang="en-US" smtClean="0"/>
              <a:pPr/>
              <a:t>17</a:t>
            </a:fld>
            <a:endParaRPr lang="en-US"/>
          </a:p>
        </p:txBody>
      </p:sp>
    </p:spTree>
    <p:extLst>
      <p:ext uri="{BB962C8B-B14F-4D97-AF65-F5344CB8AC3E}">
        <p14:creationId xmlns:p14="http://schemas.microsoft.com/office/powerpoint/2010/main" val="1572438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the time to Google search this article.    Communication is of extreme importance!</a:t>
            </a:r>
          </a:p>
        </p:txBody>
      </p:sp>
      <p:sp>
        <p:nvSpPr>
          <p:cNvPr id="4" name="Slide Number Placeholder 3"/>
          <p:cNvSpPr>
            <a:spLocks noGrp="1"/>
          </p:cNvSpPr>
          <p:nvPr>
            <p:ph type="sldNum" sz="quarter" idx="10"/>
          </p:nvPr>
        </p:nvSpPr>
        <p:spPr/>
        <p:txBody>
          <a:bodyPr/>
          <a:lstStyle/>
          <a:p>
            <a:fld id="{42431953-881F-49D5-A869-782E16F752FD}" type="slidenum">
              <a:rPr lang="en-US" smtClean="0"/>
              <a:pPr/>
              <a:t>18</a:t>
            </a:fld>
            <a:endParaRPr lang="en-US"/>
          </a:p>
        </p:txBody>
      </p:sp>
    </p:spTree>
    <p:extLst>
      <p:ext uri="{BB962C8B-B14F-4D97-AF65-F5344CB8AC3E}">
        <p14:creationId xmlns:p14="http://schemas.microsoft.com/office/powerpoint/2010/main" val="3859177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Form</a:t>
            </a:r>
          </a:p>
        </p:txBody>
      </p:sp>
      <p:sp>
        <p:nvSpPr>
          <p:cNvPr id="4" name="Slide Number Placeholder 3"/>
          <p:cNvSpPr>
            <a:spLocks noGrp="1"/>
          </p:cNvSpPr>
          <p:nvPr>
            <p:ph type="sldNum" sz="quarter" idx="10"/>
          </p:nvPr>
        </p:nvSpPr>
        <p:spPr/>
        <p:txBody>
          <a:bodyPr/>
          <a:lstStyle/>
          <a:p>
            <a:fld id="{42431953-881F-49D5-A869-782E16F752FD}" type="slidenum">
              <a:rPr lang="en-US" smtClean="0"/>
              <a:pPr/>
              <a:t>19</a:t>
            </a:fld>
            <a:endParaRPr lang="en-US"/>
          </a:p>
        </p:txBody>
      </p:sp>
    </p:spTree>
    <p:extLst>
      <p:ext uri="{BB962C8B-B14F-4D97-AF65-F5344CB8AC3E}">
        <p14:creationId xmlns:p14="http://schemas.microsoft.com/office/powerpoint/2010/main" val="260791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431953-881F-49D5-A869-782E16F752FD}" type="slidenum">
              <a:rPr lang="en-US" smtClean="0"/>
              <a:pPr/>
              <a:t>20</a:t>
            </a:fld>
            <a:endParaRPr lang="en-US"/>
          </a:p>
        </p:txBody>
      </p:sp>
    </p:spTree>
    <p:extLst>
      <p:ext uri="{BB962C8B-B14F-4D97-AF65-F5344CB8AC3E}">
        <p14:creationId xmlns:p14="http://schemas.microsoft.com/office/powerpoint/2010/main" val="3900436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IP’s are really monitors.   Everyone must be educated about infection prevention and  empowered to say something.   They need to be supported.</a:t>
            </a:r>
          </a:p>
        </p:txBody>
      </p:sp>
      <p:sp>
        <p:nvSpPr>
          <p:cNvPr id="4" name="Slide Number Placeholder 3"/>
          <p:cNvSpPr>
            <a:spLocks noGrp="1"/>
          </p:cNvSpPr>
          <p:nvPr>
            <p:ph type="sldNum" sz="quarter" idx="10"/>
          </p:nvPr>
        </p:nvSpPr>
        <p:spPr/>
        <p:txBody>
          <a:bodyPr/>
          <a:lstStyle/>
          <a:p>
            <a:fld id="{42431953-881F-49D5-A869-782E16F752FD}" type="slidenum">
              <a:rPr lang="en-US" smtClean="0"/>
              <a:pPr/>
              <a:t>38</a:t>
            </a:fld>
            <a:endParaRPr lang="en-US"/>
          </a:p>
        </p:txBody>
      </p:sp>
    </p:spTree>
    <p:extLst>
      <p:ext uri="{BB962C8B-B14F-4D97-AF65-F5344CB8AC3E}">
        <p14:creationId xmlns:p14="http://schemas.microsoft.com/office/powerpoint/2010/main" val="2690347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form</a:t>
            </a:r>
          </a:p>
        </p:txBody>
      </p:sp>
      <p:sp>
        <p:nvSpPr>
          <p:cNvPr id="4" name="Slide Number Placeholder 3"/>
          <p:cNvSpPr>
            <a:spLocks noGrp="1"/>
          </p:cNvSpPr>
          <p:nvPr>
            <p:ph type="sldNum" sz="quarter" idx="10"/>
          </p:nvPr>
        </p:nvSpPr>
        <p:spPr/>
        <p:txBody>
          <a:bodyPr/>
          <a:lstStyle/>
          <a:p>
            <a:fld id="{42431953-881F-49D5-A869-782E16F752FD}" type="slidenum">
              <a:rPr lang="en-US" smtClean="0"/>
              <a:pPr/>
              <a:t>58</a:t>
            </a:fld>
            <a:endParaRPr lang="en-US"/>
          </a:p>
        </p:txBody>
      </p:sp>
    </p:spTree>
    <p:extLst>
      <p:ext uri="{BB962C8B-B14F-4D97-AF65-F5344CB8AC3E}">
        <p14:creationId xmlns:p14="http://schemas.microsoft.com/office/powerpoint/2010/main" val="3527365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026FA0-F1CE-4C50-B3D5-7F11DFD19449}" type="datetimeFigureOut">
              <a:rPr lang="en-US" smtClean="0"/>
              <a:pPr/>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53D5A-FA58-486D-B153-7FE67EC32C08}" type="slidenum">
              <a:rPr lang="en-US" smtClean="0"/>
              <a:pPr/>
              <a:t>‹#›</a:t>
            </a:fld>
            <a:endParaRPr lang="en-US"/>
          </a:p>
        </p:txBody>
      </p:sp>
    </p:spTree>
    <p:extLst>
      <p:ext uri="{BB962C8B-B14F-4D97-AF65-F5344CB8AC3E}">
        <p14:creationId xmlns:p14="http://schemas.microsoft.com/office/powerpoint/2010/main" val="4092124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6FA0-F1CE-4C50-B3D5-7F11DFD19449}" type="datetimeFigureOut">
              <a:rPr lang="en-US" smtClean="0"/>
              <a:pPr/>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53D5A-FA58-486D-B153-7FE67EC32C08}" type="slidenum">
              <a:rPr lang="en-US" smtClean="0"/>
              <a:pPr/>
              <a:t>‹#›</a:t>
            </a:fld>
            <a:endParaRPr lang="en-US"/>
          </a:p>
        </p:txBody>
      </p:sp>
    </p:spTree>
    <p:extLst>
      <p:ext uri="{BB962C8B-B14F-4D97-AF65-F5344CB8AC3E}">
        <p14:creationId xmlns:p14="http://schemas.microsoft.com/office/powerpoint/2010/main" val="599348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6FA0-F1CE-4C50-B3D5-7F11DFD19449}" type="datetimeFigureOut">
              <a:rPr lang="en-US" smtClean="0"/>
              <a:pPr/>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53D5A-FA58-486D-B153-7FE67EC32C08}" type="slidenum">
              <a:rPr lang="en-US" smtClean="0"/>
              <a:pPr/>
              <a:t>‹#›</a:t>
            </a:fld>
            <a:endParaRPr lang="en-US"/>
          </a:p>
        </p:txBody>
      </p:sp>
    </p:spTree>
    <p:extLst>
      <p:ext uri="{BB962C8B-B14F-4D97-AF65-F5344CB8AC3E}">
        <p14:creationId xmlns:p14="http://schemas.microsoft.com/office/powerpoint/2010/main" val="2009781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6FA0-F1CE-4C50-B3D5-7F11DFD19449}" type="datetimeFigureOut">
              <a:rPr lang="en-US" smtClean="0"/>
              <a:pPr/>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53D5A-FA58-486D-B153-7FE67EC32C08}" type="slidenum">
              <a:rPr lang="en-US" smtClean="0"/>
              <a:pPr/>
              <a:t>‹#›</a:t>
            </a:fld>
            <a:endParaRPr lang="en-US"/>
          </a:p>
        </p:txBody>
      </p:sp>
    </p:spTree>
    <p:extLst>
      <p:ext uri="{BB962C8B-B14F-4D97-AF65-F5344CB8AC3E}">
        <p14:creationId xmlns:p14="http://schemas.microsoft.com/office/powerpoint/2010/main" val="349221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26FA0-F1CE-4C50-B3D5-7F11DFD19449}" type="datetimeFigureOut">
              <a:rPr lang="en-US" smtClean="0"/>
              <a:pPr/>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53D5A-FA58-486D-B153-7FE67EC32C08}" type="slidenum">
              <a:rPr lang="en-US" smtClean="0"/>
              <a:pPr/>
              <a:t>‹#›</a:t>
            </a:fld>
            <a:endParaRPr lang="en-US"/>
          </a:p>
        </p:txBody>
      </p:sp>
    </p:spTree>
    <p:extLst>
      <p:ext uri="{BB962C8B-B14F-4D97-AF65-F5344CB8AC3E}">
        <p14:creationId xmlns:p14="http://schemas.microsoft.com/office/powerpoint/2010/main" val="5646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26FA0-F1CE-4C50-B3D5-7F11DFD19449}" type="datetimeFigureOut">
              <a:rPr lang="en-US" smtClean="0"/>
              <a:pPr/>
              <a:t>8/13/2017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53D5A-FA58-486D-B153-7FE67EC32C08}" type="slidenum">
              <a:rPr lang="en-US" smtClean="0"/>
              <a:pPr/>
              <a:t>‹#›</a:t>
            </a:fld>
            <a:endParaRPr lang="en-US"/>
          </a:p>
        </p:txBody>
      </p:sp>
    </p:spTree>
    <p:extLst>
      <p:ext uri="{BB962C8B-B14F-4D97-AF65-F5344CB8AC3E}">
        <p14:creationId xmlns:p14="http://schemas.microsoft.com/office/powerpoint/2010/main" val="2149770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26FA0-F1CE-4C50-B3D5-7F11DFD19449}" type="datetimeFigureOut">
              <a:rPr lang="en-US" smtClean="0"/>
              <a:pPr/>
              <a:t>8/13/2017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F53D5A-FA58-486D-B153-7FE67EC32C08}" type="slidenum">
              <a:rPr lang="en-US" smtClean="0"/>
              <a:pPr/>
              <a:t>‹#›</a:t>
            </a:fld>
            <a:endParaRPr lang="en-US"/>
          </a:p>
        </p:txBody>
      </p:sp>
    </p:spTree>
    <p:extLst>
      <p:ext uri="{BB962C8B-B14F-4D97-AF65-F5344CB8AC3E}">
        <p14:creationId xmlns:p14="http://schemas.microsoft.com/office/powerpoint/2010/main" val="2322919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26FA0-F1CE-4C50-B3D5-7F11DFD19449}" type="datetimeFigureOut">
              <a:rPr lang="en-US" smtClean="0"/>
              <a:pPr/>
              <a:t>8/13/2017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F53D5A-FA58-486D-B153-7FE67EC32C08}" type="slidenum">
              <a:rPr lang="en-US" smtClean="0"/>
              <a:pPr/>
              <a:t>‹#›</a:t>
            </a:fld>
            <a:endParaRPr lang="en-US"/>
          </a:p>
        </p:txBody>
      </p:sp>
    </p:spTree>
    <p:extLst>
      <p:ext uri="{BB962C8B-B14F-4D97-AF65-F5344CB8AC3E}">
        <p14:creationId xmlns:p14="http://schemas.microsoft.com/office/powerpoint/2010/main" val="39148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26FA0-F1CE-4C50-B3D5-7F11DFD19449}" type="datetimeFigureOut">
              <a:rPr lang="en-US" smtClean="0"/>
              <a:pPr/>
              <a:t>8/13/2017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F53D5A-FA58-486D-B153-7FE67EC32C08}" type="slidenum">
              <a:rPr lang="en-US" smtClean="0"/>
              <a:pPr/>
              <a:t>‹#›</a:t>
            </a:fld>
            <a:endParaRPr lang="en-US"/>
          </a:p>
        </p:txBody>
      </p:sp>
    </p:spTree>
    <p:extLst>
      <p:ext uri="{BB962C8B-B14F-4D97-AF65-F5344CB8AC3E}">
        <p14:creationId xmlns:p14="http://schemas.microsoft.com/office/powerpoint/2010/main" val="382849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6FA0-F1CE-4C50-B3D5-7F11DFD19449}" type="datetimeFigureOut">
              <a:rPr lang="en-US" smtClean="0"/>
              <a:pPr/>
              <a:t>8/13/2017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53D5A-FA58-486D-B153-7FE67EC32C08}" type="slidenum">
              <a:rPr lang="en-US" smtClean="0"/>
              <a:pPr/>
              <a:t>‹#›</a:t>
            </a:fld>
            <a:endParaRPr lang="en-US"/>
          </a:p>
        </p:txBody>
      </p:sp>
    </p:spTree>
    <p:extLst>
      <p:ext uri="{BB962C8B-B14F-4D97-AF65-F5344CB8AC3E}">
        <p14:creationId xmlns:p14="http://schemas.microsoft.com/office/powerpoint/2010/main" val="3019030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6FA0-F1CE-4C50-B3D5-7F11DFD19449}" type="datetimeFigureOut">
              <a:rPr lang="en-US" smtClean="0"/>
              <a:pPr/>
              <a:t>8/13/2017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53D5A-FA58-486D-B153-7FE67EC32C08}" type="slidenum">
              <a:rPr lang="en-US" smtClean="0"/>
              <a:pPr/>
              <a:t>‹#›</a:t>
            </a:fld>
            <a:endParaRPr lang="en-US"/>
          </a:p>
        </p:txBody>
      </p:sp>
    </p:spTree>
    <p:extLst>
      <p:ext uri="{BB962C8B-B14F-4D97-AF65-F5344CB8AC3E}">
        <p14:creationId xmlns:p14="http://schemas.microsoft.com/office/powerpoint/2010/main" val="2384421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8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26FA0-F1CE-4C50-B3D5-7F11DFD19449}" type="datetimeFigureOut">
              <a:rPr lang="en-US" smtClean="0"/>
              <a:pPr/>
              <a:t>8/13/2017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F53D5A-FA58-486D-B153-7FE67EC32C08}" type="slidenum">
              <a:rPr lang="en-US" smtClean="0"/>
              <a:pPr/>
              <a:t>‹#›</a:t>
            </a:fld>
            <a:endParaRPr lang="en-US"/>
          </a:p>
        </p:txBody>
      </p:sp>
    </p:spTree>
    <p:extLst>
      <p:ext uri="{BB962C8B-B14F-4D97-AF65-F5344CB8AC3E}">
        <p14:creationId xmlns:p14="http://schemas.microsoft.com/office/powerpoint/2010/main" val="3761763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www.nvasp.ne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www.cdc.gov/longtermcare/prevention/"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www.cdc.gov/hai/pdfs/toolkits/InfectionControlTransferFormExample1.pdf"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ncbi.nlm.nih.gov/pmc/articles/PMC3319407/" TargetMode="External"/><Relationship Id="rId2" Type="http://schemas.openxmlformats.org/officeDocument/2006/relationships/hyperlink" Target="https://www.cdc.gov/longtermcare/prevention/"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ncbi.nlm.nih.gov/pmc/articles/PMC3319407/"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cms.gov/Regulations-and-Guidance/Guidance/Transmittals/downloads/r55soma.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onlinelibrary.wiley.com/doi/10.1111/jgs.2013.61.issue-7/issuetoc" TargetMode="External"/><Relationship Id="rId2" Type="http://schemas.openxmlformats.org/officeDocument/2006/relationships/hyperlink" Target="http://onlinelibrary.wiley.com/journal/10.1111/(ISSN)1532-5415"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hyperlink" Target="https://www.cdc.gov/hai/pdfs/toolkits/InfectionControlTransferFormExample1.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6.emf"/></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www.ncbi.nlm.nih.gov/pubmed/20439042"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ncbi.nlm.nih.gov/pubmed/20439042"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ncbi.nlm.nih.gov/pubmed/?term=Cortes%20TA%5bAuthor%5d&amp;cauthor=true&amp;cauthor_uid=15227932" TargetMode="External"/><Relationship Id="rId2" Type="http://schemas.openxmlformats.org/officeDocument/2006/relationships/hyperlink" Target="https://www.ncbi.nlm.nih.gov/pubmed/15227932" TargetMode="Externa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www.ncbi.nlm.nih.gov/pubmed/?term=Fitzpatrick%20JJ%5bAuthor%5d&amp;cauthor=true&amp;cauthor_uid=15227932" TargetMode="External"/><Relationship Id="rId4" Type="http://schemas.openxmlformats.org/officeDocument/2006/relationships/hyperlink" Target="https://www.ncbi.nlm.nih.gov/pubmed/?term=Wexler%20S%5bAuthor%5d&amp;cauthor=true&amp;cauthor_uid=15227932"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ncbi.nlm.nih.gov/pubmed/20406315"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ncbi.nlm.nih.gov/pubmed/24678422"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ncbi.nlm.nih.gov/pubmed/24678422"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hyperlink" Target="https://twitter.com/nv_ophie" TargetMode="Externa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hyperlink" Target="http://dpbh.nv.gov/Programs/Office_of_Public_Healh_Informatics_and_Epidemiology_(OPHIE)/"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6.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zpawn\Downloads\webinar-flyer-c_172_0038caa37a443dff9d08dd0e31a43df4fd21aab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
            <a:ext cx="9144000" cy="746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5943600"/>
            <a:ext cx="533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993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295400"/>
            <a:ext cx="6066936" cy="646331"/>
          </a:xfrm>
          <a:prstGeom prst="rect">
            <a:avLst/>
          </a:prstGeom>
          <a:noFill/>
        </p:spPr>
        <p:txBody>
          <a:bodyPr wrap="square" rtlCol="0">
            <a:spAutoFit/>
          </a:bodyPr>
          <a:lstStyle/>
          <a:p>
            <a:r>
              <a:rPr lang="en-US" sz="3600" dirty="0">
                <a:solidFill>
                  <a:schemeClr val="accent5">
                    <a:lumMod val="75000"/>
                  </a:schemeClr>
                </a:solidFill>
              </a:rPr>
              <a:t>The Island of Las Vegas</a:t>
            </a:r>
          </a:p>
        </p:txBody>
      </p:sp>
      <p:pic>
        <p:nvPicPr>
          <p:cNvPr id="5123"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51723" y="76200"/>
            <a:ext cx="8839877"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400" y="510570"/>
            <a:ext cx="8166018" cy="1569660"/>
          </a:xfrm>
          <a:prstGeom prst="rect">
            <a:avLst/>
          </a:prstGeom>
          <a:noFill/>
        </p:spPr>
        <p:txBody>
          <a:bodyPr wrap="none" rtlCol="0">
            <a:spAutoFit/>
          </a:bodyPr>
          <a:lstStyle/>
          <a:p>
            <a:r>
              <a:rPr lang="en-US" sz="4800" dirty="0">
                <a:solidFill>
                  <a:schemeClr val="bg1"/>
                </a:solidFill>
              </a:rPr>
              <a:t>Las Vegas, Reno and Nevada </a:t>
            </a:r>
          </a:p>
          <a:p>
            <a:r>
              <a:rPr lang="en-US" sz="4800" dirty="0">
                <a:solidFill>
                  <a:schemeClr val="bg1"/>
                </a:solidFill>
              </a:rPr>
              <a:t>is a very small part of our World</a:t>
            </a:r>
          </a:p>
        </p:txBody>
      </p:sp>
    </p:spTree>
    <p:extLst>
      <p:ext uri="{BB962C8B-B14F-4D97-AF65-F5344CB8AC3E}">
        <p14:creationId xmlns:p14="http://schemas.microsoft.com/office/powerpoint/2010/main" val="1914720262"/>
      </p:ext>
    </p:extLst>
  </p:cSld>
  <p:clrMapOvr>
    <a:masterClrMapping/>
  </p:clrMapOvr>
  <p:transition spd="slow" advTm="7702">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0"/>
            <a:ext cx="8926286"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2200567"/>
      </p:ext>
    </p:extLst>
  </p:cSld>
  <p:clrMapOvr>
    <a:masterClrMapping/>
  </p:clrMapOvr>
  <mc:AlternateContent xmlns:mc="http://schemas.openxmlformats.org/markup-compatibility/2006">
    <mc:Choice xmlns:p14="http://schemas.microsoft.com/office/powerpoint/2010/main" Requires="p14">
      <p:transition spd="slow" p14:dur="3000">
        <p:wheel spokes="1"/>
      </p:transition>
    </mc:Choice>
    <mc:Fallback>
      <p:transition spd="slow">
        <p:wheel spokes="1"/>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570434"/>
            <a:ext cx="8305800" cy="3077766"/>
          </a:xfrm>
          <a:prstGeom prst="rect">
            <a:avLst/>
          </a:prstGeom>
          <a:noFill/>
        </p:spPr>
        <p:txBody>
          <a:bodyPr wrap="square" rtlCol="0">
            <a:spAutoFit/>
          </a:bodyPr>
          <a:lstStyle/>
          <a:p>
            <a:pPr algn="ctr"/>
            <a:r>
              <a:rPr lang="en-US" sz="7200" b="1" dirty="0">
                <a:latin typeface="Comic Sans MS" panose="030F0702030302020204" pitchFamily="66" charset="0"/>
              </a:rPr>
              <a:t>Think Globally</a:t>
            </a:r>
          </a:p>
          <a:p>
            <a:pPr algn="ctr"/>
            <a:endParaRPr lang="en-US" sz="1400" b="1" dirty="0">
              <a:latin typeface="Comic Sans MS" panose="030F0702030302020204" pitchFamily="66" charset="0"/>
            </a:endParaRPr>
          </a:p>
          <a:p>
            <a:pPr algn="ctr"/>
            <a:r>
              <a:rPr lang="en-US" sz="7200" b="1" dirty="0">
                <a:latin typeface="Comic Sans MS" panose="030F0702030302020204" pitchFamily="66" charset="0"/>
              </a:rPr>
              <a:t>Act Locally</a:t>
            </a:r>
          </a:p>
          <a:p>
            <a:endParaRPr lang="en-US" dirty="0"/>
          </a:p>
          <a:p>
            <a:endParaRPr lang="en-US" dirty="0"/>
          </a:p>
        </p:txBody>
      </p:sp>
      <p:sp>
        <p:nvSpPr>
          <p:cNvPr id="3" name="TextBox 2"/>
          <p:cNvSpPr txBox="1"/>
          <p:nvPr/>
        </p:nvSpPr>
        <p:spPr>
          <a:xfrm>
            <a:off x="228600" y="4214098"/>
            <a:ext cx="8610600" cy="2339102"/>
          </a:xfrm>
          <a:prstGeom prst="rect">
            <a:avLst/>
          </a:prstGeom>
          <a:solidFill>
            <a:srgbClr val="FFFF00"/>
          </a:solidFill>
          <a:ln w="50800">
            <a:solidFill>
              <a:schemeClr val="tx2">
                <a:lumMod val="60000"/>
                <a:lumOff val="40000"/>
              </a:schemeClr>
            </a:solidFill>
          </a:ln>
        </p:spPr>
        <p:txBody>
          <a:bodyPr wrap="square" rtlCol="0">
            <a:spAutoFit/>
          </a:bodyPr>
          <a:lstStyle/>
          <a:p>
            <a:pPr lvl="0" algn="ctr"/>
            <a:r>
              <a:rPr lang="en-US" sz="6600" b="1" u="sng" dirty="0">
                <a:latin typeface="Arial" panose="020B0604020202020204" pitchFamily="34" charset="0"/>
                <a:cs typeface="Arial" panose="020B0604020202020204" pitchFamily="34" charset="0"/>
              </a:rPr>
              <a:t>First we must </a:t>
            </a:r>
          </a:p>
          <a:p>
            <a:pPr lvl="0" algn="ctr"/>
            <a:r>
              <a:rPr lang="en-US" sz="6600" b="1" u="sng" dirty="0">
                <a:latin typeface="Arial" panose="020B0604020202020204" pitchFamily="34" charset="0"/>
                <a:cs typeface="Arial" panose="020B0604020202020204" pitchFamily="34" charset="0"/>
              </a:rPr>
              <a:t>define the problem.</a:t>
            </a:r>
            <a:r>
              <a:rPr lang="en-US" sz="8000" b="1" dirty="0">
                <a:latin typeface="ArabBruD" pitchFamily="2" charset="0"/>
              </a:rPr>
              <a:t>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52400"/>
            <a:ext cx="36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64791"/>
      </p:ext>
    </p:extLst>
  </p:cSld>
  <p:clrMapOvr>
    <a:masterClrMapping/>
  </p:clrMapOvr>
  <mc:AlternateContent xmlns:mc="http://schemas.openxmlformats.org/markup-compatibility/2006" xmlns:p14="http://schemas.microsoft.com/office/powerpoint/2010/main">
    <mc:Choice Requires="p14">
      <p:transition spd="slow" p14:dur="1100" advTm="7462">
        <p14:switch dir="r"/>
      </p:transition>
    </mc:Choice>
    <mc:Fallback xmlns="">
      <p:transition spd="slow" advTm="74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ezpawn\Desktop\Bacteria Photos\NVASP_182745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962594"/>
            <a:ext cx="8839200" cy="55906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6669" y="0"/>
            <a:ext cx="7960834" cy="2954655"/>
          </a:xfrm>
          <a:prstGeom prst="rect">
            <a:avLst/>
          </a:prstGeom>
          <a:noFill/>
        </p:spPr>
        <p:txBody>
          <a:bodyPr wrap="none" rtlCol="0">
            <a:spAutoFit/>
          </a:bodyPr>
          <a:lstStyle/>
          <a:p>
            <a:pPr algn="ctr"/>
            <a:r>
              <a:rPr lang="en-US" sz="5400" b="1" dirty="0"/>
              <a:t>Defining the problem</a:t>
            </a:r>
          </a:p>
          <a:p>
            <a:pPr algn="ctr"/>
            <a:r>
              <a:rPr lang="en-US" sz="6600" dirty="0">
                <a:solidFill>
                  <a:srgbClr val="FFFF00"/>
                </a:solidFill>
              </a:rPr>
              <a:t>Bacteria have become </a:t>
            </a:r>
          </a:p>
          <a:p>
            <a:pPr algn="ctr"/>
            <a:r>
              <a:rPr lang="en-US" sz="6600" dirty="0">
                <a:solidFill>
                  <a:srgbClr val="FFFF00"/>
                </a:solidFill>
              </a:rPr>
              <a:t>resistant to antibiotics</a:t>
            </a:r>
          </a:p>
        </p:txBody>
      </p:sp>
    </p:spTree>
    <p:extLst>
      <p:ext uri="{BB962C8B-B14F-4D97-AF65-F5344CB8AC3E}">
        <p14:creationId xmlns:p14="http://schemas.microsoft.com/office/powerpoint/2010/main" val="1338981596"/>
      </p:ext>
    </p:extLst>
  </p:cSld>
  <p:clrMapOvr>
    <a:masterClrMapping/>
  </p:clrMapOvr>
  <mc:AlternateContent xmlns:mc="http://schemas.openxmlformats.org/markup-compatibility/2006" xmlns:p14="http://schemas.microsoft.com/office/powerpoint/2010/main">
    <mc:Choice Requires="p14">
      <p:transition spd="slow" p14:dur="2000" advTm="3596">
        <p14:honeycomb/>
      </p:transition>
    </mc:Choice>
    <mc:Fallback xmlns="">
      <p:transition spd="slow" advTm="3596">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447086"/>
            <a:ext cx="8763000" cy="4801314"/>
          </a:xfrm>
          <a:prstGeom prst="rect">
            <a:avLst/>
          </a:prstGeom>
        </p:spPr>
        <p:txBody>
          <a:bodyPr wrap="square">
            <a:spAutoFit/>
          </a:bodyPr>
          <a:lstStyle/>
          <a:p>
            <a:r>
              <a:rPr lang="en-US" sz="3000" b="1" dirty="0">
                <a:solidFill>
                  <a:srgbClr val="000000"/>
                </a:solidFill>
                <a:latin typeface="Lato"/>
              </a:rPr>
              <a:t>Antibiotic-resistant germs cause more than 2 million illnesses and at least 23,000 deaths each year in the US.</a:t>
            </a:r>
          </a:p>
          <a:p>
            <a:endParaRPr lang="en-US" sz="3000" b="1" dirty="0">
              <a:solidFill>
                <a:srgbClr val="000000"/>
              </a:solidFill>
              <a:latin typeface="Lato"/>
            </a:endParaRPr>
          </a:p>
          <a:p>
            <a:r>
              <a:rPr lang="en-US" sz="3000" b="1" dirty="0">
                <a:solidFill>
                  <a:srgbClr val="000000"/>
                </a:solidFill>
                <a:latin typeface="Lato"/>
              </a:rPr>
              <a:t>Up to 70% </a:t>
            </a:r>
            <a:r>
              <a:rPr lang="en-US" sz="3600" b="1" u="sng" dirty="0">
                <a:latin typeface="Lato"/>
              </a:rPr>
              <a:t>fewer</a:t>
            </a:r>
            <a:r>
              <a:rPr lang="en-US" sz="3000" b="1" dirty="0">
                <a:solidFill>
                  <a:srgbClr val="000000"/>
                </a:solidFill>
                <a:latin typeface="Lato"/>
              </a:rPr>
              <a:t> patients will get CRE over 5 years if facilities coordinate to protect patients.</a:t>
            </a:r>
          </a:p>
          <a:p>
            <a:endParaRPr lang="en-US" sz="3000" b="1" dirty="0">
              <a:solidFill>
                <a:srgbClr val="000000"/>
              </a:solidFill>
              <a:latin typeface="Lato"/>
            </a:endParaRPr>
          </a:p>
          <a:p>
            <a:r>
              <a:rPr lang="en-US" sz="3000" b="1" dirty="0">
                <a:solidFill>
                  <a:srgbClr val="000000"/>
                </a:solidFill>
                <a:latin typeface="Lato"/>
              </a:rPr>
              <a:t>Preventing infections and improving antibiotic prescribing could save 37,000 lives from drug-resistant infections over 5 years.</a:t>
            </a:r>
            <a:endParaRPr lang="en-US" sz="3000" b="1" i="0" dirty="0">
              <a:solidFill>
                <a:srgbClr val="000000"/>
              </a:solidFill>
              <a:effectLst/>
              <a:latin typeface="Lato"/>
            </a:endParaRPr>
          </a:p>
        </p:txBody>
      </p:sp>
      <p:sp>
        <p:nvSpPr>
          <p:cNvPr id="5" name="Rectangle 4"/>
          <p:cNvSpPr/>
          <p:nvPr/>
        </p:nvSpPr>
        <p:spPr>
          <a:xfrm>
            <a:off x="457200" y="6320135"/>
            <a:ext cx="8229600" cy="461665"/>
          </a:xfrm>
          <a:prstGeom prst="rect">
            <a:avLst/>
          </a:prstGeom>
        </p:spPr>
        <p:txBody>
          <a:bodyPr wrap="square">
            <a:spAutoFit/>
          </a:bodyPr>
          <a:lstStyle/>
          <a:p>
            <a:pPr algn="ctr"/>
            <a:r>
              <a:rPr lang="en-US" sz="2400" dirty="0"/>
              <a:t>https://www.cdc.gov/vitalsigns/stop-spread/index.html</a:t>
            </a:r>
          </a:p>
        </p:txBody>
      </p:sp>
      <p:sp>
        <p:nvSpPr>
          <p:cNvPr id="6" name="TextBox 5"/>
          <p:cNvSpPr txBox="1"/>
          <p:nvPr/>
        </p:nvSpPr>
        <p:spPr>
          <a:xfrm>
            <a:off x="746081" y="174621"/>
            <a:ext cx="7651838" cy="1107996"/>
          </a:xfrm>
          <a:prstGeom prst="rect">
            <a:avLst/>
          </a:prstGeom>
          <a:noFill/>
          <a:ln w="25400">
            <a:solidFill>
              <a:srgbClr val="C00000"/>
            </a:solidFill>
          </a:ln>
          <a:scene3d>
            <a:camera prst="orthographicFront"/>
            <a:lightRig rig="threePt" dir="t"/>
          </a:scene3d>
          <a:sp3d contourW="12700">
            <a:contourClr>
              <a:schemeClr val="accent1">
                <a:lumMod val="60000"/>
                <a:lumOff val="40000"/>
              </a:schemeClr>
            </a:contourClr>
          </a:sp3d>
        </p:spPr>
        <p:txBody>
          <a:bodyPr wrap="none" rtlCol="0">
            <a:spAutoFit/>
          </a:bodyPr>
          <a:lstStyle/>
          <a:p>
            <a:r>
              <a:rPr lang="en-US" sz="6600" dirty="0"/>
              <a:t>According to the CDC </a:t>
            </a:r>
          </a:p>
        </p:txBody>
      </p:sp>
    </p:spTree>
    <p:extLst>
      <p:ext uri="{BB962C8B-B14F-4D97-AF65-F5344CB8AC3E}">
        <p14:creationId xmlns:p14="http://schemas.microsoft.com/office/powerpoint/2010/main" val="158331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xEl>
                                              <p:pRg st="2" end="2"/>
                                            </p:txEl>
                                          </p:spTgt>
                                        </p:tgtEl>
                                      </p:cBhvr>
                                    </p:animEffect>
                                    <p:animScale>
                                      <p:cBhvr>
                                        <p:cTn id="7" dur="250" autoRev="1" fill="hold"/>
                                        <p:tgtEl>
                                          <p:spTgt spid="4">
                                            <p:txEl>
                                              <p:pRg st="2" end="2"/>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 calcmode="lin" valueType="num">
                                      <p:cBhvr>
                                        <p:cTn id="12"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
            <a:ext cx="9067800" cy="6093976"/>
          </a:xfrm>
          <a:prstGeom prst="rect">
            <a:avLst/>
          </a:prstGeom>
        </p:spPr>
        <p:txBody>
          <a:bodyPr wrap="square">
            <a:spAutoFit/>
          </a:bodyPr>
          <a:lstStyle/>
          <a:p>
            <a:pPr algn="ctr"/>
            <a:r>
              <a:rPr lang="en-US" sz="4800" dirty="0"/>
              <a:t>According to CDC the Problems are:</a:t>
            </a:r>
            <a:endParaRPr lang="en-US" dirty="0"/>
          </a:p>
          <a:p>
            <a:pPr marL="285750" indent="-285750">
              <a:buFont typeface="Arial" charset="0"/>
              <a:buChar char="•"/>
            </a:pPr>
            <a:r>
              <a:rPr lang="en-US" sz="2600" b="1" dirty="0"/>
              <a:t>Germs spread between patients and across facilities.</a:t>
            </a:r>
          </a:p>
          <a:p>
            <a:pPr marL="285750" indent="-285750">
              <a:buFont typeface="Arial" charset="0"/>
              <a:buChar char="•"/>
            </a:pPr>
            <a:r>
              <a:rPr lang="en-US" sz="2600" b="1" dirty="0"/>
              <a:t>Antibiotic resistance is a threat.</a:t>
            </a:r>
          </a:p>
          <a:p>
            <a:pPr marL="285750" indent="-285750">
              <a:buFont typeface="Arial" charset="0"/>
              <a:buChar char="•"/>
            </a:pPr>
            <a:r>
              <a:rPr lang="en-US" sz="2800" b="1" i="1" dirty="0"/>
              <a:t>Nightmare germs called CRE (</a:t>
            </a:r>
            <a:r>
              <a:rPr lang="en-US" sz="2800" b="1" i="1" dirty="0" err="1"/>
              <a:t>carbapenem</a:t>
            </a:r>
            <a:r>
              <a:rPr lang="en-US" sz="2800" b="1" i="1" dirty="0"/>
              <a:t>-resistant </a:t>
            </a:r>
            <a:r>
              <a:rPr lang="en-US" sz="2800" b="1" i="1" dirty="0" err="1"/>
              <a:t>Enterobacteriaceae</a:t>
            </a:r>
            <a:r>
              <a:rPr lang="en-US" sz="2800" b="1" i="1" dirty="0"/>
              <a:t>) </a:t>
            </a:r>
            <a:r>
              <a:rPr lang="en-US" sz="2600" b="1" dirty="0"/>
              <a:t>can cause deadly infections and have become resistant to all or nearly all antibiotics we have.</a:t>
            </a:r>
          </a:p>
          <a:p>
            <a:pPr marL="285750" indent="-285750">
              <a:buFont typeface="Arial" charset="0"/>
              <a:buChar char="•"/>
            </a:pPr>
            <a:r>
              <a:rPr lang="en-US" sz="2600" b="1" dirty="0"/>
              <a:t>CRE spread between health care facilities like hospitals and nursing homes when appropriate actions are not taken.</a:t>
            </a:r>
          </a:p>
          <a:p>
            <a:pPr marL="285750" indent="-285750">
              <a:buFont typeface="Arial" charset="0"/>
              <a:buChar char="•"/>
            </a:pPr>
            <a:r>
              <a:rPr lang="en-US" sz="2600" b="1" dirty="0"/>
              <a:t>MRSA infections commonly cause deadly pneumonia &amp; sepsis.</a:t>
            </a:r>
          </a:p>
          <a:p>
            <a:pPr marL="285750" indent="-285750">
              <a:buFont typeface="Arial" charset="0"/>
              <a:buChar char="•"/>
            </a:pPr>
            <a:r>
              <a:rPr lang="en-US" sz="2600" b="1" dirty="0"/>
              <a:t>Pseudomonas aeruginosa can cause HAIs, including bloodstream infections. Strains resistant to almost all antibiotics are in hospitalized patients.</a:t>
            </a:r>
          </a:p>
          <a:p>
            <a:pPr marL="285750" indent="-285750">
              <a:buFont typeface="Arial" charset="0"/>
              <a:buChar char="•"/>
            </a:pPr>
            <a:r>
              <a:rPr lang="en-US" sz="2600" b="1" dirty="0"/>
              <a:t>These </a:t>
            </a:r>
            <a:r>
              <a:rPr lang="en-US" sz="2600" b="1" dirty="0" smtClean="0"/>
              <a:t>nightmare germs </a:t>
            </a:r>
            <a:r>
              <a:rPr lang="en-US" sz="2600" b="1" dirty="0"/>
              <a:t>are some of the most deadly </a:t>
            </a:r>
            <a:r>
              <a:rPr lang="en-US" sz="2600" b="1" dirty="0" smtClean="0"/>
              <a:t>  resistant </a:t>
            </a:r>
            <a:r>
              <a:rPr lang="en-US" sz="2600" b="1" dirty="0"/>
              <a:t>germs identified as “urgent” and “serious” threats.</a:t>
            </a:r>
          </a:p>
        </p:txBody>
      </p:sp>
      <p:sp>
        <p:nvSpPr>
          <p:cNvPr id="3" name="Rectangle 2"/>
          <p:cNvSpPr/>
          <p:nvPr/>
        </p:nvSpPr>
        <p:spPr>
          <a:xfrm>
            <a:off x="533400" y="6336268"/>
            <a:ext cx="8382000" cy="461665"/>
          </a:xfrm>
          <a:prstGeom prst="rect">
            <a:avLst/>
          </a:prstGeom>
        </p:spPr>
        <p:txBody>
          <a:bodyPr wrap="square">
            <a:spAutoFit/>
          </a:bodyPr>
          <a:lstStyle/>
          <a:p>
            <a:pPr algn="ctr"/>
            <a:r>
              <a:rPr lang="en-US" sz="2400" dirty="0"/>
              <a:t>https://www.cdc.gov/vitalsigns/stop-spread/index.html</a:t>
            </a:r>
          </a:p>
        </p:txBody>
      </p:sp>
    </p:spTree>
    <p:extLst>
      <p:ext uri="{BB962C8B-B14F-4D97-AF65-F5344CB8AC3E}">
        <p14:creationId xmlns:p14="http://schemas.microsoft.com/office/powerpoint/2010/main" val="1136026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
                                            <p:txEl>
                                              <p:pRg st="7" end="7"/>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76200"/>
            <a:ext cx="8832851" cy="662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79439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624" y="152400"/>
            <a:ext cx="8763000" cy="2554545"/>
          </a:xfrm>
          <a:prstGeom prst="rect">
            <a:avLst/>
          </a:prstGeom>
          <a:noFill/>
          <a:ln w="53975" cmpd="thickThin">
            <a:solidFill>
              <a:srgbClr val="C00000"/>
            </a:solidFill>
          </a:ln>
        </p:spPr>
        <p:txBody>
          <a:bodyPr wrap="square" rtlCol="0">
            <a:spAutoFit/>
          </a:bodyPr>
          <a:lstStyle/>
          <a:p>
            <a:pPr algn="ctr"/>
            <a:r>
              <a:rPr lang="en-US" sz="3200" b="1" dirty="0">
                <a:latin typeface="Arial Unicode MS" panose="020B0604020202020204" pitchFamily="34" charset="-128"/>
                <a:ea typeface="Arial Unicode MS" panose="020B0604020202020204" pitchFamily="34" charset="-128"/>
                <a:cs typeface="Arial Unicode MS" panose="020B0604020202020204" pitchFamily="34" charset="-128"/>
              </a:rPr>
              <a:t>“This elderly appearing man, with repeated </a:t>
            </a:r>
          </a:p>
          <a:p>
            <a:pPr algn="ctr"/>
            <a:r>
              <a:rPr lang="en-US" sz="3200" b="1" dirty="0">
                <a:latin typeface="Arial Unicode MS" panose="020B0604020202020204" pitchFamily="34" charset="-128"/>
                <a:ea typeface="Arial Unicode MS" panose="020B0604020202020204" pitchFamily="34" charset="-128"/>
                <a:cs typeface="Arial Unicode MS" panose="020B0604020202020204" pitchFamily="34" charset="-128"/>
              </a:rPr>
              <a:t>multiple admissions across multiple facilities </a:t>
            </a:r>
          </a:p>
          <a:p>
            <a:pPr algn="ctr"/>
            <a:r>
              <a:rPr lang="en-US" sz="3200" b="1" dirty="0">
                <a:latin typeface="Arial Unicode MS" panose="020B0604020202020204" pitchFamily="34" charset="-128"/>
                <a:ea typeface="Arial Unicode MS" panose="020B0604020202020204" pitchFamily="34" charset="-128"/>
                <a:cs typeface="Arial Unicode MS" panose="020B0604020202020204" pitchFamily="34" charset="-128"/>
              </a:rPr>
              <a:t>throughout the Las Vegas Valley, presented </a:t>
            </a:r>
          </a:p>
          <a:p>
            <a:pPr algn="ctr"/>
            <a:r>
              <a:rPr lang="en-US" sz="3200" b="1" dirty="0">
                <a:latin typeface="Arial Unicode MS" panose="020B0604020202020204" pitchFamily="34" charset="-128"/>
                <a:ea typeface="Arial Unicode MS" panose="020B0604020202020204" pitchFamily="34" charset="-128"/>
                <a:cs typeface="Arial Unicode MS" panose="020B0604020202020204" pitchFamily="34" charset="-128"/>
              </a:rPr>
              <a:t>to the hospital on a transfer from a local </a:t>
            </a:r>
          </a:p>
          <a:p>
            <a:pPr algn="ctr"/>
            <a:r>
              <a:rPr lang="en-US" sz="3200" b="1" dirty="0">
                <a:latin typeface="Arial Unicode MS" panose="020B0604020202020204" pitchFamily="34" charset="-128"/>
                <a:ea typeface="Arial Unicode MS" panose="020B0604020202020204" pitchFamily="34" charset="-128"/>
                <a:cs typeface="Arial Unicode MS" panose="020B0604020202020204" pitchFamily="34" charset="-128"/>
              </a:rPr>
              <a:t>post-acute facility.”</a:t>
            </a:r>
          </a:p>
        </p:txBody>
      </p:sp>
      <p:sp>
        <p:nvSpPr>
          <p:cNvPr id="3" name="TextBox 2"/>
          <p:cNvSpPr txBox="1"/>
          <p:nvPr/>
        </p:nvSpPr>
        <p:spPr>
          <a:xfrm>
            <a:off x="152400" y="2665274"/>
            <a:ext cx="8801448" cy="1754326"/>
          </a:xfrm>
          <a:prstGeom prst="rect">
            <a:avLst/>
          </a:prstGeom>
          <a:noFill/>
          <a:ln w="53975" cmpd="thickThin">
            <a:solidFill>
              <a:srgbClr val="C00000"/>
            </a:solidFill>
          </a:ln>
        </p:spPr>
        <p:txBody>
          <a:bodyPr wrap="none" rtlCol="0">
            <a:spAutoFit/>
          </a:bodyPr>
          <a:lstStyle/>
          <a:p>
            <a:r>
              <a:rPr lang="en-US" sz="3600" b="1" dirty="0"/>
              <a:t>“This epidemic strain of Clostridium Difficile </a:t>
            </a:r>
          </a:p>
          <a:p>
            <a:r>
              <a:rPr lang="en-US" sz="3600" b="1" dirty="0"/>
              <a:t>(NAP 027-NAPI-BI) is known to produce a</a:t>
            </a:r>
          </a:p>
          <a:p>
            <a:r>
              <a:rPr lang="en-US" sz="3600" b="1" dirty="0"/>
              <a:t> significantly higher number of C-diff spores”</a:t>
            </a:r>
          </a:p>
        </p:txBody>
      </p:sp>
      <p:sp>
        <p:nvSpPr>
          <p:cNvPr id="4" name="Rectangle 3"/>
          <p:cNvSpPr/>
          <p:nvPr/>
        </p:nvSpPr>
        <p:spPr>
          <a:xfrm>
            <a:off x="400224" y="4419600"/>
            <a:ext cx="8305800" cy="2369880"/>
          </a:xfrm>
          <a:prstGeom prst="rect">
            <a:avLst/>
          </a:prstGeom>
          <a:ln w="53975" cmpd="thickThin">
            <a:solidFill>
              <a:schemeClr val="accent1"/>
            </a:solidFill>
          </a:ln>
        </p:spPr>
        <p:txBody>
          <a:bodyPr wrap="square">
            <a:spAutoFit/>
          </a:bodyPr>
          <a:lstStyle/>
          <a:p>
            <a:pPr algn="ctr"/>
            <a:r>
              <a:rPr lang="en-US" sz="3200" b="1" dirty="0">
                <a:solidFill>
                  <a:srgbClr val="7030A0"/>
                </a:solidFill>
              </a:rPr>
              <a:t>The epidemic BI/NAP1/027 strain of C. difficile </a:t>
            </a:r>
          </a:p>
          <a:p>
            <a:pPr algn="ctr"/>
            <a:r>
              <a:rPr lang="en-US" sz="3200" b="1" dirty="0">
                <a:solidFill>
                  <a:srgbClr val="7030A0"/>
                </a:solidFill>
              </a:rPr>
              <a:t>is more lethal, causes more extensive brain hemorrhage, and is antigenically variable from  previously studied strains.</a:t>
            </a:r>
          </a:p>
          <a:p>
            <a:pPr algn="ctr"/>
            <a:r>
              <a:rPr lang="en-US" sz="2000" b="1" dirty="0"/>
              <a:t>https://www.ncbi.nlm.nih.gov/pmc/articles/PMC3731247/</a:t>
            </a:r>
          </a:p>
        </p:txBody>
      </p:sp>
    </p:spTree>
    <p:extLst>
      <p:ext uri="{BB962C8B-B14F-4D97-AF65-F5344CB8AC3E}">
        <p14:creationId xmlns:p14="http://schemas.microsoft.com/office/powerpoint/2010/main" val="8297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561" y="746078"/>
            <a:ext cx="8763000" cy="5601533"/>
          </a:xfrm>
          <a:prstGeom prst="rect">
            <a:avLst/>
          </a:prstGeom>
        </p:spPr>
        <p:txBody>
          <a:bodyPr wrap="square">
            <a:spAutoFit/>
          </a:bodyPr>
          <a:lstStyle/>
          <a:p>
            <a:pPr algn="ctr"/>
            <a:r>
              <a:rPr lang="en-US" sz="6000" b="1" dirty="0"/>
              <a:t>CDC reports Nevada's first 'nightmare bacteria'</a:t>
            </a:r>
          </a:p>
          <a:p>
            <a:pPr algn="ctr"/>
            <a:r>
              <a:rPr lang="en-US" dirty="0"/>
              <a:t>Marcella Corona, mcorona@rgj.com Published 6:04 a.m. PT Jan. 13, 2017 |</a:t>
            </a:r>
          </a:p>
          <a:p>
            <a:endParaRPr lang="en-US" sz="800" dirty="0"/>
          </a:p>
          <a:p>
            <a:r>
              <a:rPr lang="en-US" sz="2100" b="1" dirty="0"/>
              <a:t>“Public health officials reported a Reno woman who died last year</a:t>
            </a:r>
          </a:p>
          <a:p>
            <a:r>
              <a:rPr lang="en-US" sz="2100" b="1" dirty="0"/>
              <a:t> from an incurable superbug – a problem that is spreading in the U.S.</a:t>
            </a:r>
          </a:p>
          <a:p>
            <a:endParaRPr lang="en-US" sz="800" b="1" dirty="0"/>
          </a:p>
          <a:p>
            <a:endParaRPr lang="en-US" sz="800" b="1" dirty="0"/>
          </a:p>
          <a:p>
            <a:r>
              <a:rPr lang="en-US" sz="2100" b="1" dirty="0"/>
              <a:t>The bug was resistant to 26 different antibiotics, according to the </a:t>
            </a:r>
          </a:p>
          <a:p>
            <a:r>
              <a:rPr lang="en-US" sz="2100" b="1" dirty="0"/>
              <a:t>Morbidity and Mortality Weekly Report.</a:t>
            </a:r>
          </a:p>
          <a:p>
            <a:endParaRPr lang="en-US" sz="800" b="1" dirty="0"/>
          </a:p>
          <a:p>
            <a:r>
              <a:rPr lang="en-US" sz="2800" b="1" dirty="0"/>
              <a:t>So the CDC basically reported that there was nothing </a:t>
            </a:r>
          </a:p>
          <a:p>
            <a:r>
              <a:rPr lang="en-US" sz="2800" b="1" dirty="0"/>
              <a:t>in our medicine cabinet to treat this lady,” </a:t>
            </a:r>
          </a:p>
          <a:p>
            <a:r>
              <a:rPr lang="en-US" sz="2400" b="1" dirty="0"/>
              <a:t>said Dr. Randall Todd, division director of epidemiology &amp; </a:t>
            </a:r>
          </a:p>
          <a:p>
            <a:r>
              <a:rPr lang="en-US" sz="2400" b="1" dirty="0"/>
              <a:t>public health preparedness for Washoe County Health Dist.</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1950"/>
            <a:ext cx="5446713" cy="792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801750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10" end="10"/>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4">
                                            <p:txEl>
                                              <p:pRg st="11" end="11"/>
                                            </p:txEl>
                                          </p:spTgt>
                                        </p:tgtEl>
                                        <p:attrNameLst>
                                          <p:attrName>style.textDecorationUnderline</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12" end="12"/>
                                            </p:txEl>
                                          </p:spTgt>
                                        </p:tgtEl>
                                        <p:attrNameLst>
                                          <p:attrName>style.visibility</p:attrName>
                                        </p:attrNameLst>
                                      </p:cBhvr>
                                      <p:to>
                                        <p:strVal val="visible"/>
                                      </p:to>
                                    </p:set>
                                    <p:animEffect transition="in" filter="barn(inVertical)">
                                      <p:cBhvr>
                                        <p:cTn id="13" dur="500"/>
                                        <p:tgtEl>
                                          <p:spTgt spid="4">
                                            <p:txEl>
                                              <p:pRg st="12" end="1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13" end="13"/>
                                            </p:txEl>
                                          </p:spTgt>
                                        </p:tgtEl>
                                        <p:attrNameLst>
                                          <p:attrName>style.visibility</p:attrName>
                                        </p:attrNameLst>
                                      </p:cBhvr>
                                      <p:to>
                                        <p:strVal val="visible"/>
                                      </p:to>
                                    </p:set>
                                    <p:animEffect transition="in" filter="barn(inVertical)">
                                      <p:cBhvr>
                                        <p:cTn id="16"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 slide needed</a:t>
            </a:r>
          </a:p>
        </p:txBody>
      </p:sp>
      <p:pic>
        <p:nvPicPr>
          <p:cNvPr id="8194" name="Picture 2" descr="C:\Users\ezpawn\Desktop\August 2016\infectioncontroltransferform CDC-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463" y="76199"/>
            <a:ext cx="7331075" cy="813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664417"/>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8600"/>
            <a:ext cx="8839200" cy="6436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618412"/>
      </p:ext>
    </p:extLst>
  </p:cSld>
  <p:clrMapOvr>
    <a:masterClrMapping/>
  </p:clrMapOvr>
  <mc:AlternateContent xmlns:mc="http://schemas.openxmlformats.org/markup-compatibility/2006" xmlns:p14="http://schemas.microsoft.com/office/powerpoint/2010/main">
    <mc:Choice Requires="p14">
      <p:transition spd="slow" p14:dur="800" advTm="2000">
        <p14:flythrough/>
      </p:transition>
    </mc:Choice>
    <mc:Fallback xmlns="">
      <p:transition spd="slow" advTm="2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520130-5803-4E0A-8FF3-DA6D01A36017}"/>
              </a:ext>
            </a:extLst>
          </p:cNvPr>
          <p:cNvSpPr>
            <a:spLocks noGrp="1"/>
          </p:cNvSpPr>
          <p:nvPr>
            <p:ph type="title"/>
          </p:nvPr>
        </p:nvSpPr>
        <p:spPr>
          <a:xfrm>
            <a:off x="457200" y="0"/>
            <a:ext cx="8229600" cy="1143000"/>
          </a:xfrm>
        </p:spPr>
        <p:txBody>
          <a:bodyPr>
            <a:normAutofit/>
          </a:bodyPr>
          <a:lstStyle/>
          <a:p>
            <a:r>
              <a:rPr lang="en-US" dirty="0"/>
              <a:t>The Journey of the  IFICTF </a:t>
            </a:r>
          </a:p>
        </p:txBody>
      </p:sp>
      <p:sp>
        <p:nvSpPr>
          <p:cNvPr id="3" name="Content Placeholder 2">
            <a:extLst>
              <a:ext uri="{FF2B5EF4-FFF2-40B4-BE49-F238E27FC236}">
                <a16:creationId xmlns="" xmlns:a16="http://schemas.microsoft.com/office/drawing/2014/main" id="{B73E86D4-0F42-4132-9CD5-F9453A2DF921}"/>
              </a:ext>
            </a:extLst>
          </p:cNvPr>
          <p:cNvSpPr>
            <a:spLocks noGrp="1"/>
          </p:cNvSpPr>
          <p:nvPr>
            <p:ph idx="1"/>
          </p:nvPr>
        </p:nvSpPr>
        <p:spPr>
          <a:xfrm>
            <a:off x="228600" y="990600"/>
            <a:ext cx="8839200" cy="5562600"/>
          </a:xfrm>
        </p:spPr>
        <p:txBody>
          <a:bodyPr>
            <a:noAutofit/>
          </a:bodyPr>
          <a:lstStyle/>
          <a:p>
            <a:r>
              <a:rPr lang="en-US" sz="1800" b="1" u="sng" dirty="0"/>
              <a:t>September 2015-  </a:t>
            </a:r>
            <a:r>
              <a:rPr lang="en-US" sz="1800" b="1" dirty="0"/>
              <a:t>The need for a better communication tool was identified </a:t>
            </a:r>
          </a:p>
          <a:p>
            <a:r>
              <a:rPr lang="en-US" sz="1800" b="1" dirty="0"/>
              <a:t>Give our community partners the same information that we want them to give us</a:t>
            </a:r>
          </a:p>
          <a:p>
            <a:r>
              <a:rPr lang="en-US" sz="1800" b="1" u="sng" dirty="0"/>
              <a:t>October 2015- </a:t>
            </a:r>
            <a:r>
              <a:rPr lang="en-US" sz="1800" b="1" dirty="0"/>
              <a:t>Brought the idea to each of our committee meetings for “buy in”</a:t>
            </a:r>
          </a:p>
          <a:p>
            <a:r>
              <a:rPr lang="en-US" sz="1800" b="1" dirty="0"/>
              <a:t>Identified the “Top 10” places our patients go to and come from</a:t>
            </a:r>
          </a:p>
          <a:p>
            <a:r>
              <a:rPr lang="en-US" sz="1800" b="1" u="sng" dirty="0"/>
              <a:t>November 2015- </a:t>
            </a:r>
            <a:r>
              <a:rPr lang="en-US" sz="1800" b="1" dirty="0"/>
              <a:t>Invited the “Top 10”  to Mountainview Hospital to review  our communication tool</a:t>
            </a:r>
          </a:p>
          <a:p>
            <a:r>
              <a:rPr lang="en-US" sz="1800" b="1" u="sng" dirty="0"/>
              <a:t>December 2015- </a:t>
            </a:r>
            <a:r>
              <a:rPr lang="en-US" sz="1800" b="1" dirty="0"/>
              <a:t>Updated the transfer papers to eliminate “double documentation” </a:t>
            </a:r>
          </a:p>
          <a:p>
            <a:r>
              <a:rPr lang="en-US" sz="1800" b="1" u="sng" dirty="0"/>
              <a:t>January 2016-  </a:t>
            </a:r>
            <a:r>
              <a:rPr lang="en-US" sz="1800" b="1" dirty="0"/>
              <a:t>Shared and received approval  with  various medical committees at Mountainview.   </a:t>
            </a:r>
          </a:p>
          <a:p>
            <a:r>
              <a:rPr lang="en-US" sz="1800" b="1" dirty="0"/>
              <a:t>Shared with NV ASP,  local APIC chapter</a:t>
            </a:r>
          </a:p>
          <a:p>
            <a:r>
              <a:rPr lang="en-US" sz="1800" b="1" u="sng" dirty="0"/>
              <a:t>February /March 2016- </a:t>
            </a:r>
            <a:r>
              <a:rPr lang="en-US" sz="1800" b="1" dirty="0" err="1"/>
              <a:t>Housewide</a:t>
            </a:r>
            <a:r>
              <a:rPr lang="en-US" sz="1800" b="1" dirty="0"/>
              <a:t> Education Campaign</a:t>
            </a:r>
          </a:p>
          <a:p>
            <a:r>
              <a:rPr lang="en-US" sz="1800" b="1" u="sng" dirty="0"/>
              <a:t>April 2016- </a:t>
            </a:r>
            <a:r>
              <a:rPr lang="en-US" sz="1800" b="1" dirty="0"/>
              <a:t>Official kick off</a:t>
            </a:r>
          </a:p>
          <a:p>
            <a:r>
              <a:rPr lang="en-US" sz="1800" b="1" u="sng" dirty="0"/>
              <a:t>May-September 2016- </a:t>
            </a:r>
            <a:r>
              <a:rPr lang="en-US" sz="1800" b="1" dirty="0"/>
              <a:t>Feedback, reinforcement, shared communication from other facilities</a:t>
            </a:r>
          </a:p>
          <a:p>
            <a:r>
              <a:rPr lang="en-US" sz="1800" b="1" u="sng" dirty="0"/>
              <a:t>October 2016- </a:t>
            </a:r>
            <a:r>
              <a:rPr lang="en-US" sz="1800" b="1" dirty="0"/>
              <a:t>Back to Basics</a:t>
            </a:r>
          </a:p>
          <a:p>
            <a:r>
              <a:rPr lang="en-US" sz="1800" b="1" u="sng" dirty="0"/>
              <a:t>November 2016- Present- </a:t>
            </a:r>
            <a:r>
              <a:rPr lang="en-US" sz="1800" b="1" dirty="0"/>
              <a:t>Continue to educate (Nursing Orientation, GME, Staff Meetings)</a:t>
            </a:r>
          </a:p>
        </p:txBody>
      </p:sp>
    </p:spTree>
    <p:extLst>
      <p:ext uri="{BB962C8B-B14F-4D97-AF65-F5344CB8AC3E}">
        <p14:creationId xmlns:p14="http://schemas.microsoft.com/office/powerpoint/2010/main" val="205376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6FC162-39EE-44EA-AF2B-1F0B49116E83}"/>
              </a:ext>
            </a:extLst>
          </p:cNvPr>
          <p:cNvSpPr>
            <a:spLocks noGrp="1"/>
          </p:cNvSpPr>
          <p:nvPr>
            <p:ph type="title"/>
          </p:nvPr>
        </p:nvSpPr>
        <p:spPr/>
        <p:txBody>
          <a:bodyPr/>
          <a:lstStyle/>
          <a:p>
            <a:r>
              <a:rPr lang="en-US" b="1" dirty="0"/>
              <a:t>Feedback…teaching moments</a:t>
            </a:r>
          </a:p>
        </p:txBody>
      </p:sp>
      <p:sp>
        <p:nvSpPr>
          <p:cNvPr id="3" name="Content Placeholder 2">
            <a:extLst>
              <a:ext uri="{FF2B5EF4-FFF2-40B4-BE49-F238E27FC236}">
                <a16:creationId xmlns="" xmlns:a16="http://schemas.microsoft.com/office/drawing/2014/main" id="{D2E736AE-4F97-4C50-9C99-F43C20F008EA}"/>
              </a:ext>
            </a:extLst>
          </p:cNvPr>
          <p:cNvSpPr>
            <a:spLocks noGrp="1"/>
          </p:cNvSpPr>
          <p:nvPr>
            <p:ph idx="1"/>
          </p:nvPr>
        </p:nvSpPr>
        <p:spPr>
          <a:xfrm>
            <a:off x="228600" y="1219200"/>
            <a:ext cx="8686800" cy="5410200"/>
          </a:xfrm>
        </p:spPr>
        <p:txBody>
          <a:bodyPr>
            <a:normAutofit fontScale="47500" lnSpcReduction="20000"/>
          </a:bodyPr>
          <a:lstStyle/>
          <a:p>
            <a:endParaRPr lang="en-US" dirty="0"/>
          </a:p>
          <a:p>
            <a:r>
              <a:rPr lang="en-US" sz="3800" b="1" dirty="0"/>
              <a:t>Incomplete forms are sent to me from receiving facilities</a:t>
            </a:r>
          </a:p>
          <a:p>
            <a:endParaRPr lang="en-US" sz="3800" b="1" dirty="0"/>
          </a:p>
          <a:p>
            <a:r>
              <a:rPr lang="en-US" sz="3800" b="1" dirty="0"/>
              <a:t>Copies are reviewed with involved staff </a:t>
            </a:r>
          </a:p>
          <a:p>
            <a:endParaRPr lang="en-US" sz="3800" b="1" dirty="0"/>
          </a:p>
          <a:p>
            <a:r>
              <a:rPr lang="en-US" sz="3800" b="1" dirty="0"/>
              <a:t>Sharing the POSITIVES has been very important, it’s really helped get the staff on board</a:t>
            </a:r>
          </a:p>
          <a:p>
            <a:endParaRPr lang="en-US" sz="3800" b="1" dirty="0"/>
          </a:p>
          <a:p>
            <a:r>
              <a:rPr lang="en-US" sz="3800" b="1" dirty="0"/>
              <a:t>Received this email on May 3, 2016 …..our process kick off was April 19, 2016.  This email was shared on our hospital intranet</a:t>
            </a:r>
          </a:p>
          <a:p>
            <a:endParaRPr lang="en-US" b="1" dirty="0"/>
          </a:p>
          <a:p>
            <a:r>
              <a:rPr lang="en-US" sz="4200" b="1" dirty="0"/>
              <a:t>We transferred in a patient a couple of nights ago.  When I came in the following morning to look over the admission I saw the patient was coming from an acute hospital stay r/t SIRS and was here to finish out the antibiotics.  They had been pan cultured while in the hospital which showed multiple systems affected with multiple MDROs.  EVERY culture including date, origin of specimen and result with organism was there.   I was able to review the meds and clinical status, get out onto the floor and work with the nurses and CNAs on things to be watching for and what to report right way.  I then called our ID provider and by the time I was done, felt like we had a great handle on the patient and his care.</a:t>
            </a:r>
          </a:p>
        </p:txBody>
      </p:sp>
    </p:spTree>
    <p:extLst>
      <p:ext uri="{BB962C8B-B14F-4D97-AF65-F5344CB8AC3E}">
        <p14:creationId xmlns:p14="http://schemas.microsoft.com/office/powerpoint/2010/main" val="285782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1000"/>
                                        <p:tgtEl>
                                          <p:spTgt spid="3">
                                            <p:txEl>
                                              <p:pRg st="9" end="9"/>
                                            </p:txEl>
                                          </p:spTgt>
                                        </p:tgtEl>
                                      </p:cBhvr>
                                    </p:animEffect>
                                    <p:anim calcmode="lin" valueType="num">
                                      <p:cBhvr>
                                        <p:cTn id="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BC4541A-B1AF-442A-81E0-EE91EE95A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24348"/>
            <a:ext cx="4591050" cy="6006903"/>
          </a:xfrm>
          <a:prstGeom prst="rect">
            <a:avLst/>
          </a:prstGeom>
        </p:spPr>
      </p:pic>
      <p:sp>
        <p:nvSpPr>
          <p:cNvPr id="6" name="TextBox 5">
            <a:extLst>
              <a:ext uri="{FF2B5EF4-FFF2-40B4-BE49-F238E27FC236}">
                <a16:creationId xmlns="" xmlns:a16="http://schemas.microsoft.com/office/drawing/2014/main" id="{9E835F54-0F65-4A88-BC46-739F6559D5C3}"/>
              </a:ext>
            </a:extLst>
          </p:cNvPr>
          <p:cNvSpPr txBox="1"/>
          <p:nvPr/>
        </p:nvSpPr>
        <p:spPr>
          <a:xfrm>
            <a:off x="152400" y="86380"/>
            <a:ext cx="88392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Facilities need to work together </a:t>
            </a:r>
          </a:p>
        </p:txBody>
      </p:sp>
      <p:sp>
        <p:nvSpPr>
          <p:cNvPr id="7" name="TextBox 6">
            <a:extLst>
              <a:ext uri="{FF2B5EF4-FFF2-40B4-BE49-F238E27FC236}">
                <a16:creationId xmlns="" xmlns:a16="http://schemas.microsoft.com/office/drawing/2014/main" id="{B9054E32-825B-41CC-A739-6BCC85B76497}"/>
              </a:ext>
            </a:extLst>
          </p:cNvPr>
          <p:cNvSpPr txBox="1"/>
          <p:nvPr/>
        </p:nvSpPr>
        <p:spPr>
          <a:xfrm>
            <a:off x="5257800" y="3861137"/>
            <a:ext cx="3581400" cy="1015663"/>
          </a:xfrm>
          <a:prstGeom prst="rect">
            <a:avLst/>
          </a:prstGeom>
          <a:noFill/>
        </p:spPr>
        <p:txBody>
          <a:bodyPr wrap="square" rtlCol="0">
            <a:spAutoFit/>
          </a:bodyPr>
          <a:lstStyle/>
          <a:p>
            <a:r>
              <a:rPr lang="en-US" sz="2000" b="1" dirty="0"/>
              <a:t>When we don’t work together, we have the potential to cause harm to our patients</a:t>
            </a:r>
          </a:p>
        </p:txBody>
      </p:sp>
      <p:sp>
        <p:nvSpPr>
          <p:cNvPr id="8" name="Rectangle 7">
            <a:extLst>
              <a:ext uri="{FF2B5EF4-FFF2-40B4-BE49-F238E27FC236}">
                <a16:creationId xmlns="" xmlns:a16="http://schemas.microsoft.com/office/drawing/2014/main" id="{9CF196AB-9883-4927-AAB8-AB58721FF861}"/>
              </a:ext>
            </a:extLst>
          </p:cNvPr>
          <p:cNvSpPr/>
          <p:nvPr/>
        </p:nvSpPr>
        <p:spPr>
          <a:xfrm>
            <a:off x="5240594" y="685800"/>
            <a:ext cx="3598606" cy="1323439"/>
          </a:xfrm>
          <a:prstGeom prst="rect">
            <a:avLst/>
          </a:prstGeom>
        </p:spPr>
        <p:txBody>
          <a:bodyPr wrap="square">
            <a:spAutoFit/>
          </a:bodyPr>
          <a:lstStyle/>
          <a:p>
            <a:r>
              <a:rPr lang="en-US" sz="2000" b="1" dirty="0"/>
              <a:t>As members of the healthcare community all of us are responsible for preventing the transmission of organisms</a:t>
            </a:r>
          </a:p>
        </p:txBody>
      </p:sp>
      <p:sp>
        <p:nvSpPr>
          <p:cNvPr id="9" name="Rectangle 8">
            <a:extLst>
              <a:ext uri="{FF2B5EF4-FFF2-40B4-BE49-F238E27FC236}">
                <a16:creationId xmlns="" xmlns:a16="http://schemas.microsoft.com/office/drawing/2014/main" id="{257CCBF3-048A-4387-886A-1CD8E218D14B}"/>
              </a:ext>
            </a:extLst>
          </p:cNvPr>
          <p:cNvSpPr/>
          <p:nvPr/>
        </p:nvSpPr>
        <p:spPr>
          <a:xfrm>
            <a:off x="5257800" y="2257961"/>
            <a:ext cx="3505200" cy="1323439"/>
          </a:xfrm>
          <a:prstGeom prst="rect">
            <a:avLst/>
          </a:prstGeom>
        </p:spPr>
        <p:txBody>
          <a:bodyPr wrap="square">
            <a:spAutoFit/>
          </a:bodyPr>
          <a:lstStyle/>
          <a:p>
            <a:r>
              <a:rPr lang="en-US" sz="2000" b="1" dirty="0"/>
              <a:t>Communication between facilities is just as important as communication within each of our individual facilities </a:t>
            </a:r>
          </a:p>
        </p:txBody>
      </p:sp>
      <p:sp>
        <p:nvSpPr>
          <p:cNvPr id="10" name="Rectangle 9">
            <a:extLst>
              <a:ext uri="{FF2B5EF4-FFF2-40B4-BE49-F238E27FC236}">
                <a16:creationId xmlns="" xmlns:a16="http://schemas.microsoft.com/office/drawing/2014/main" id="{AD592588-0EA8-4E25-8292-92CB1535E16A}"/>
              </a:ext>
            </a:extLst>
          </p:cNvPr>
          <p:cNvSpPr/>
          <p:nvPr/>
        </p:nvSpPr>
        <p:spPr>
          <a:xfrm>
            <a:off x="5257800" y="5077361"/>
            <a:ext cx="3416710" cy="1323439"/>
          </a:xfrm>
          <a:prstGeom prst="rect">
            <a:avLst/>
          </a:prstGeom>
        </p:spPr>
        <p:txBody>
          <a:bodyPr wrap="square">
            <a:spAutoFit/>
          </a:bodyPr>
          <a:lstStyle/>
          <a:p>
            <a:r>
              <a:rPr lang="en-US" sz="2000" b="1" dirty="0"/>
              <a:t>Let’s not forget about involving transport companies and EMS so that they can take proper precautions </a:t>
            </a:r>
          </a:p>
        </p:txBody>
      </p:sp>
    </p:spTree>
    <p:extLst>
      <p:ext uri="{BB962C8B-B14F-4D97-AF65-F5344CB8AC3E}">
        <p14:creationId xmlns:p14="http://schemas.microsoft.com/office/powerpoint/2010/main" val="314285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ezpawn\Desktop\August 2016\CDC coordinate care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10591800"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6335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ezpawn\Desktop\August 2016\CDC coordinate care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731046"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2916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ezpawn\Desktop\August 2016\CDC coordinate care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0" y="152400"/>
            <a:ext cx="897038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5537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5363" name="Picture 3" descr="C:\Users\ezpawn\Desktop\August 2016\CDC coordinate care C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91601"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1575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76709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ezpawn\Desktop\August 2016\CDC coordinate c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199"/>
            <a:ext cx="8991600" cy="67056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9836882">
            <a:off x="121499" y="1849541"/>
            <a:ext cx="5058116"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7200" dirty="0" smtClean="0"/>
              <a:t>Build Bridges</a:t>
            </a:r>
            <a:endParaRPr lang="en-US" sz="7200" dirty="0"/>
          </a:p>
        </p:txBody>
      </p:sp>
      <p:cxnSp>
        <p:nvCxnSpPr>
          <p:cNvPr id="4" name="Straight Arrow Connector 3"/>
          <p:cNvCxnSpPr/>
          <p:nvPr/>
        </p:nvCxnSpPr>
        <p:spPr>
          <a:xfrm>
            <a:off x="2650557" y="3048000"/>
            <a:ext cx="3064443" cy="762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00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ezpawn\Downloads\webinar-flyer-c_172_0038caa37a443dff9d08dd0e31a43df4fd21aab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52400"/>
            <a:ext cx="9296400" cy="7772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290" y="1524000"/>
            <a:ext cx="36955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28800" y="5867400"/>
            <a:ext cx="4343400" cy="830997"/>
          </a:xfrm>
          <a:prstGeom prst="rect">
            <a:avLst/>
          </a:prstGeom>
          <a:solidFill>
            <a:srgbClr val="FFC000"/>
          </a:solidFill>
        </p:spPr>
        <p:txBody>
          <a:bodyPr wrap="square">
            <a:spAutoFit/>
          </a:bodyPr>
          <a:lstStyle/>
          <a:p>
            <a:pPr fontAlgn="base"/>
            <a:r>
              <a:rPr lang="en-US" sz="4800" b="1" u="sng" dirty="0">
                <a:hlinkClick r:id="rId4"/>
              </a:rPr>
              <a:t> www.nvasp.net</a:t>
            </a:r>
            <a:endParaRPr lang="en-US" sz="4800" dirty="0"/>
          </a:p>
        </p:txBody>
      </p:sp>
    </p:spTree>
    <p:extLst>
      <p:ext uri="{BB962C8B-B14F-4D97-AF65-F5344CB8AC3E}">
        <p14:creationId xmlns:p14="http://schemas.microsoft.com/office/powerpoint/2010/main" val="35173856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600200"/>
            <a:ext cx="7620000" cy="5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 y="-76200"/>
            <a:ext cx="7467600" cy="1754326"/>
          </a:xfrm>
          <a:prstGeom prst="rect">
            <a:avLst/>
          </a:prstGeom>
          <a:noFill/>
        </p:spPr>
        <p:txBody>
          <a:bodyPr wrap="square" rtlCol="0">
            <a:spAutoFit/>
          </a:bodyPr>
          <a:lstStyle/>
          <a:p>
            <a:pPr algn="ctr"/>
            <a:r>
              <a:rPr lang="en-US" sz="5400" b="1" dirty="0">
                <a:solidFill>
                  <a:schemeClr val="accent5">
                    <a:lumMod val="50000"/>
                  </a:schemeClr>
                </a:solidFill>
              </a:rPr>
              <a:t>The Island of Reno, </a:t>
            </a:r>
          </a:p>
          <a:p>
            <a:pPr algn="ctr"/>
            <a:r>
              <a:rPr lang="en-US" sz="5400" b="1" dirty="0">
                <a:solidFill>
                  <a:schemeClr val="accent5">
                    <a:lumMod val="50000"/>
                  </a:schemeClr>
                </a:solidFill>
              </a:rPr>
              <a:t>Sparks and Carson City</a:t>
            </a:r>
          </a:p>
        </p:txBody>
      </p:sp>
    </p:spTree>
    <p:extLst>
      <p:ext uri="{BB962C8B-B14F-4D97-AF65-F5344CB8AC3E}">
        <p14:creationId xmlns:p14="http://schemas.microsoft.com/office/powerpoint/2010/main" val="695369631"/>
      </p:ext>
    </p:extLst>
  </p:cSld>
  <p:clrMapOvr>
    <a:masterClrMapping/>
  </p:clrMapOvr>
  <mc:AlternateContent xmlns:mc="http://schemas.openxmlformats.org/markup-compatibility/2006" xmlns:p14="http://schemas.microsoft.com/office/powerpoint/2010/main">
    <mc:Choice Requires="p14">
      <p:transition spd="slow" p14:dur="900" advTm="2000">
        <p14:warp dir="in"/>
      </p:transition>
    </mc:Choice>
    <mc:Fallback xmlns="">
      <p:transition spd="slow" advTm="2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9432"/>
            <a:ext cx="6629400" cy="661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649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800"/>
            <a:ext cx="8992171"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94177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54163"/>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706563"/>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descr="C:\Users\ezpawn\Desktop\August 2016\Welfare Island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9013130" cy="655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7527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lated image"/>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839200" cy="6629400"/>
          </a:xfrm>
          <a:prstGeom prst="rect">
            <a:avLst/>
          </a:prstGeom>
          <a:noFill/>
          <a:ln>
            <a:noFill/>
          </a:ln>
        </p:spPr>
      </p:pic>
    </p:spTree>
    <p:extLst>
      <p:ext uri="{BB962C8B-B14F-4D97-AF65-F5344CB8AC3E}">
        <p14:creationId xmlns:p14="http://schemas.microsoft.com/office/powerpoint/2010/main" val="10604223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0019"/>
            <a:ext cx="8839200" cy="637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1737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3" y="152400"/>
            <a:ext cx="8902698"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8767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76200"/>
            <a:ext cx="8686800" cy="71096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6000" b="1" spc="50" dirty="0">
              <a:ln w="11430"/>
              <a:solidFill>
                <a:srgbClr val="7030A0"/>
              </a:solidFill>
              <a:effectLst>
                <a:outerShdw blurRad="76200" dist="50800" dir="5400000" algn="tl" rotWithShape="0">
                  <a:srgbClr val="000000">
                    <a:alpha val="65000"/>
                  </a:srgbClr>
                </a:outerShdw>
              </a:effectLst>
            </a:endParaRPr>
          </a:p>
          <a:p>
            <a:pPr algn="ctr"/>
            <a:endParaRPr lang="en-US" sz="6000" b="1" cap="none" spc="50" dirty="0" smtClean="0">
              <a:ln w="11430"/>
              <a:solidFill>
                <a:srgbClr val="7030A0"/>
              </a:solidFill>
              <a:effectLst>
                <a:outerShdw blurRad="76200" dist="50800" dir="5400000" algn="tl" rotWithShape="0">
                  <a:srgbClr val="000000">
                    <a:alpha val="65000"/>
                  </a:srgbClr>
                </a:outerShdw>
              </a:effectLst>
            </a:endParaRPr>
          </a:p>
          <a:p>
            <a:pPr algn="ctr"/>
            <a:endParaRPr lang="en-US" sz="6000" b="1" spc="50" dirty="0">
              <a:ln w="11430"/>
              <a:solidFill>
                <a:srgbClr val="7030A0"/>
              </a:solidFill>
              <a:effectLst>
                <a:outerShdw blurRad="76200" dist="50800" dir="5400000" algn="tl" rotWithShape="0">
                  <a:srgbClr val="000000">
                    <a:alpha val="65000"/>
                  </a:srgbClr>
                </a:outerShdw>
              </a:effectLst>
            </a:endParaRPr>
          </a:p>
          <a:p>
            <a:pPr algn="ctr"/>
            <a:r>
              <a:rPr lang="en-US" sz="9600" b="1" cap="none" spc="50" dirty="0" smtClean="0">
                <a:ln w="11430"/>
                <a:solidFill>
                  <a:srgbClr val="7030A0"/>
                </a:solidFill>
                <a:effectLst>
                  <a:outerShdw blurRad="76200" dist="50800" dir="5400000" algn="tl" rotWithShape="0">
                    <a:srgbClr val="000000">
                      <a:alpha val="65000"/>
                    </a:srgbClr>
                  </a:outerShdw>
                </a:effectLst>
              </a:rPr>
              <a:t>“Superbug</a:t>
            </a:r>
            <a:r>
              <a:rPr lang="en-US" sz="9600" b="1" cap="none" spc="50" dirty="0">
                <a:ln w="11430"/>
                <a:solidFill>
                  <a:srgbClr val="7030A0"/>
                </a:solidFill>
                <a:effectLst>
                  <a:outerShdw blurRad="76200" dist="50800" dir="5400000" algn="tl" rotWithShape="0">
                    <a:srgbClr val="000000">
                      <a:alpha val="65000"/>
                    </a:srgbClr>
                  </a:outerShdw>
                </a:effectLst>
              </a:rPr>
              <a:t>” </a:t>
            </a:r>
            <a:endParaRPr lang="en-US" sz="9600" b="1" cap="none" spc="50" dirty="0" smtClean="0">
              <a:ln w="11430"/>
              <a:solidFill>
                <a:srgbClr val="7030A0"/>
              </a:solidFill>
              <a:effectLst>
                <a:outerShdw blurRad="76200" dist="50800" dir="5400000" algn="tl" rotWithShape="0">
                  <a:srgbClr val="000000">
                    <a:alpha val="65000"/>
                  </a:srgbClr>
                </a:outerShdw>
              </a:effectLst>
            </a:endParaRPr>
          </a:p>
          <a:p>
            <a:pPr algn="ctr"/>
            <a:endParaRPr lang="en-US" sz="6000" b="1" spc="50" dirty="0">
              <a:ln w="11430"/>
              <a:solidFill>
                <a:srgbClr val="7030A0"/>
              </a:solidFill>
              <a:effectLst>
                <a:outerShdw blurRad="76200" dist="50800" dir="5400000" algn="tl" rotWithShape="0">
                  <a:srgbClr val="000000">
                    <a:alpha val="65000"/>
                  </a:srgbClr>
                </a:outerShdw>
              </a:effectLst>
            </a:endParaRPr>
          </a:p>
          <a:p>
            <a:pPr algn="ctr"/>
            <a:endParaRPr lang="en-US" sz="6000" b="1" spc="50" dirty="0" smtClean="0">
              <a:ln w="11430"/>
              <a:solidFill>
                <a:srgbClr val="7030A0"/>
              </a:solidFill>
              <a:effectLst>
                <a:outerShdw blurRad="76200" dist="50800" dir="5400000" algn="tl" rotWithShape="0">
                  <a:srgbClr val="000000">
                    <a:alpha val="65000"/>
                  </a:srgbClr>
                </a:outerShdw>
              </a:effectLst>
            </a:endParaRPr>
          </a:p>
          <a:p>
            <a:pPr algn="ctr"/>
            <a:endParaRPr lang="en-US" sz="6000" b="1" spc="50" dirty="0">
              <a:ln w="11430"/>
              <a:solidFill>
                <a:srgbClr val="7030A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6232857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0086" y="381000"/>
            <a:ext cx="7841762" cy="6001643"/>
          </a:xfrm>
          <a:prstGeom prst="rect">
            <a:avLst/>
          </a:prstGeom>
        </p:spPr>
        <p:txBody>
          <a:bodyPr wrap="none">
            <a:spAutoFit/>
          </a:bodyPr>
          <a:lstStyle/>
          <a:p>
            <a:pPr algn="ctr"/>
            <a:r>
              <a:rPr lang="en-US" sz="9600" b="1" spc="50" dirty="0" smtClean="0">
                <a:ln w="11430"/>
                <a:solidFill>
                  <a:srgbClr val="7030A0"/>
                </a:solidFill>
                <a:effectLst>
                  <a:outerShdw blurRad="76200" dist="50800" dir="5400000" algn="tl" rotWithShape="0">
                    <a:srgbClr val="000000">
                      <a:alpha val="65000"/>
                    </a:srgbClr>
                  </a:outerShdw>
                </a:effectLst>
              </a:rPr>
              <a:t>Infection </a:t>
            </a:r>
          </a:p>
          <a:p>
            <a:pPr algn="ctr"/>
            <a:r>
              <a:rPr lang="en-US" sz="9600" b="1" spc="50" dirty="0" smtClean="0">
                <a:ln w="11430"/>
                <a:solidFill>
                  <a:srgbClr val="7030A0"/>
                </a:solidFill>
                <a:effectLst>
                  <a:outerShdw blurRad="76200" dist="50800" dir="5400000" algn="tl" rotWithShape="0">
                    <a:srgbClr val="000000">
                      <a:alpha val="65000"/>
                    </a:srgbClr>
                  </a:outerShdw>
                </a:effectLst>
              </a:rPr>
              <a:t>Preventionists </a:t>
            </a:r>
          </a:p>
          <a:p>
            <a:pPr algn="ctr"/>
            <a:r>
              <a:rPr lang="en-US" sz="9600" b="1" spc="50" dirty="0" smtClean="0">
                <a:ln w="11430"/>
                <a:solidFill>
                  <a:srgbClr val="7030A0"/>
                </a:solidFill>
                <a:effectLst>
                  <a:outerShdw blurRad="76200" dist="50800" dir="5400000" algn="tl" rotWithShape="0">
                    <a:srgbClr val="000000">
                      <a:alpha val="65000"/>
                    </a:srgbClr>
                  </a:outerShdw>
                </a:effectLst>
              </a:rPr>
              <a:t> Raise Your</a:t>
            </a:r>
          </a:p>
          <a:p>
            <a:pPr algn="ctr"/>
            <a:r>
              <a:rPr lang="en-US" sz="9600" b="1" spc="50" dirty="0" smtClean="0">
                <a:ln w="11430"/>
                <a:solidFill>
                  <a:srgbClr val="7030A0"/>
                </a:solidFill>
                <a:effectLst>
                  <a:outerShdw blurRad="76200" dist="50800" dir="5400000" algn="tl" rotWithShape="0">
                    <a:srgbClr val="000000">
                      <a:alpha val="65000"/>
                    </a:srgbClr>
                  </a:outerShdw>
                </a:effectLst>
              </a:rPr>
              <a:t>Hand</a:t>
            </a:r>
            <a:endParaRPr lang="en-US" sz="9600" b="1" spc="50" dirty="0">
              <a:ln w="11430"/>
              <a:solidFill>
                <a:srgbClr val="7030A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721918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zpawn\Desktop\August 2016\Security Monitorcu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5" y="1143000"/>
            <a:ext cx="9007110" cy="563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5741" y="69923"/>
            <a:ext cx="7792518" cy="1015663"/>
          </a:xfrm>
          <a:prstGeom prst="rect">
            <a:avLst/>
          </a:prstGeom>
          <a:noFill/>
        </p:spPr>
        <p:txBody>
          <a:bodyPr wrap="none" rtlCol="0">
            <a:spAutoFit/>
          </a:bodyPr>
          <a:lstStyle/>
          <a:p>
            <a:r>
              <a:rPr lang="en-US" sz="6000" dirty="0"/>
              <a:t>I’m an Infection Monitor</a:t>
            </a:r>
          </a:p>
        </p:txBody>
      </p:sp>
    </p:spTree>
    <p:extLst>
      <p:ext uri="{BB962C8B-B14F-4D97-AF65-F5344CB8AC3E}">
        <p14:creationId xmlns:p14="http://schemas.microsoft.com/office/powerpoint/2010/main" val="185139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zpawn\Desktop\August 2016\Security Monitorcu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58020"/>
            <a:ext cx="8961000" cy="54713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23635" y="83370"/>
            <a:ext cx="5066130" cy="1015663"/>
          </a:xfrm>
          <a:prstGeom prst="rect">
            <a:avLst/>
          </a:prstGeom>
          <a:noFill/>
        </p:spPr>
        <p:txBody>
          <a:bodyPr wrap="none" rtlCol="0">
            <a:spAutoFit/>
          </a:bodyPr>
          <a:lstStyle/>
          <a:p>
            <a:r>
              <a:rPr lang="en-US" sz="6000" dirty="0" smtClean="0"/>
              <a:t>Duck and Cover</a:t>
            </a:r>
            <a:endParaRPr lang="en-US" sz="6000" dirty="0"/>
          </a:p>
        </p:txBody>
      </p:sp>
    </p:spTree>
    <p:extLst>
      <p:ext uri="{BB962C8B-B14F-4D97-AF65-F5344CB8AC3E}">
        <p14:creationId xmlns:p14="http://schemas.microsoft.com/office/powerpoint/2010/main" val="60747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348" b="-5348"/>
          <a:stretch/>
        </p:blipFill>
        <p:spPr bwMode="auto">
          <a:xfrm>
            <a:off x="838200" y="-221423"/>
            <a:ext cx="7543800" cy="7366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95400" y="228600"/>
            <a:ext cx="6613477" cy="1754326"/>
          </a:xfrm>
          <a:prstGeom prst="rect">
            <a:avLst/>
          </a:prstGeom>
          <a:noFill/>
        </p:spPr>
        <p:txBody>
          <a:bodyPr wrap="none" rtlCol="0">
            <a:spAutoFit/>
          </a:bodyPr>
          <a:lstStyle/>
          <a:p>
            <a:r>
              <a:rPr lang="en-US" sz="5400" dirty="0">
                <a:solidFill>
                  <a:srgbClr val="FFFF00"/>
                </a:solidFill>
              </a:rPr>
              <a:t>The Island of Las Vegas</a:t>
            </a:r>
          </a:p>
          <a:p>
            <a:pPr algn="ctr"/>
            <a:r>
              <a:rPr lang="en-US" sz="5400" dirty="0">
                <a:solidFill>
                  <a:srgbClr val="FFFF00"/>
                </a:solidFill>
              </a:rPr>
              <a:t>&amp; Henderson</a:t>
            </a:r>
          </a:p>
        </p:txBody>
      </p:sp>
    </p:spTree>
    <p:extLst>
      <p:ext uri="{BB962C8B-B14F-4D97-AF65-F5344CB8AC3E}">
        <p14:creationId xmlns:p14="http://schemas.microsoft.com/office/powerpoint/2010/main" val="1217798790"/>
      </p:ext>
    </p:extLst>
  </p:cSld>
  <p:clrMapOvr>
    <a:masterClrMapping/>
  </p:clrMapOvr>
  <mc:AlternateContent xmlns:mc="http://schemas.openxmlformats.org/markup-compatibility/2006">
    <mc:Choice xmlns:p14="http://schemas.microsoft.com/office/powerpoint/2010/main" Requires="p14">
      <p:transition spd="slow" p14:dur="2500" advTm="5675">
        <p:wipe/>
      </p:transition>
    </mc:Choice>
    <mc:Fallback>
      <p:transition spd="slow" advTm="5675">
        <p:wip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7" y="0"/>
            <a:ext cx="254068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1472947301"/>
              </p:ext>
            </p:extLst>
          </p:nvPr>
        </p:nvGraphicFramePr>
        <p:xfrm>
          <a:off x="381000" y="3505200"/>
          <a:ext cx="8229600" cy="2651760"/>
        </p:xfrm>
        <a:graphic>
          <a:graphicData uri="http://schemas.openxmlformats.org/drawingml/2006/table">
            <a:tbl>
              <a:tblPr/>
              <a:tblGrid>
                <a:gridCol w="20574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gridCol w="2057400">
                  <a:extLst>
                    <a:ext uri="{9D8B030D-6E8A-4147-A177-3AD203B41FA5}">
                      <a16:colId xmlns="" xmlns:a16="http://schemas.microsoft.com/office/drawing/2014/main" val="20002"/>
                    </a:ext>
                  </a:extLst>
                </a:gridCol>
                <a:gridCol w="2057400">
                  <a:extLst>
                    <a:ext uri="{9D8B030D-6E8A-4147-A177-3AD203B41FA5}">
                      <a16:colId xmlns="" xmlns:a16="http://schemas.microsoft.com/office/drawing/2014/main" val="20003"/>
                    </a:ext>
                  </a:extLst>
                </a:gridCol>
              </a:tblGrid>
              <a:tr h="0">
                <a:tc>
                  <a:txBody>
                    <a:bodyPr/>
                    <a:lstStyle/>
                    <a:p>
                      <a:r>
                        <a:rPr lang="en-US" dirty="0"/>
                        <a:t>Country</a:t>
                      </a:r>
                    </a:p>
                  </a:txBody>
                  <a:tcPr anchor="ctr">
                    <a:lnL>
                      <a:noFill/>
                    </a:lnL>
                    <a:lnR>
                      <a:noFill/>
                    </a:lnR>
                    <a:lnT>
                      <a:noFill/>
                    </a:lnT>
                    <a:lnB>
                      <a:noFill/>
                    </a:lnB>
                  </a:tcPr>
                </a:tc>
                <a:tc>
                  <a:txBody>
                    <a:bodyPr/>
                    <a:lstStyle/>
                    <a:p>
                      <a:r>
                        <a:rPr lang="en-US" dirty="0"/>
                        <a:t>Total Cases (Suspected, Probable, and Confirmed)</a:t>
                      </a:r>
                    </a:p>
                  </a:txBody>
                  <a:tcPr anchor="ctr">
                    <a:lnL>
                      <a:noFill/>
                    </a:lnL>
                    <a:lnR>
                      <a:noFill/>
                    </a:lnR>
                    <a:lnT>
                      <a:noFill/>
                    </a:lnT>
                    <a:lnB>
                      <a:noFill/>
                    </a:lnB>
                  </a:tcPr>
                </a:tc>
                <a:tc>
                  <a:txBody>
                    <a:bodyPr/>
                    <a:lstStyle/>
                    <a:p>
                      <a:r>
                        <a:rPr lang="en-US"/>
                        <a:t>Laboratory-Confirmed Cases</a:t>
                      </a:r>
                    </a:p>
                  </a:txBody>
                  <a:tcPr anchor="ctr">
                    <a:lnL>
                      <a:noFill/>
                    </a:lnL>
                    <a:lnR>
                      <a:noFill/>
                    </a:lnR>
                    <a:lnT>
                      <a:noFill/>
                    </a:lnT>
                    <a:lnB>
                      <a:noFill/>
                    </a:lnB>
                  </a:tcPr>
                </a:tc>
                <a:tc>
                  <a:txBody>
                    <a:bodyPr/>
                    <a:lstStyle/>
                    <a:p>
                      <a:r>
                        <a:rPr lang="en-US"/>
                        <a:t>Total Deaths</a:t>
                      </a:r>
                    </a:p>
                  </a:txBody>
                  <a:tcPr anchor="ctr">
                    <a:lnL>
                      <a:noFill/>
                    </a:lnL>
                    <a:lnR>
                      <a:noFill/>
                    </a:lnR>
                    <a:lnT>
                      <a:noFill/>
                    </a:lnT>
                    <a:lnB>
                      <a:noFill/>
                    </a:lnB>
                  </a:tcPr>
                </a:tc>
                <a:extLst>
                  <a:ext uri="{0D108BD9-81ED-4DB2-BD59-A6C34878D82A}">
                    <a16:rowId xmlns="" xmlns:a16="http://schemas.microsoft.com/office/drawing/2014/main" val="10000"/>
                  </a:ext>
                </a:extLst>
              </a:tr>
              <a:tr h="0">
                <a:tc>
                  <a:txBody>
                    <a:bodyPr/>
                    <a:lstStyle/>
                    <a:p>
                      <a:r>
                        <a:rPr lang="en-US"/>
                        <a:t>Guinea </a:t>
                      </a:r>
                      <a:r>
                        <a:rPr lang="en-US" baseline="30000"/>
                        <a:t>2</a:t>
                      </a:r>
                      <a:endParaRPr lang="en-US"/>
                    </a:p>
                  </a:txBody>
                  <a:tcPr anchor="ctr">
                    <a:lnL>
                      <a:noFill/>
                    </a:lnL>
                    <a:lnR>
                      <a:noFill/>
                    </a:lnR>
                    <a:lnT>
                      <a:noFill/>
                    </a:lnT>
                    <a:lnB>
                      <a:noFill/>
                    </a:lnB>
                  </a:tcPr>
                </a:tc>
                <a:tc>
                  <a:txBody>
                    <a:bodyPr/>
                    <a:lstStyle/>
                    <a:p>
                      <a:r>
                        <a:rPr lang="en-US"/>
                        <a:t>3814</a:t>
                      </a:r>
                    </a:p>
                  </a:txBody>
                  <a:tcPr anchor="ctr">
                    <a:lnL>
                      <a:noFill/>
                    </a:lnL>
                    <a:lnR>
                      <a:noFill/>
                    </a:lnR>
                    <a:lnT>
                      <a:noFill/>
                    </a:lnT>
                    <a:lnB>
                      <a:noFill/>
                    </a:lnB>
                  </a:tcPr>
                </a:tc>
                <a:tc>
                  <a:txBody>
                    <a:bodyPr/>
                    <a:lstStyle/>
                    <a:p>
                      <a:r>
                        <a:rPr lang="en-US"/>
                        <a:t>3358</a:t>
                      </a:r>
                    </a:p>
                  </a:txBody>
                  <a:tcPr anchor="ctr">
                    <a:lnL>
                      <a:noFill/>
                    </a:lnL>
                    <a:lnR>
                      <a:noFill/>
                    </a:lnR>
                    <a:lnT>
                      <a:noFill/>
                    </a:lnT>
                    <a:lnB>
                      <a:noFill/>
                    </a:lnB>
                  </a:tcPr>
                </a:tc>
                <a:tc>
                  <a:txBody>
                    <a:bodyPr/>
                    <a:lstStyle/>
                    <a:p>
                      <a:r>
                        <a:rPr lang="en-US"/>
                        <a:t>2544</a:t>
                      </a:r>
                    </a:p>
                  </a:txBody>
                  <a:tcPr anchor="ctr">
                    <a:lnL>
                      <a:noFill/>
                    </a:lnL>
                    <a:lnR>
                      <a:noFill/>
                    </a:lnR>
                    <a:lnT>
                      <a:noFill/>
                    </a:lnT>
                    <a:lnB>
                      <a:noFill/>
                    </a:lnB>
                  </a:tcPr>
                </a:tc>
                <a:extLst>
                  <a:ext uri="{0D108BD9-81ED-4DB2-BD59-A6C34878D82A}">
                    <a16:rowId xmlns="" xmlns:a16="http://schemas.microsoft.com/office/drawing/2014/main" val="10001"/>
                  </a:ext>
                </a:extLst>
              </a:tr>
              <a:tr h="0">
                <a:tc>
                  <a:txBody>
                    <a:bodyPr/>
                    <a:lstStyle/>
                    <a:p>
                      <a:r>
                        <a:rPr lang="en-US"/>
                        <a:t>Sierra Leone </a:t>
                      </a:r>
                      <a:r>
                        <a:rPr lang="en-US" baseline="30000"/>
                        <a:t>3</a:t>
                      </a:r>
                      <a:endParaRPr lang="en-US"/>
                    </a:p>
                  </a:txBody>
                  <a:tcPr anchor="ctr">
                    <a:lnL>
                      <a:noFill/>
                    </a:lnL>
                    <a:lnR>
                      <a:noFill/>
                    </a:lnR>
                    <a:lnT>
                      <a:noFill/>
                    </a:lnT>
                    <a:lnB>
                      <a:noFill/>
                    </a:lnB>
                  </a:tcPr>
                </a:tc>
                <a:tc>
                  <a:txBody>
                    <a:bodyPr/>
                    <a:lstStyle/>
                    <a:p>
                      <a:r>
                        <a:rPr lang="en-US"/>
                        <a:t>14124</a:t>
                      </a:r>
                    </a:p>
                  </a:txBody>
                  <a:tcPr anchor="ctr">
                    <a:lnL>
                      <a:noFill/>
                    </a:lnL>
                    <a:lnR>
                      <a:noFill/>
                    </a:lnR>
                    <a:lnT>
                      <a:noFill/>
                    </a:lnT>
                    <a:lnB>
                      <a:noFill/>
                    </a:lnB>
                  </a:tcPr>
                </a:tc>
                <a:tc>
                  <a:txBody>
                    <a:bodyPr/>
                    <a:lstStyle/>
                    <a:p>
                      <a:r>
                        <a:rPr lang="en-US"/>
                        <a:t>8706</a:t>
                      </a:r>
                    </a:p>
                  </a:txBody>
                  <a:tcPr anchor="ctr">
                    <a:lnL>
                      <a:noFill/>
                    </a:lnL>
                    <a:lnR>
                      <a:noFill/>
                    </a:lnR>
                    <a:lnT>
                      <a:noFill/>
                    </a:lnT>
                    <a:lnB>
                      <a:noFill/>
                    </a:lnB>
                  </a:tcPr>
                </a:tc>
                <a:tc>
                  <a:txBody>
                    <a:bodyPr/>
                    <a:lstStyle/>
                    <a:p>
                      <a:r>
                        <a:rPr lang="en-US"/>
                        <a:t>3956</a:t>
                      </a:r>
                    </a:p>
                  </a:txBody>
                  <a:tcPr anchor="ctr">
                    <a:lnL>
                      <a:noFill/>
                    </a:lnL>
                    <a:lnR>
                      <a:noFill/>
                    </a:lnR>
                    <a:lnT>
                      <a:noFill/>
                    </a:lnT>
                    <a:lnB>
                      <a:noFill/>
                    </a:lnB>
                  </a:tcPr>
                </a:tc>
                <a:extLst>
                  <a:ext uri="{0D108BD9-81ED-4DB2-BD59-A6C34878D82A}">
                    <a16:rowId xmlns="" xmlns:a16="http://schemas.microsoft.com/office/drawing/2014/main" val="10002"/>
                  </a:ext>
                </a:extLst>
              </a:tr>
              <a:tr h="0">
                <a:tc>
                  <a:txBody>
                    <a:bodyPr/>
                    <a:lstStyle/>
                    <a:p>
                      <a:r>
                        <a:rPr lang="en-US"/>
                        <a:t>Liberia</a:t>
                      </a:r>
                      <a:r>
                        <a:rPr lang="en-US" baseline="30000"/>
                        <a:t>4</a:t>
                      </a:r>
                      <a:endParaRPr lang="en-US"/>
                    </a:p>
                  </a:txBody>
                  <a:tcPr anchor="ctr">
                    <a:lnL>
                      <a:noFill/>
                    </a:lnL>
                    <a:lnR>
                      <a:noFill/>
                    </a:lnR>
                    <a:lnT>
                      <a:noFill/>
                    </a:lnT>
                    <a:lnB>
                      <a:noFill/>
                    </a:lnB>
                  </a:tcPr>
                </a:tc>
                <a:tc>
                  <a:txBody>
                    <a:bodyPr/>
                    <a:lstStyle/>
                    <a:p>
                      <a:r>
                        <a:rPr lang="en-US"/>
                        <a:t>10678</a:t>
                      </a:r>
                    </a:p>
                  </a:txBody>
                  <a:tcPr anchor="ctr">
                    <a:lnL>
                      <a:noFill/>
                    </a:lnL>
                    <a:lnR>
                      <a:noFill/>
                    </a:lnR>
                    <a:lnT>
                      <a:noFill/>
                    </a:lnT>
                    <a:lnB>
                      <a:noFill/>
                    </a:lnB>
                  </a:tcPr>
                </a:tc>
                <a:tc>
                  <a:txBody>
                    <a:bodyPr/>
                    <a:lstStyle/>
                    <a:p>
                      <a:r>
                        <a:rPr lang="en-US"/>
                        <a:t>3163</a:t>
                      </a:r>
                    </a:p>
                  </a:txBody>
                  <a:tcPr anchor="ctr">
                    <a:lnL>
                      <a:noFill/>
                    </a:lnL>
                    <a:lnR>
                      <a:noFill/>
                    </a:lnR>
                    <a:lnT>
                      <a:noFill/>
                    </a:lnT>
                    <a:lnB>
                      <a:noFill/>
                    </a:lnB>
                  </a:tcPr>
                </a:tc>
                <a:tc>
                  <a:txBody>
                    <a:bodyPr/>
                    <a:lstStyle/>
                    <a:p>
                      <a:r>
                        <a:rPr lang="en-US"/>
                        <a:t>4810</a:t>
                      </a:r>
                    </a:p>
                  </a:txBody>
                  <a:tcPr anchor="ctr">
                    <a:lnL>
                      <a:noFill/>
                    </a:lnL>
                    <a:lnR>
                      <a:noFill/>
                    </a:lnR>
                    <a:lnT>
                      <a:noFill/>
                    </a:lnT>
                    <a:lnB>
                      <a:noFill/>
                    </a:lnB>
                  </a:tcPr>
                </a:tc>
                <a:extLst>
                  <a:ext uri="{0D108BD9-81ED-4DB2-BD59-A6C34878D82A}">
                    <a16:rowId xmlns="" xmlns:a16="http://schemas.microsoft.com/office/drawing/2014/main" val="10003"/>
                  </a:ext>
                </a:extLst>
              </a:tr>
              <a:tr h="0">
                <a:tc>
                  <a:txBody>
                    <a:bodyPr/>
                    <a:lstStyle/>
                    <a:p>
                      <a:r>
                        <a:rPr lang="en-US" b="1"/>
                        <a:t>Total</a:t>
                      </a:r>
                      <a:endParaRPr lang="en-US"/>
                    </a:p>
                  </a:txBody>
                  <a:tcPr anchor="ctr">
                    <a:lnL>
                      <a:noFill/>
                    </a:lnL>
                    <a:lnR>
                      <a:noFill/>
                    </a:lnR>
                    <a:lnT>
                      <a:noFill/>
                    </a:lnT>
                    <a:lnB>
                      <a:noFill/>
                    </a:lnB>
                  </a:tcPr>
                </a:tc>
                <a:tc>
                  <a:txBody>
                    <a:bodyPr/>
                    <a:lstStyle/>
                    <a:p>
                      <a:r>
                        <a:rPr lang="en-US" b="1"/>
                        <a:t>28616</a:t>
                      </a:r>
                      <a:endParaRPr lang="en-US"/>
                    </a:p>
                  </a:txBody>
                  <a:tcPr anchor="ctr">
                    <a:lnL>
                      <a:noFill/>
                    </a:lnL>
                    <a:lnR>
                      <a:noFill/>
                    </a:lnR>
                    <a:lnT>
                      <a:noFill/>
                    </a:lnT>
                    <a:lnB>
                      <a:noFill/>
                    </a:lnB>
                  </a:tcPr>
                </a:tc>
                <a:tc>
                  <a:txBody>
                    <a:bodyPr/>
                    <a:lstStyle/>
                    <a:p>
                      <a:r>
                        <a:rPr lang="en-US" b="1"/>
                        <a:t>15227</a:t>
                      </a:r>
                      <a:endParaRPr lang="en-US"/>
                    </a:p>
                  </a:txBody>
                  <a:tcPr anchor="ctr">
                    <a:lnL>
                      <a:noFill/>
                    </a:lnL>
                    <a:lnR>
                      <a:noFill/>
                    </a:lnR>
                    <a:lnT>
                      <a:noFill/>
                    </a:lnT>
                    <a:lnB>
                      <a:noFill/>
                    </a:lnB>
                  </a:tcPr>
                </a:tc>
                <a:tc>
                  <a:txBody>
                    <a:bodyPr/>
                    <a:lstStyle/>
                    <a:p>
                      <a:r>
                        <a:rPr lang="en-US" b="1" dirty="0"/>
                        <a:t>11310</a:t>
                      </a:r>
                      <a:endParaRPr lang="en-US" dirty="0"/>
                    </a:p>
                  </a:txBody>
                  <a:tcPr anchor="ctr">
                    <a:lnL>
                      <a:noFill/>
                    </a:lnL>
                    <a:lnR>
                      <a:noFill/>
                    </a:lnR>
                    <a:lnT>
                      <a:noFill/>
                    </a:lnT>
                    <a:lnB>
                      <a:noFill/>
                    </a:lnB>
                  </a:tcPr>
                </a:tc>
                <a:extLst>
                  <a:ext uri="{0D108BD9-81ED-4DB2-BD59-A6C34878D82A}">
                    <a16:rowId xmlns="" xmlns:a16="http://schemas.microsoft.com/office/drawing/2014/main" val="10004"/>
                  </a:ext>
                </a:extLst>
              </a:tr>
            </a:tbl>
          </a:graphicData>
        </a:graphic>
      </p:graphicFrame>
      <p:sp>
        <p:nvSpPr>
          <p:cNvPr id="4" name="Rectangle 1"/>
          <p:cNvSpPr>
            <a:spLocks noChangeArrowheads="1"/>
          </p:cNvSpPr>
          <p:nvPr/>
        </p:nvSpPr>
        <p:spPr bwMode="auto">
          <a:xfrm>
            <a:off x="982299" y="890985"/>
            <a:ext cx="8703403" cy="477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28205" rIns="1428300" bIns="1928205"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Lato"/>
                <a:cs typeface="Arial" pitchFamily="34" charset="0"/>
              </a:rPr>
              <a:t>Countries with Former Widespread Transmission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Lato"/>
                <a:cs typeface="Arial" pitchFamily="34" charset="0"/>
              </a:rPr>
              <a:t>and Current, Established Control Measures</a:t>
            </a:r>
            <a:r>
              <a:rPr kumimoji="0" lang="en-US" altLang="en-US" sz="2400" b="1" i="0" u="none" strike="noStrike" cap="none" normalizeH="0" baseline="30000" dirty="0">
                <a:ln>
                  <a:noFill/>
                </a:ln>
                <a:solidFill>
                  <a:srgbClr val="000000"/>
                </a:solidFill>
                <a:effectLst/>
                <a:latin typeface="Lato"/>
                <a:cs typeface="Arial" pitchFamily="34" charset="0"/>
              </a:rPr>
              <a:t>1</a:t>
            </a:r>
            <a:endParaRPr kumimoji="0" lang="en-US" altLang="en-US" sz="2400" b="1" i="0" u="none" strike="noStrike" cap="none" normalizeH="0" baseline="0" dirty="0">
              <a:ln>
                <a:noFill/>
              </a:ln>
              <a:solidFill>
                <a:srgbClr val="000000"/>
              </a:solidFill>
              <a:effectLst/>
              <a:latin typeface="Lato"/>
              <a:cs typeface="Arial" pitchFamily="34" charset="0"/>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900" b="1" i="0" u="sng" strike="noStrike" cap="none" normalizeH="0" baseline="0" dirty="0">
                <a:ln>
                  <a:noFill/>
                </a:ln>
                <a:solidFill>
                  <a:srgbClr val="000000"/>
                </a:solidFill>
                <a:effectLst/>
                <a:latin typeface="Arial" pitchFamily="34" charset="0"/>
                <a:cs typeface="Arial" pitchFamily="34" charset="0"/>
              </a:rPr>
              <a:t> </a:t>
            </a:r>
            <a:endParaRPr kumimoji="0" lang="en-US" altLang="en-US" sz="9000" b="1" i="0" u="sng" strike="noStrike" cap="none" normalizeH="0" baseline="0" dirty="0">
              <a:ln>
                <a:noFill/>
              </a:ln>
              <a:solidFill>
                <a:srgbClr val="000000"/>
              </a:solidFill>
              <a:effectLst/>
              <a:latin typeface="Arial" pitchFamily="34" charset="0"/>
              <a:cs typeface="Arial" pitchFamily="34" charset="0"/>
            </a:endParaRPr>
          </a:p>
        </p:txBody>
      </p:sp>
      <p:pic>
        <p:nvPicPr>
          <p:cNvPr id="7" name="Picture 2" descr="http://www.cdc.gov/vhf/ebola/images/west-africa-distribution-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3858"/>
            <a:ext cx="3425646" cy="29053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0" y="6336268"/>
            <a:ext cx="7620000" cy="369332"/>
          </a:xfrm>
          <a:prstGeom prst="rect">
            <a:avLst/>
          </a:prstGeom>
        </p:spPr>
        <p:txBody>
          <a:bodyPr wrap="square">
            <a:spAutoFit/>
          </a:bodyPr>
          <a:lstStyle/>
          <a:p>
            <a:r>
              <a:rPr lang="en-US" b="1" dirty="0"/>
              <a:t>http://www.cdc.gov/vhf/ebola/outbreaks/2014-west-africa/case-counts.html</a:t>
            </a:r>
          </a:p>
        </p:txBody>
      </p:sp>
      <p:sp>
        <p:nvSpPr>
          <p:cNvPr id="5" name="Rectangle 4"/>
          <p:cNvSpPr/>
          <p:nvPr/>
        </p:nvSpPr>
        <p:spPr>
          <a:xfrm>
            <a:off x="457200" y="1114961"/>
            <a:ext cx="3200400" cy="13234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EBOLA</a:t>
            </a:r>
          </a:p>
        </p:txBody>
      </p:sp>
    </p:spTree>
    <p:extLst>
      <p:ext uri="{BB962C8B-B14F-4D97-AF65-F5344CB8AC3E}">
        <p14:creationId xmlns:p14="http://schemas.microsoft.com/office/powerpoint/2010/main" val="1887521898"/>
      </p:ext>
    </p:extLst>
  </p:cSld>
  <p:clrMapOvr>
    <a:masterClrMapping/>
  </p:clrMapOvr>
  <mc:AlternateContent xmlns:mc="http://schemas.openxmlformats.org/markup-compatibility/2006" xmlns:p14="http://schemas.microsoft.com/office/powerpoint/2010/main">
    <mc:Choice Requires="p14">
      <p:transition spd="slow" p14:dur="2000" advTm="7490">
        <p14:prism isContent="1"/>
      </p:transition>
    </mc:Choice>
    <mc:Fallback xmlns="">
      <p:transition spd="slow" advTm="749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0"/>
            <a:ext cx="254068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708773322"/>
              </p:ext>
            </p:extLst>
          </p:nvPr>
        </p:nvGraphicFramePr>
        <p:xfrm>
          <a:off x="457200" y="1805781"/>
          <a:ext cx="8229600" cy="4206240"/>
        </p:xfrm>
        <a:graphic>
          <a:graphicData uri="http://schemas.openxmlformats.org/drawingml/2006/table">
            <a:tbl>
              <a:tblPr/>
              <a:tblGrid>
                <a:gridCol w="20574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gridCol w="2057400">
                  <a:extLst>
                    <a:ext uri="{9D8B030D-6E8A-4147-A177-3AD203B41FA5}">
                      <a16:colId xmlns="" xmlns:a16="http://schemas.microsoft.com/office/drawing/2014/main" val="20002"/>
                    </a:ext>
                  </a:extLst>
                </a:gridCol>
                <a:gridCol w="2057400">
                  <a:extLst>
                    <a:ext uri="{9D8B030D-6E8A-4147-A177-3AD203B41FA5}">
                      <a16:colId xmlns="" xmlns:a16="http://schemas.microsoft.com/office/drawing/2014/main" val="20003"/>
                    </a:ext>
                  </a:extLst>
                </a:gridCol>
              </a:tblGrid>
              <a:tr h="0">
                <a:tc>
                  <a:txBody>
                    <a:bodyPr/>
                    <a:lstStyle/>
                    <a:p>
                      <a:r>
                        <a:rPr lang="en-US" dirty="0"/>
                        <a:t>Country</a:t>
                      </a:r>
                    </a:p>
                  </a:txBody>
                  <a:tcPr anchor="ctr">
                    <a:lnL>
                      <a:noFill/>
                    </a:lnL>
                    <a:lnR>
                      <a:noFill/>
                    </a:lnR>
                    <a:lnT>
                      <a:noFill/>
                    </a:lnT>
                    <a:lnB>
                      <a:noFill/>
                    </a:lnB>
                  </a:tcPr>
                </a:tc>
                <a:tc>
                  <a:txBody>
                    <a:bodyPr/>
                    <a:lstStyle/>
                    <a:p>
                      <a:r>
                        <a:rPr lang="en-US" dirty="0"/>
                        <a:t>Total Cases (Suspected, Probable, and Confirmed)</a:t>
                      </a:r>
                    </a:p>
                  </a:txBody>
                  <a:tcPr anchor="ctr">
                    <a:lnL>
                      <a:noFill/>
                    </a:lnL>
                    <a:lnR>
                      <a:noFill/>
                    </a:lnR>
                    <a:lnT>
                      <a:noFill/>
                    </a:lnT>
                    <a:lnB>
                      <a:noFill/>
                    </a:lnB>
                  </a:tcPr>
                </a:tc>
                <a:tc>
                  <a:txBody>
                    <a:bodyPr/>
                    <a:lstStyle/>
                    <a:p>
                      <a:r>
                        <a:rPr lang="en-US"/>
                        <a:t>Laboratory-Confirmed Cases</a:t>
                      </a:r>
                    </a:p>
                  </a:txBody>
                  <a:tcPr anchor="ctr">
                    <a:lnL>
                      <a:noFill/>
                    </a:lnL>
                    <a:lnR>
                      <a:noFill/>
                    </a:lnR>
                    <a:lnT>
                      <a:noFill/>
                    </a:lnT>
                    <a:lnB>
                      <a:noFill/>
                    </a:lnB>
                  </a:tcPr>
                </a:tc>
                <a:tc>
                  <a:txBody>
                    <a:bodyPr/>
                    <a:lstStyle/>
                    <a:p>
                      <a:r>
                        <a:rPr lang="en-US"/>
                        <a:t>Total Deaths</a:t>
                      </a:r>
                    </a:p>
                  </a:txBody>
                  <a:tcPr anchor="ctr">
                    <a:lnL>
                      <a:noFill/>
                    </a:lnL>
                    <a:lnR>
                      <a:noFill/>
                    </a:lnR>
                    <a:lnT>
                      <a:noFill/>
                    </a:lnT>
                    <a:lnB>
                      <a:noFill/>
                    </a:lnB>
                  </a:tcPr>
                </a:tc>
                <a:extLst>
                  <a:ext uri="{0D108BD9-81ED-4DB2-BD59-A6C34878D82A}">
                    <a16:rowId xmlns="" xmlns:a16="http://schemas.microsoft.com/office/drawing/2014/main" val="10000"/>
                  </a:ext>
                </a:extLst>
              </a:tr>
              <a:tr h="0">
                <a:tc>
                  <a:txBody>
                    <a:bodyPr/>
                    <a:lstStyle/>
                    <a:p>
                      <a:r>
                        <a:rPr lang="en-US"/>
                        <a:t>Nigeria</a:t>
                      </a:r>
                    </a:p>
                  </a:txBody>
                  <a:tcPr anchor="ctr">
                    <a:lnL>
                      <a:noFill/>
                    </a:lnL>
                    <a:lnR>
                      <a:noFill/>
                    </a:lnR>
                    <a:lnT>
                      <a:noFill/>
                    </a:lnT>
                    <a:lnB>
                      <a:noFill/>
                    </a:lnB>
                  </a:tcPr>
                </a:tc>
                <a:tc>
                  <a:txBody>
                    <a:bodyPr/>
                    <a:lstStyle/>
                    <a:p>
                      <a:r>
                        <a:rPr lang="en-US"/>
                        <a:t>20</a:t>
                      </a:r>
                    </a:p>
                  </a:txBody>
                  <a:tcPr anchor="ctr">
                    <a:lnL>
                      <a:noFill/>
                    </a:lnL>
                    <a:lnR>
                      <a:noFill/>
                    </a:lnR>
                    <a:lnT>
                      <a:noFill/>
                    </a:lnT>
                    <a:lnB>
                      <a:noFill/>
                    </a:lnB>
                  </a:tcPr>
                </a:tc>
                <a:tc>
                  <a:txBody>
                    <a:bodyPr/>
                    <a:lstStyle/>
                    <a:p>
                      <a:r>
                        <a:rPr lang="en-US"/>
                        <a:t>19</a:t>
                      </a:r>
                    </a:p>
                  </a:txBody>
                  <a:tcPr anchor="ctr">
                    <a:lnL>
                      <a:noFill/>
                    </a:lnL>
                    <a:lnR>
                      <a:noFill/>
                    </a:lnR>
                    <a:lnT>
                      <a:noFill/>
                    </a:lnT>
                    <a:lnB>
                      <a:noFill/>
                    </a:lnB>
                  </a:tcPr>
                </a:tc>
                <a:tc>
                  <a:txBody>
                    <a:bodyPr/>
                    <a:lstStyle/>
                    <a:p>
                      <a:r>
                        <a:rPr lang="en-US"/>
                        <a:t>8</a:t>
                      </a:r>
                    </a:p>
                  </a:txBody>
                  <a:tcPr anchor="ctr">
                    <a:lnL>
                      <a:noFill/>
                    </a:lnL>
                    <a:lnR>
                      <a:noFill/>
                    </a:lnR>
                    <a:lnT>
                      <a:noFill/>
                    </a:lnT>
                    <a:lnB>
                      <a:noFill/>
                    </a:lnB>
                  </a:tcPr>
                </a:tc>
                <a:extLst>
                  <a:ext uri="{0D108BD9-81ED-4DB2-BD59-A6C34878D82A}">
                    <a16:rowId xmlns="" xmlns:a16="http://schemas.microsoft.com/office/drawing/2014/main" val="10001"/>
                  </a:ext>
                </a:extLst>
              </a:tr>
              <a:tr h="0">
                <a:tc>
                  <a:txBody>
                    <a:bodyPr/>
                    <a:lstStyle/>
                    <a:p>
                      <a:r>
                        <a:rPr lang="en-US" dirty="0"/>
                        <a:t>Senegal</a:t>
                      </a:r>
                    </a:p>
                  </a:txBody>
                  <a:tcPr anchor="ctr">
                    <a:lnL>
                      <a:noFill/>
                    </a:lnL>
                    <a:lnR>
                      <a:noFill/>
                    </a:lnR>
                    <a:lnT>
                      <a:noFill/>
                    </a:lnT>
                    <a:lnB>
                      <a:noFill/>
                    </a:lnB>
                  </a:tcPr>
                </a:tc>
                <a:tc>
                  <a:txBody>
                    <a:bodyPr/>
                    <a:lstStyle/>
                    <a:p>
                      <a:r>
                        <a:rPr lang="en-US"/>
                        <a:t>1</a:t>
                      </a:r>
                    </a:p>
                  </a:txBody>
                  <a:tcPr anchor="ctr">
                    <a:lnL>
                      <a:noFill/>
                    </a:lnL>
                    <a:lnR>
                      <a:noFill/>
                    </a:lnR>
                    <a:lnT>
                      <a:noFill/>
                    </a:lnT>
                    <a:lnB>
                      <a:noFill/>
                    </a:lnB>
                  </a:tcPr>
                </a:tc>
                <a:tc>
                  <a:txBody>
                    <a:bodyPr/>
                    <a:lstStyle/>
                    <a:p>
                      <a:r>
                        <a:rPr lang="en-US"/>
                        <a:t>1</a:t>
                      </a:r>
                    </a:p>
                  </a:txBody>
                  <a:tcPr anchor="ctr">
                    <a:lnL>
                      <a:noFill/>
                    </a:lnL>
                    <a:lnR>
                      <a:noFill/>
                    </a:lnR>
                    <a:lnT>
                      <a:noFill/>
                    </a:lnT>
                    <a:lnB>
                      <a:noFill/>
                    </a:lnB>
                  </a:tcPr>
                </a:tc>
                <a:tc>
                  <a:txBody>
                    <a:bodyPr/>
                    <a:lstStyle/>
                    <a:p>
                      <a:r>
                        <a:rPr lang="en-US"/>
                        <a:t>0</a:t>
                      </a:r>
                    </a:p>
                  </a:txBody>
                  <a:tcPr anchor="ctr">
                    <a:lnL>
                      <a:noFill/>
                    </a:lnL>
                    <a:lnR>
                      <a:noFill/>
                    </a:lnR>
                    <a:lnT>
                      <a:noFill/>
                    </a:lnT>
                    <a:lnB>
                      <a:noFill/>
                    </a:lnB>
                  </a:tcPr>
                </a:tc>
                <a:extLst>
                  <a:ext uri="{0D108BD9-81ED-4DB2-BD59-A6C34878D82A}">
                    <a16:rowId xmlns="" xmlns:a16="http://schemas.microsoft.com/office/drawing/2014/main" val="10002"/>
                  </a:ext>
                </a:extLst>
              </a:tr>
              <a:tr h="0">
                <a:tc>
                  <a:txBody>
                    <a:bodyPr/>
                    <a:lstStyle/>
                    <a:p>
                      <a:r>
                        <a:rPr lang="en-US"/>
                        <a:t>Spain</a:t>
                      </a:r>
                    </a:p>
                  </a:txBody>
                  <a:tcPr anchor="ctr">
                    <a:lnL>
                      <a:noFill/>
                    </a:lnL>
                    <a:lnR>
                      <a:noFill/>
                    </a:lnR>
                    <a:lnT>
                      <a:noFill/>
                    </a:lnT>
                    <a:lnB>
                      <a:noFill/>
                    </a:lnB>
                  </a:tcPr>
                </a:tc>
                <a:tc>
                  <a:txBody>
                    <a:bodyPr/>
                    <a:lstStyle/>
                    <a:p>
                      <a:r>
                        <a:rPr lang="en-US"/>
                        <a:t>1</a:t>
                      </a:r>
                    </a:p>
                  </a:txBody>
                  <a:tcPr anchor="ctr">
                    <a:lnL>
                      <a:noFill/>
                    </a:lnL>
                    <a:lnR>
                      <a:noFill/>
                    </a:lnR>
                    <a:lnT>
                      <a:noFill/>
                    </a:lnT>
                    <a:lnB>
                      <a:noFill/>
                    </a:lnB>
                  </a:tcPr>
                </a:tc>
                <a:tc>
                  <a:txBody>
                    <a:bodyPr/>
                    <a:lstStyle/>
                    <a:p>
                      <a:r>
                        <a:rPr lang="en-US"/>
                        <a:t>1</a:t>
                      </a:r>
                    </a:p>
                  </a:txBody>
                  <a:tcPr anchor="ctr">
                    <a:lnL>
                      <a:noFill/>
                    </a:lnL>
                    <a:lnR>
                      <a:noFill/>
                    </a:lnR>
                    <a:lnT>
                      <a:noFill/>
                    </a:lnT>
                    <a:lnB>
                      <a:noFill/>
                    </a:lnB>
                  </a:tcPr>
                </a:tc>
                <a:tc>
                  <a:txBody>
                    <a:bodyPr/>
                    <a:lstStyle/>
                    <a:p>
                      <a:r>
                        <a:rPr lang="en-US"/>
                        <a:t>0</a:t>
                      </a:r>
                    </a:p>
                  </a:txBody>
                  <a:tcPr anchor="ctr">
                    <a:lnL>
                      <a:noFill/>
                    </a:lnL>
                    <a:lnR>
                      <a:noFill/>
                    </a:lnR>
                    <a:lnT>
                      <a:noFill/>
                    </a:lnT>
                    <a:lnB>
                      <a:noFill/>
                    </a:lnB>
                  </a:tcPr>
                </a:tc>
                <a:extLst>
                  <a:ext uri="{0D108BD9-81ED-4DB2-BD59-A6C34878D82A}">
                    <a16:rowId xmlns="" xmlns:a16="http://schemas.microsoft.com/office/drawing/2014/main" val="10003"/>
                  </a:ext>
                </a:extLst>
              </a:tr>
              <a:tr h="0">
                <a:tc>
                  <a:txBody>
                    <a:bodyPr/>
                    <a:lstStyle/>
                    <a:p>
                      <a:r>
                        <a:rPr lang="en-US" sz="2400" b="1" u="sng" dirty="0"/>
                        <a:t>United States</a:t>
                      </a:r>
                    </a:p>
                  </a:txBody>
                  <a:tcPr anchor="ctr">
                    <a:lnL>
                      <a:noFill/>
                    </a:lnL>
                    <a:lnR>
                      <a:noFill/>
                    </a:lnR>
                    <a:lnT>
                      <a:noFill/>
                    </a:lnT>
                    <a:lnB>
                      <a:noFill/>
                    </a:lnB>
                  </a:tcPr>
                </a:tc>
                <a:tc>
                  <a:txBody>
                    <a:bodyPr/>
                    <a:lstStyle/>
                    <a:p>
                      <a:r>
                        <a:rPr lang="en-US" sz="2400" b="1" u="sng" dirty="0"/>
                        <a:t>4</a:t>
                      </a:r>
                    </a:p>
                  </a:txBody>
                  <a:tcPr anchor="ctr">
                    <a:lnL>
                      <a:noFill/>
                    </a:lnL>
                    <a:lnR>
                      <a:noFill/>
                    </a:lnR>
                    <a:lnT>
                      <a:noFill/>
                    </a:lnT>
                    <a:lnB>
                      <a:noFill/>
                    </a:lnB>
                  </a:tcPr>
                </a:tc>
                <a:tc>
                  <a:txBody>
                    <a:bodyPr/>
                    <a:lstStyle/>
                    <a:p>
                      <a:r>
                        <a:rPr lang="en-US" sz="2400" b="1" u="sng" dirty="0"/>
                        <a:t>4</a:t>
                      </a:r>
                    </a:p>
                  </a:txBody>
                  <a:tcPr anchor="ctr">
                    <a:lnL>
                      <a:noFill/>
                    </a:lnL>
                    <a:lnR>
                      <a:noFill/>
                    </a:lnR>
                    <a:lnT>
                      <a:noFill/>
                    </a:lnT>
                    <a:lnB>
                      <a:noFill/>
                    </a:lnB>
                  </a:tcPr>
                </a:tc>
                <a:tc>
                  <a:txBody>
                    <a:bodyPr/>
                    <a:lstStyle/>
                    <a:p>
                      <a:r>
                        <a:rPr lang="en-US" sz="2400" b="1" u="sng" dirty="0"/>
                        <a:t>1</a:t>
                      </a:r>
                    </a:p>
                  </a:txBody>
                  <a:tcPr anchor="ctr">
                    <a:lnL>
                      <a:noFill/>
                    </a:lnL>
                    <a:lnR>
                      <a:noFill/>
                    </a:lnR>
                    <a:lnT>
                      <a:noFill/>
                    </a:lnT>
                    <a:lnB>
                      <a:noFill/>
                    </a:lnB>
                  </a:tcPr>
                </a:tc>
                <a:extLst>
                  <a:ext uri="{0D108BD9-81ED-4DB2-BD59-A6C34878D82A}">
                    <a16:rowId xmlns="" xmlns:a16="http://schemas.microsoft.com/office/drawing/2014/main" val="10004"/>
                  </a:ext>
                </a:extLst>
              </a:tr>
              <a:tr h="0">
                <a:tc>
                  <a:txBody>
                    <a:bodyPr/>
                    <a:lstStyle/>
                    <a:p>
                      <a:r>
                        <a:rPr lang="en-US"/>
                        <a:t>Mali</a:t>
                      </a:r>
                    </a:p>
                  </a:txBody>
                  <a:tcPr anchor="ctr">
                    <a:lnL>
                      <a:noFill/>
                    </a:lnL>
                    <a:lnR>
                      <a:noFill/>
                    </a:lnR>
                    <a:lnT>
                      <a:noFill/>
                    </a:lnT>
                    <a:lnB>
                      <a:noFill/>
                    </a:lnB>
                  </a:tcPr>
                </a:tc>
                <a:tc>
                  <a:txBody>
                    <a:bodyPr/>
                    <a:lstStyle/>
                    <a:p>
                      <a:r>
                        <a:rPr lang="en-US"/>
                        <a:t>8</a:t>
                      </a:r>
                    </a:p>
                  </a:txBody>
                  <a:tcPr anchor="ctr">
                    <a:lnL>
                      <a:noFill/>
                    </a:lnL>
                    <a:lnR>
                      <a:noFill/>
                    </a:lnR>
                    <a:lnT>
                      <a:noFill/>
                    </a:lnT>
                    <a:lnB>
                      <a:noFill/>
                    </a:lnB>
                  </a:tcPr>
                </a:tc>
                <a:tc>
                  <a:txBody>
                    <a:bodyPr/>
                    <a:lstStyle/>
                    <a:p>
                      <a:r>
                        <a:rPr lang="en-US"/>
                        <a:t>7</a:t>
                      </a:r>
                    </a:p>
                  </a:txBody>
                  <a:tcPr anchor="ctr">
                    <a:lnL>
                      <a:noFill/>
                    </a:lnL>
                    <a:lnR>
                      <a:noFill/>
                    </a:lnR>
                    <a:lnT>
                      <a:noFill/>
                    </a:lnT>
                    <a:lnB>
                      <a:noFill/>
                    </a:lnB>
                  </a:tcPr>
                </a:tc>
                <a:tc>
                  <a:txBody>
                    <a:bodyPr/>
                    <a:lstStyle/>
                    <a:p>
                      <a:r>
                        <a:rPr lang="en-US"/>
                        <a:t>6</a:t>
                      </a:r>
                    </a:p>
                  </a:txBody>
                  <a:tcPr anchor="ctr">
                    <a:lnL>
                      <a:noFill/>
                    </a:lnL>
                    <a:lnR>
                      <a:noFill/>
                    </a:lnR>
                    <a:lnT>
                      <a:noFill/>
                    </a:lnT>
                    <a:lnB>
                      <a:noFill/>
                    </a:lnB>
                  </a:tcPr>
                </a:tc>
                <a:extLst>
                  <a:ext uri="{0D108BD9-81ED-4DB2-BD59-A6C34878D82A}">
                    <a16:rowId xmlns="" xmlns:a16="http://schemas.microsoft.com/office/drawing/2014/main" val="10005"/>
                  </a:ext>
                </a:extLst>
              </a:tr>
              <a:tr h="0">
                <a:tc>
                  <a:txBody>
                    <a:bodyPr/>
                    <a:lstStyle/>
                    <a:p>
                      <a:r>
                        <a:rPr lang="en-US"/>
                        <a:t>United Kingdom</a:t>
                      </a:r>
                    </a:p>
                  </a:txBody>
                  <a:tcPr anchor="ctr">
                    <a:lnL>
                      <a:noFill/>
                    </a:lnL>
                    <a:lnR>
                      <a:noFill/>
                    </a:lnR>
                    <a:lnT>
                      <a:noFill/>
                    </a:lnT>
                    <a:lnB>
                      <a:noFill/>
                    </a:lnB>
                  </a:tcPr>
                </a:tc>
                <a:tc>
                  <a:txBody>
                    <a:bodyPr/>
                    <a:lstStyle/>
                    <a:p>
                      <a:r>
                        <a:rPr lang="en-US"/>
                        <a:t>1</a:t>
                      </a:r>
                    </a:p>
                  </a:txBody>
                  <a:tcPr anchor="ctr">
                    <a:lnL>
                      <a:noFill/>
                    </a:lnL>
                    <a:lnR>
                      <a:noFill/>
                    </a:lnR>
                    <a:lnT>
                      <a:noFill/>
                    </a:lnT>
                    <a:lnB>
                      <a:noFill/>
                    </a:lnB>
                  </a:tcPr>
                </a:tc>
                <a:tc>
                  <a:txBody>
                    <a:bodyPr/>
                    <a:lstStyle/>
                    <a:p>
                      <a:r>
                        <a:rPr lang="en-US"/>
                        <a:t>1</a:t>
                      </a:r>
                    </a:p>
                  </a:txBody>
                  <a:tcPr anchor="ctr">
                    <a:lnL>
                      <a:noFill/>
                    </a:lnL>
                    <a:lnR>
                      <a:noFill/>
                    </a:lnR>
                    <a:lnT>
                      <a:noFill/>
                    </a:lnT>
                    <a:lnB>
                      <a:noFill/>
                    </a:lnB>
                  </a:tcPr>
                </a:tc>
                <a:tc>
                  <a:txBody>
                    <a:bodyPr/>
                    <a:lstStyle/>
                    <a:p>
                      <a:r>
                        <a:rPr lang="en-US"/>
                        <a:t>0</a:t>
                      </a:r>
                    </a:p>
                  </a:txBody>
                  <a:tcPr anchor="ctr">
                    <a:lnL>
                      <a:noFill/>
                    </a:lnL>
                    <a:lnR>
                      <a:noFill/>
                    </a:lnR>
                    <a:lnT>
                      <a:noFill/>
                    </a:lnT>
                    <a:lnB>
                      <a:noFill/>
                    </a:lnB>
                  </a:tcPr>
                </a:tc>
                <a:extLst>
                  <a:ext uri="{0D108BD9-81ED-4DB2-BD59-A6C34878D82A}">
                    <a16:rowId xmlns="" xmlns:a16="http://schemas.microsoft.com/office/drawing/2014/main" val="10006"/>
                  </a:ext>
                </a:extLst>
              </a:tr>
              <a:tr h="0">
                <a:tc>
                  <a:txBody>
                    <a:bodyPr/>
                    <a:lstStyle/>
                    <a:p>
                      <a:r>
                        <a:rPr lang="en-US"/>
                        <a:t>Italy</a:t>
                      </a:r>
                    </a:p>
                  </a:txBody>
                  <a:tcPr anchor="ctr">
                    <a:lnL>
                      <a:noFill/>
                    </a:lnL>
                    <a:lnR>
                      <a:noFill/>
                    </a:lnR>
                    <a:lnT>
                      <a:noFill/>
                    </a:lnT>
                    <a:lnB>
                      <a:noFill/>
                    </a:lnB>
                  </a:tcPr>
                </a:tc>
                <a:tc>
                  <a:txBody>
                    <a:bodyPr/>
                    <a:lstStyle/>
                    <a:p>
                      <a:r>
                        <a:rPr lang="en-US"/>
                        <a:t>1</a:t>
                      </a:r>
                    </a:p>
                  </a:txBody>
                  <a:tcPr anchor="ctr">
                    <a:lnL>
                      <a:noFill/>
                    </a:lnL>
                    <a:lnR>
                      <a:noFill/>
                    </a:lnR>
                    <a:lnT>
                      <a:noFill/>
                    </a:lnT>
                    <a:lnB>
                      <a:noFill/>
                    </a:lnB>
                  </a:tcPr>
                </a:tc>
                <a:tc>
                  <a:txBody>
                    <a:bodyPr/>
                    <a:lstStyle/>
                    <a:p>
                      <a:r>
                        <a:rPr lang="en-US"/>
                        <a:t>1</a:t>
                      </a:r>
                    </a:p>
                  </a:txBody>
                  <a:tcPr anchor="ctr">
                    <a:lnL>
                      <a:noFill/>
                    </a:lnL>
                    <a:lnR>
                      <a:noFill/>
                    </a:lnR>
                    <a:lnT>
                      <a:noFill/>
                    </a:lnT>
                    <a:lnB>
                      <a:noFill/>
                    </a:lnB>
                  </a:tcPr>
                </a:tc>
                <a:tc>
                  <a:txBody>
                    <a:bodyPr/>
                    <a:lstStyle/>
                    <a:p>
                      <a:r>
                        <a:rPr lang="en-US"/>
                        <a:t>0</a:t>
                      </a:r>
                    </a:p>
                  </a:txBody>
                  <a:tcPr anchor="ctr">
                    <a:lnL>
                      <a:noFill/>
                    </a:lnL>
                    <a:lnR>
                      <a:noFill/>
                    </a:lnR>
                    <a:lnT>
                      <a:noFill/>
                    </a:lnT>
                    <a:lnB>
                      <a:noFill/>
                    </a:lnB>
                  </a:tcPr>
                </a:tc>
                <a:extLst>
                  <a:ext uri="{0D108BD9-81ED-4DB2-BD59-A6C34878D82A}">
                    <a16:rowId xmlns="" xmlns:a16="http://schemas.microsoft.com/office/drawing/2014/main" val="10007"/>
                  </a:ext>
                </a:extLst>
              </a:tr>
              <a:tr h="0">
                <a:tc>
                  <a:txBody>
                    <a:bodyPr/>
                    <a:lstStyle/>
                    <a:p>
                      <a:r>
                        <a:rPr lang="en-US" b="1"/>
                        <a:t>Total</a:t>
                      </a:r>
                      <a:endParaRPr lang="en-US"/>
                    </a:p>
                  </a:txBody>
                  <a:tcPr anchor="ctr">
                    <a:lnL>
                      <a:noFill/>
                    </a:lnL>
                    <a:lnR>
                      <a:noFill/>
                    </a:lnR>
                    <a:lnT>
                      <a:noFill/>
                    </a:lnT>
                    <a:lnB>
                      <a:noFill/>
                    </a:lnB>
                  </a:tcPr>
                </a:tc>
                <a:tc>
                  <a:txBody>
                    <a:bodyPr/>
                    <a:lstStyle/>
                    <a:p>
                      <a:r>
                        <a:rPr lang="en-US" b="1"/>
                        <a:t>36</a:t>
                      </a:r>
                      <a:endParaRPr lang="en-US"/>
                    </a:p>
                  </a:txBody>
                  <a:tcPr anchor="ctr">
                    <a:lnL>
                      <a:noFill/>
                    </a:lnL>
                    <a:lnR>
                      <a:noFill/>
                    </a:lnR>
                    <a:lnT>
                      <a:noFill/>
                    </a:lnT>
                    <a:lnB>
                      <a:noFill/>
                    </a:lnB>
                  </a:tcPr>
                </a:tc>
                <a:tc>
                  <a:txBody>
                    <a:bodyPr/>
                    <a:lstStyle/>
                    <a:p>
                      <a:r>
                        <a:rPr lang="en-US" b="1"/>
                        <a:t>34</a:t>
                      </a:r>
                      <a:endParaRPr lang="en-US"/>
                    </a:p>
                  </a:txBody>
                  <a:tcPr anchor="ctr">
                    <a:lnL>
                      <a:noFill/>
                    </a:lnL>
                    <a:lnR>
                      <a:noFill/>
                    </a:lnR>
                    <a:lnT>
                      <a:noFill/>
                    </a:lnT>
                    <a:lnB>
                      <a:noFill/>
                    </a:lnB>
                  </a:tcPr>
                </a:tc>
                <a:tc>
                  <a:txBody>
                    <a:bodyPr/>
                    <a:lstStyle/>
                    <a:p>
                      <a:r>
                        <a:rPr lang="en-US" b="1" dirty="0"/>
                        <a:t>15</a:t>
                      </a:r>
                      <a:endParaRPr lang="en-US" dirty="0"/>
                    </a:p>
                  </a:txBody>
                  <a:tcPr anchor="ctr">
                    <a:lnL>
                      <a:noFill/>
                    </a:lnL>
                    <a:lnR>
                      <a:noFill/>
                    </a:lnR>
                    <a:lnT>
                      <a:noFill/>
                    </a:lnT>
                    <a:lnB>
                      <a:noFill/>
                    </a:lnB>
                  </a:tcPr>
                </a:tc>
                <a:extLst>
                  <a:ext uri="{0D108BD9-81ED-4DB2-BD59-A6C34878D82A}">
                    <a16:rowId xmlns="" xmlns:a16="http://schemas.microsoft.com/office/drawing/2014/main" val="10008"/>
                  </a:ext>
                </a:extLst>
              </a:tr>
            </a:tbl>
          </a:graphicData>
        </a:graphic>
      </p:graphicFrame>
      <p:sp>
        <p:nvSpPr>
          <p:cNvPr id="6" name="Rectangle 5"/>
          <p:cNvSpPr/>
          <p:nvPr/>
        </p:nvSpPr>
        <p:spPr>
          <a:xfrm>
            <a:off x="762000" y="6336268"/>
            <a:ext cx="7620000" cy="369332"/>
          </a:xfrm>
          <a:prstGeom prst="rect">
            <a:avLst/>
          </a:prstGeom>
        </p:spPr>
        <p:txBody>
          <a:bodyPr wrap="square">
            <a:spAutoFit/>
          </a:bodyPr>
          <a:lstStyle/>
          <a:p>
            <a:r>
              <a:rPr lang="en-US" b="1" dirty="0"/>
              <a:t>http://www.cdc.gov/vhf/ebola/outbreaks/2014-west-africa/case-counts.html</a:t>
            </a:r>
          </a:p>
        </p:txBody>
      </p:sp>
      <p:sp>
        <p:nvSpPr>
          <p:cNvPr id="4" name="TextBox 3"/>
          <p:cNvSpPr txBox="1"/>
          <p:nvPr/>
        </p:nvSpPr>
        <p:spPr>
          <a:xfrm>
            <a:off x="228600" y="854439"/>
            <a:ext cx="8774325" cy="923330"/>
          </a:xfrm>
          <a:prstGeom prst="rect">
            <a:avLst/>
          </a:prstGeom>
          <a:noFill/>
        </p:spPr>
        <p:txBody>
          <a:bodyPr wrap="none" rtlCol="0">
            <a:spAutoFit/>
          </a:bodyPr>
          <a:lstStyle/>
          <a:p>
            <a:r>
              <a:rPr lang="en-US" sz="5400" b="1" dirty="0"/>
              <a:t>Ebola deaths outside of Africa</a:t>
            </a:r>
          </a:p>
        </p:txBody>
      </p:sp>
    </p:spTree>
    <p:extLst>
      <p:ext uri="{BB962C8B-B14F-4D97-AF65-F5344CB8AC3E}">
        <p14:creationId xmlns:p14="http://schemas.microsoft.com/office/powerpoint/2010/main" val="1398856117"/>
      </p:ext>
    </p:extLst>
  </p:cSld>
  <p:clrMapOvr>
    <a:masterClrMapping/>
  </p:clrMapOvr>
  <p:transition spd="slow" advTm="6614">
    <p:wheel spokes="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863" y="533400"/>
            <a:ext cx="8611073"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 y="5715000"/>
            <a:ext cx="8063106" cy="1077218"/>
          </a:xfrm>
          <a:prstGeom prst="rect">
            <a:avLst/>
          </a:prstGeom>
          <a:noFill/>
          <a:ln w="47625">
            <a:solidFill>
              <a:srgbClr val="C00000"/>
            </a:solidFill>
          </a:ln>
        </p:spPr>
        <p:txBody>
          <a:bodyPr wrap="none" rtlCol="0">
            <a:spAutoFit/>
          </a:bodyPr>
          <a:lstStyle/>
          <a:p>
            <a:pPr algn="ctr"/>
            <a:r>
              <a:rPr lang="en-US" sz="3200" b="1" dirty="0"/>
              <a:t>A “Nevada nurse” in “isolation” in New Jersey </a:t>
            </a:r>
          </a:p>
          <a:p>
            <a:pPr algn="ctr"/>
            <a:r>
              <a:rPr lang="en-US" sz="3200" b="1" dirty="0"/>
              <a:t>after working with Ebola patients.</a:t>
            </a:r>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9116" y="0"/>
            <a:ext cx="254068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488457"/>
      </p:ext>
    </p:extLst>
  </p:cSld>
  <p:clrMapOvr>
    <a:masterClrMapping/>
  </p:clrMapOvr>
  <mc:AlternateContent xmlns:mc="http://schemas.openxmlformats.org/markup-compatibility/2006" xmlns:p14="http://schemas.microsoft.com/office/powerpoint/2010/main">
    <mc:Choice Requires="p14">
      <p:transition spd="slow" p14:dur="800" advTm="6453">
        <p:circle/>
      </p:transition>
    </mc:Choice>
    <mc:Fallback xmlns="">
      <p:transition spd="slow" advTm="6453">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ezpawn\Desktop\Bacteria Photos\NVASP_182745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962594"/>
            <a:ext cx="8839200" cy="55906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0"/>
            <a:ext cx="8534400" cy="3262432"/>
          </a:xfrm>
          <a:prstGeom prst="rect">
            <a:avLst/>
          </a:prstGeom>
          <a:noFill/>
        </p:spPr>
        <p:txBody>
          <a:bodyPr wrap="square" rtlCol="0">
            <a:spAutoFit/>
          </a:bodyPr>
          <a:lstStyle/>
          <a:p>
            <a:pPr algn="ctr"/>
            <a:r>
              <a:rPr lang="en-US" sz="6000" b="1" u="sng" dirty="0">
                <a:solidFill>
                  <a:srgbClr val="C00000"/>
                </a:solidFill>
              </a:rPr>
              <a:t>Defining the problem</a:t>
            </a:r>
          </a:p>
          <a:p>
            <a:pPr algn="ctr"/>
            <a:r>
              <a:rPr lang="en-US" sz="8000" dirty="0">
                <a:solidFill>
                  <a:srgbClr val="FFFF00"/>
                </a:solidFill>
              </a:rPr>
              <a:t>Bacteria Are </a:t>
            </a:r>
          </a:p>
          <a:p>
            <a:pPr algn="ctr"/>
            <a:r>
              <a:rPr lang="en-US" sz="6600" dirty="0">
                <a:solidFill>
                  <a:srgbClr val="FFFF00"/>
                </a:solidFill>
              </a:rPr>
              <a:t>Resistant to Antibiotics</a:t>
            </a:r>
          </a:p>
        </p:txBody>
      </p:sp>
      <p:sp>
        <p:nvSpPr>
          <p:cNvPr id="5" name="TextBox 4"/>
          <p:cNvSpPr txBox="1"/>
          <p:nvPr/>
        </p:nvSpPr>
        <p:spPr>
          <a:xfrm>
            <a:off x="762000" y="3124200"/>
            <a:ext cx="7848600" cy="3416320"/>
          </a:xfrm>
          <a:prstGeom prst="rect">
            <a:avLst/>
          </a:prstGeom>
          <a:noFill/>
        </p:spPr>
        <p:txBody>
          <a:bodyPr wrap="square" rtlCol="0">
            <a:spAutoFit/>
          </a:bodyPr>
          <a:lstStyle/>
          <a:p>
            <a:pPr algn="ctr"/>
            <a:r>
              <a:rPr lang="en-US" sz="7200" dirty="0">
                <a:solidFill>
                  <a:srgbClr val="FFFF00"/>
                </a:solidFill>
                <a:latin typeface="Arial Rounded MT Bold" panose="020F0704030504030204" pitchFamily="34" charset="0"/>
              </a:rPr>
              <a:t>We Must All Be</a:t>
            </a:r>
          </a:p>
          <a:p>
            <a:pPr algn="ctr"/>
            <a:r>
              <a:rPr lang="en-US" sz="7200" dirty="0">
                <a:solidFill>
                  <a:srgbClr val="FFFF00"/>
                </a:solidFill>
                <a:latin typeface="Arial Rounded MT Bold" panose="020F0704030504030204" pitchFamily="34" charset="0"/>
              </a:rPr>
              <a:t>Infection </a:t>
            </a:r>
          </a:p>
          <a:p>
            <a:pPr algn="ctr"/>
            <a:r>
              <a:rPr lang="en-US" sz="7200" dirty="0">
                <a:solidFill>
                  <a:srgbClr val="FFFF00"/>
                </a:solidFill>
                <a:latin typeface="Arial Rounded MT Bold" panose="020F0704030504030204" pitchFamily="34" charset="0"/>
              </a:rPr>
              <a:t>Preventionists</a:t>
            </a:r>
          </a:p>
        </p:txBody>
      </p:sp>
    </p:spTree>
    <p:extLst>
      <p:ext uri="{BB962C8B-B14F-4D97-AF65-F5344CB8AC3E}">
        <p14:creationId xmlns:p14="http://schemas.microsoft.com/office/powerpoint/2010/main" val="2628137471"/>
      </p:ext>
    </p:extLst>
  </p:cSld>
  <p:clrMapOvr>
    <a:masterClrMapping/>
  </p:clrMapOvr>
  <mc:AlternateContent xmlns:mc="http://schemas.openxmlformats.org/markup-compatibility/2006" xmlns:p14="http://schemas.microsoft.com/office/powerpoint/2010/main">
    <mc:Choice Requires="p14">
      <p:transition spd="slow" p14:dur="2000" advTm="3596">
        <p14:honeycomb/>
      </p:transition>
    </mc:Choice>
    <mc:Fallback xmlns="">
      <p:transition spd="slow" advTm="359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80">
                                          <p:stCondLst>
                                            <p:cond delay="0"/>
                                          </p:stCondLst>
                                        </p:cTn>
                                        <p:tgtEl>
                                          <p:spTgt spid="2">
                                            <p:txEl>
                                              <p:pRg st="1" end="1"/>
                                            </p:txEl>
                                          </p:spTgt>
                                        </p:tgtEl>
                                      </p:cBhvr>
                                    </p:animEffect>
                                    <p:anim calcmode="lin" valueType="num">
                                      <p:cBhvr>
                                        <p:cTn id="8" dur="1822" tmFilter="0,0; 0.14,0.36; 0.43,0.73; 0.71,0.91; 1.0,1.0">
                                          <p:stCondLst>
                                            <p:cond delay="0"/>
                                          </p:stCondLst>
                                        </p:cTn>
                                        <p:tgtEl>
                                          <p:spTgt spid="2">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1" end="1"/>
                                            </p:txEl>
                                          </p:spTgt>
                                        </p:tgtEl>
                                      </p:cBhvr>
                                      <p:to x="100000" y="60000"/>
                                    </p:animScale>
                                    <p:animScale>
                                      <p:cBhvr>
                                        <p:cTn id="14" dur="166" decel="50000">
                                          <p:stCondLst>
                                            <p:cond delay="676"/>
                                          </p:stCondLst>
                                        </p:cTn>
                                        <p:tgtEl>
                                          <p:spTgt spid="2">
                                            <p:txEl>
                                              <p:pRg st="1" end="1"/>
                                            </p:txEl>
                                          </p:spTgt>
                                        </p:tgtEl>
                                      </p:cBhvr>
                                      <p:to x="100000" y="100000"/>
                                    </p:animScale>
                                    <p:animScale>
                                      <p:cBhvr>
                                        <p:cTn id="15" dur="26">
                                          <p:stCondLst>
                                            <p:cond delay="1312"/>
                                          </p:stCondLst>
                                        </p:cTn>
                                        <p:tgtEl>
                                          <p:spTgt spid="2">
                                            <p:txEl>
                                              <p:pRg st="1" end="1"/>
                                            </p:txEl>
                                          </p:spTgt>
                                        </p:tgtEl>
                                      </p:cBhvr>
                                      <p:to x="100000" y="80000"/>
                                    </p:animScale>
                                    <p:animScale>
                                      <p:cBhvr>
                                        <p:cTn id="16" dur="166" decel="50000">
                                          <p:stCondLst>
                                            <p:cond delay="1338"/>
                                          </p:stCondLst>
                                        </p:cTn>
                                        <p:tgtEl>
                                          <p:spTgt spid="2">
                                            <p:txEl>
                                              <p:pRg st="1" end="1"/>
                                            </p:txEl>
                                          </p:spTgt>
                                        </p:tgtEl>
                                      </p:cBhvr>
                                      <p:to x="100000" y="100000"/>
                                    </p:animScale>
                                    <p:animScale>
                                      <p:cBhvr>
                                        <p:cTn id="17" dur="26">
                                          <p:stCondLst>
                                            <p:cond delay="1642"/>
                                          </p:stCondLst>
                                        </p:cTn>
                                        <p:tgtEl>
                                          <p:spTgt spid="2">
                                            <p:txEl>
                                              <p:pRg st="1" end="1"/>
                                            </p:txEl>
                                          </p:spTgt>
                                        </p:tgtEl>
                                      </p:cBhvr>
                                      <p:to x="100000" y="90000"/>
                                    </p:animScale>
                                    <p:animScale>
                                      <p:cBhvr>
                                        <p:cTn id="18" dur="166" decel="50000">
                                          <p:stCondLst>
                                            <p:cond delay="1668"/>
                                          </p:stCondLst>
                                        </p:cTn>
                                        <p:tgtEl>
                                          <p:spTgt spid="2">
                                            <p:txEl>
                                              <p:pRg st="1" end="1"/>
                                            </p:txEl>
                                          </p:spTgt>
                                        </p:tgtEl>
                                      </p:cBhvr>
                                      <p:to x="100000" y="100000"/>
                                    </p:animScale>
                                    <p:animScale>
                                      <p:cBhvr>
                                        <p:cTn id="19" dur="26">
                                          <p:stCondLst>
                                            <p:cond delay="1808"/>
                                          </p:stCondLst>
                                        </p:cTn>
                                        <p:tgtEl>
                                          <p:spTgt spid="2">
                                            <p:txEl>
                                              <p:pRg st="1" end="1"/>
                                            </p:txEl>
                                          </p:spTgt>
                                        </p:tgtEl>
                                      </p:cBhvr>
                                      <p:to x="100000" y="95000"/>
                                    </p:animScale>
                                    <p:animScale>
                                      <p:cBhvr>
                                        <p:cTn id="20" dur="166" decel="50000">
                                          <p:stCondLst>
                                            <p:cond delay="1834"/>
                                          </p:stCondLst>
                                        </p:cTn>
                                        <p:tgtEl>
                                          <p:spTgt spid="2">
                                            <p:txEl>
                                              <p:pRg st="1" end="1"/>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down)">
                                      <p:cBhvr>
                                        <p:cTn id="23" dur="580">
                                          <p:stCondLst>
                                            <p:cond delay="0"/>
                                          </p:stCondLst>
                                        </p:cTn>
                                        <p:tgtEl>
                                          <p:spTgt spid="2">
                                            <p:txEl>
                                              <p:pRg st="2" end="2"/>
                                            </p:txEl>
                                          </p:spTgt>
                                        </p:tgtEl>
                                      </p:cBhvr>
                                    </p:animEffect>
                                    <p:anim calcmode="lin" valueType="num">
                                      <p:cBhvr>
                                        <p:cTn id="24" dur="1822" tmFilter="0,0; 0.14,0.36; 0.43,0.73; 0.71,0.91; 1.0,1.0">
                                          <p:stCondLst>
                                            <p:cond delay="0"/>
                                          </p:stCondLst>
                                        </p:cTn>
                                        <p:tgtEl>
                                          <p:spTgt spid="2">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xEl>
                                              <p:pRg st="2" end="2"/>
                                            </p:txEl>
                                          </p:spTgt>
                                        </p:tgtEl>
                                      </p:cBhvr>
                                      <p:to x="100000" y="60000"/>
                                    </p:animScale>
                                    <p:animScale>
                                      <p:cBhvr>
                                        <p:cTn id="30" dur="166" decel="50000">
                                          <p:stCondLst>
                                            <p:cond delay="676"/>
                                          </p:stCondLst>
                                        </p:cTn>
                                        <p:tgtEl>
                                          <p:spTgt spid="2">
                                            <p:txEl>
                                              <p:pRg st="2" end="2"/>
                                            </p:txEl>
                                          </p:spTgt>
                                        </p:tgtEl>
                                      </p:cBhvr>
                                      <p:to x="100000" y="100000"/>
                                    </p:animScale>
                                    <p:animScale>
                                      <p:cBhvr>
                                        <p:cTn id="31" dur="26">
                                          <p:stCondLst>
                                            <p:cond delay="1312"/>
                                          </p:stCondLst>
                                        </p:cTn>
                                        <p:tgtEl>
                                          <p:spTgt spid="2">
                                            <p:txEl>
                                              <p:pRg st="2" end="2"/>
                                            </p:txEl>
                                          </p:spTgt>
                                        </p:tgtEl>
                                      </p:cBhvr>
                                      <p:to x="100000" y="80000"/>
                                    </p:animScale>
                                    <p:animScale>
                                      <p:cBhvr>
                                        <p:cTn id="32" dur="166" decel="50000">
                                          <p:stCondLst>
                                            <p:cond delay="1338"/>
                                          </p:stCondLst>
                                        </p:cTn>
                                        <p:tgtEl>
                                          <p:spTgt spid="2">
                                            <p:txEl>
                                              <p:pRg st="2" end="2"/>
                                            </p:txEl>
                                          </p:spTgt>
                                        </p:tgtEl>
                                      </p:cBhvr>
                                      <p:to x="100000" y="100000"/>
                                    </p:animScale>
                                    <p:animScale>
                                      <p:cBhvr>
                                        <p:cTn id="33" dur="26">
                                          <p:stCondLst>
                                            <p:cond delay="1642"/>
                                          </p:stCondLst>
                                        </p:cTn>
                                        <p:tgtEl>
                                          <p:spTgt spid="2">
                                            <p:txEl>
                                              <p:pRg st="2" end="2"/>
                                            </p:txEl>
                                          </p:spTgt>
                                        </p:tgtEl>
                                      </p:cBhvr>
                                      <p:to x="100000" y="90000"/>
                                    </p:animScale>
                                    <p:animScale>
                                      <p:cBhvr>
                                        <p:cTn id="34" dur="166" decel="50000">
                                          <p:stCondLst>
                                            <p:cond delay="1668"/>
                                          </p:stCondLst>
                                        </p:cTn>
                                        <p:tgtEl>
                                          <p:spTgt spid="2">
                                            <p:txEl>
                                              <p:pRg st="2" end="2"/>
                                            </p:txEl>
                                          </p:spTgt>
                                        </p:tgtEl>
                                      </p:cBhvr>
                                      <p:to x="100000" y="100000"/>
                                    </p:animScale>
                                    <p:animScale>
                                      <p:cBhvr>
                                        <p:cTn id="35" dur="26">
                                          <p:stCondLst>
                                            <p:cond delay="1808"/>
                                          </p:stCondLst>
                                        </p:cTn>
                                        <p:tgtEl>
                                          <p:spTgt spid="2">
                                            <p:txEl>
                                              <p:pRg st="2" end="2"/>
                                            </p:txEl>
                                          </p:spTgt>
                                        </p:tgtEl>
                                      </p:cBhvr>
                                      <p:to x="100000" y="95000"/>
                                    </p:animScale>
                                    <p:animScale>
                                      <p:cBhvr>
                                        <p:cTn id="36" dur="166" decel="50000">
                                          <p:stCondLst>
                                            <p:cond delay="1834"/>
                                          </p:stCondLst>
                                        </p:cTn>
                                        <p:tgtEl>
                                          <p:spTgt spid="2">
                                            <p:txEl>
                                              <p:pRg st="2" end="2"/>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8" presetClass="emph" presetSubtype="0" fill="hold" grpId="0" nodeType="clickEffect">
                                  <p:stCondLst>
                                    <p:cond delay="0"/>
                                  </p:stCondLst>
                                  <p:iterate type="lt">
                                    <p:tmPct val="4000"/>
                                  </p:iterate>
                                  <p:childTnLst>
                                    <p:set>
                                      <p:cBhvr override="childStyle">
                                        <p:cTn id="40"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
            <a:ext cx="8153400" cy="1600438"/>
          </a:xfrm>
          <a:prstGeom prst="rect">
            <a:avLst/>
          </a:prstGeom>
        </p:spPr>
        <p:txBody>
          <a:bodyPr wrap="square">
            <a:spAutoFit/>
          </a:bodyPr>
          <a:lstStyle/>
          <a:p>
            <a:endParaRPr lang="en-US" dirty="0"/>
          </a:p>
          <a:p>
            <a:pPr algn="ctr"/>
            <a:r>
              <a:rPr lang="en-US" sz="4000" b="1" u="sng" dirty="0"/>
              <a:t>Nursing Homes and Assisted Living </a:t>
            </a:r>
          </a:p>
          <a:p>
            <a:pPr algn="ctr"/>
            <a:r>
              <a:rPr lang="en-US" sz="4000" b="1" u="sng" dirty="0"/>
              <a:t>(Long-term Care Facilities [LTCFs])</a:t>
            </a:r>
            <a:endParaRPr lang="en-US" sz="1200" dirty="0"/>
          </a:p>
        </p:txBody>
      </p:sp>
      <p:sp>
        <p:nvSpPr>
          <p:cNvPr id="6" name="Rectangle 5"/>
          <p:cNvSpPr/>
          <p:nvPr/>
        </p:nvSpPr>
        <p:spPr>
          <a:xfrm>
            <a:off x="228599" y="1600200"/>
            <a:ext cx="8770113" cy="4154984"/>
          </a:xfrm>
          <a:prstGeom prst="rect">
            <a:avLst/>
          </a:prstGeom>
          <a:solidFill>
            <a:srgbClr val="FFFF00"/>
          </a:solidFill>
        </p:spPr>
        <p:txBody>
          <a:bodyPr wrap="square">
            <a:spAutoFit/>
          </a:bodyPr>
          <a:lstStyle/>
          <a:p>
            <a:r>
              <a:rPr lang="en-US" sz="4400" b="1" dirty="0"/>
              <a:t>In “Nursing homes, skilled nursing facilities, and assisted living facilities, LTCFs)  . . . </a:t>
            </a:r>
            <a:r>
              <a:rPr lang="en-US" sz="4400" b="1" dirty="0">
                <a:solidFill>
                  <a:srgbClr val="FF0000"/>
                </a:solidFill>
              </a:rPr>
              <a:t>Infections are a major cause of hospitalization and death; as many as 380,000 people die of infections in LTCFs every year.”</a:t>
            </a:r>
            <a:endParaRPr lang="en-US" sz="4400" dirty="0">
              <a:solidFill>
                <a:srgbClr val="FF00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5798240"/>
            <a:ext cx="3124201" cy="67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6135469"/>
            <a:ext cx="7924800" cy="646331"/>
          </a:xfrm>
          <a:prstGeom prst="rect">
            <a:avLst/>
          </a:prstGeom>
        </p:spPr>
        <p:txBody>
          <a:bodyPr wrap="square">
            <a:spAutoFit/>
          </a:bodyPr>
          <a:lstStyle/>
          <a:p>
            <a:r>
              <a:rPr lang="en-US" dirty="0">
                <a:hlinkClick r:id="rId3"/>
              </a:rPr>
              <a:t>https://www.cdc.gov/longtermcare/prevention/</a:t>
            </a:r>
            <a:endParaRPr lang="en-US" sz="900" dirty="0">
              <a:hlinkClick r:id="rId4"/>
            </a:endParaRPr>
          </a:p>
          <a:p>
            <a:r>
              <a:rPr lang="en-US" dirty="0">
                <a:hlinkClick r:id="rId4"/>
              </a:rPr>
              <a:t>https://www.cdc.gov/hai/pdfs/toolkits/InfectionControlTransferFormExample1.pdf</a:t>
            </a:r>
            <a:endParaRPr lang="en-US" dirty="0"/>
          </a:p>
        </p:txBody>
      </p:sp>
    </p:spTree>
    <p:extLst>
      <p:ext uri="{BB962C8B-B14F-4D97-AF65-F5344CB8AC3E}">
        <p14:creationId xmlns:p14="http://schemas.microsoft.com/office/powerpoint/2010/main" val="24490807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52400"/>
            <a:ext cx="8458200" cy="6817251"/>
          </a:xfrm>
          <a:prstGeom prst="rect">
            <a:avLst/>
          </a:prstGeom>
        </p:spPr>
        <p:txBody>
          <a:bodyPr wrap="square">
            <a:spAutoFit/>
          </a:bodyPr>
          <a:lstStyle/>
          <a:p>
            <a:pPr algn="ctr"/>
            <a:endParaRPr lang="en-US" sz="1100" dirty="0"/>
          </a:p>
          <a:p>
            <a:r>
              <a:rPr lang="en-US" sz="3200" b="1" u="sng" dirty="0"/>
              <a:t>“The LTCF is functionally the home for the resident,</a:t>
            </a:r>
            <a:r>
              <a:rPr lang="en-US" sz="3200" b="1" dirty="0"/>
              <a:t> </a:t>
            </a:r>
            <a:r>
              <a:rPr lang="en-US" sz="2600" b="1" dirty="0"/>
              <a:t>who is usually elderly and in declining health and will often stay for years, hence comfort, dignity, and rights are paramount. It is a low-technology setting. Residents are often transferred between the acute care and the LTC setting, adding an additional dynamic to transmission and acquisition of HAIs.”</a:t>
            </a:r>
          </a:p>
          <a:p>
            <a:endParaRPr lang="en-US" sz="1000" dirty="0"/>
          </a:p>
          <a:p>
            <a:r>
              <a:rPr lang="en-US" dirty="0">
                <a:hlinkClick r:id="rId2"/>
              </a:rPr>
              <a:t>https://www.cdc.gov/longtermcare/prevention/</a:t>
            </a:r>
            <a:endParaRPr lang="en-US" dirty="0"/>
          </a:p>
          <a:p>
            <a:endParaRPr lang="en-US" sz="800" b="1" u="sng" dirty="0"/>
          </a:p>
          <a:p>
            <a:r>
              <a:rPr lang="en-US" b="1" u="sng" dirty="0"/>
              <a:t>========================================================================</a:t>
            </a:r>
          </a:p>
          <a:p>
            <a:r>
              <a:rPr lang="en-US" sz="2400" b="1" dirty="0"/>
              <a:t>“An atmosphere of community is fostered (in the LTCF), and residents share common eating and living areas and participate in various activities. </a:t>
            </a:r>
            <a:r>
              <a:rPr lang="en-US" sz="2800" b="1" u="sng" dirty="0"/>
              <a:t>Thus, the psychosocial consequences of isolation measures must be carefully balanced against the infection control benefits.”</a:t>
            </a:r>
          </a:p>
          <a:p>
            <a:endParaRPr lang="en-US" sz="1000" dirty="0"/>
          </a:p>
          <a:p>
            <a:r>
              <a:rPr lang="en-US" dirty="0">
                <a:hlinkClick r:id="rId3"/>
              </a:rPr>
              <a:t>https://www.ncbi.nlm.nih.gov/pmc/articles/PMC3319407/</a:t>
            </a:r>
            <a:endParaRPr lang="en-US" dirty="0"/>
          </a:p>
          <a:p>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5990750"/>
            <a:ext cx="2628737" cy="8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0094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1"/>
            <a:ext cx="8839200" cy="6647974"/>
          </a:xfrm>
          <a:prstGeom prst="rect">
            <a:avLst/>
          </a:prstGeom>
        </p:spPr>
        <p:txBody>
          <a:bodyPr wrap="square">
            <a:spAutoFit/>
          </a:bodyPr>
          <a:lstStyle/>
          <a:p>
            <a:r>
              <a:rPr lang="en-US" sz="2400" b="1" dirty="0"/>
              <a:t>“The presence of MDROs in the LTCF has implications beyond the individual facility. Because residents of LTCFs are hospitalized frequently, they can transfer pathogens between LTCFs and receiving hospitals</a:t>
            </a:r>
            <a:r>
              <a:rPr lang="en-US" dirty="0"/>
              <a:t>; transfer of patients colonized with MDROs between hospitals and LTCFs has been well documented.</a:t>
            </a:r>
            <a:r>
              <a:rPr lang="en-US" baseline="30000" dirty="0">
                <a:hlinkClick r:id="rId2"/>
              </a:rPr>
              <a:t>192</a:t>
            </a:r>
            <a:r>
              <a:rPr lang="en-US" baseline="30000" dirty="0"/>
              <a:t>,</a:t>
            </a:r>
            <a:r>
              <a:rPr lang="en-US" baseline="30000" dirty="0">
                <a:hlinkClick r:id="rId2"/>
              </a:rPr>
              <a:t>193</a:t>
            </a:r>
            <a:r>
              <a:rPr lang="en-US" dirty="0"/>
              <a:t> On the other hand</a:t>
            </a:r>
            <a:r>
              <a:rPr lang="en-US" u="sng" dirty="0"/>
              <a:t>, </a:t>
            </a:r>
            <a:r>
              <a:rPr lang="en-US" sz="2800" b="1" u="sng" dirty="0"/>
              <a:t>LTCF residents remain in the facility for extended periods of time, and the LTCF is functionally their home.</a:t>
            </a:r>
            <a:r>
              <a:rPr lang="en-US" b="1" dirty="0"/>
              <a:t>       An atmosphere of community is fostered, and residents share common eating and living areas and participate in various activities. Thus, the psychosocial consequences of isolation measures must be carefully balanced against the infection control benefits. “</a:t>
            </a:r>
          </a:p>
          <a:p>
            <a:r>
              <a:rPr lang="en-US" b="1" dirty="0"/>
              <a:t>===========================================================================</a:t>
            </a:r>
          </a:p>
          <a:p>
            <a:endParaRPr lang="en-US" b="1" dirty="0"/>
          </a:p>
          <a:p>
            <a:endParaRPr lang="en-US" sz="3000" b="1" u="sng" dirty="0"/>
          </a:p>
          <a:p>
            <a:endParaRPr lang="en-US" sz="3000" b="1" u="sng" dirty="0"/>
          </a:p>
          <a:p>
            <a:endParaRPr lang="en-US" sz="3000" b="1" u="sng" dirty="0"/>
          </a:p>
          <a:p>
            <a:endParaRPr lang="en-US" sz="3000" b="1" u="sng" dirty="0"/>
          </a:p>
          <a:p>
            <a:endParaRPr lang="en-US" dirty="0">
              <a:hlinkClick r:id=""/>
            </a:endParaRPr>
          </a:p>
          <a:p>
            <a:r>
              <a:rPr lang="en-US" dirty="0">
                <a:hlinkClick r:id=""/>
              </a:rPr>
              <a:t>https://www.ncbi.nlm.nih.gov/pmc/articles/PMC3319407/</a:t>
            </a:r>
            <a:endParaRPr lang="en-US" dirty="0"/>
          </a:p>
        </p:txBody>
      </p:sp>
      <p:sp>
        <p:nvSpPr>
          <p:cNvPr id="5" name="Rectangle 4"/>
          <p:cNvSpPr/>
          <p:nvPr/>
        </p:nvSpPr>
        <p:spPr>
          <a:xfrm>
            <a:off x="228600" y="4191000"/>
            <a:ext cx="8686800" cy="2000548"/>
          </a:xfrm>
          <a:prstGeom prst="rect">
            <a:avLst/>
          </a:prstGeom>
          <a:solidFill>
            <a:srgbClr val="FFFF00"/>
          </a:solidFill>
        </p:spPr>
        <p:txBody>
          <a:bodyPr wrap="square">
            <a:spAutoFit/>
          </a:bodyPr>
          <a:lstStyle/>
          <a:p>
            <a:r>
              <a:rPr lang="en-US" sz="3100" b="1" u="sng" dirty="0">
                <a:solidFill>
                  <a:srgbClr val="FF0000"/>
                </a:solidFill>
              </a:rPr>
              <a:t>Implementation of isolation procedures identical to those found in a hospital may result in undesirable social and psychological consequences &amp; functional decline for residents.</a:t>
            </a:r>
            <a:r>
              <a:rPr lang="en-US" sz="3100" b="1" u="sng" baseline="30000" dirty="0">
                <a:hlinkClick r:id="rId2"/>
              </a:rPr>
              <a:t>207</a:t>
            </a:r>
            <a:endParaRPr lang="en-US" sz="31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5737793"/>
            <a:ext cx="2857337" cy="967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1151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357" y="228600"/>
            <a:ext cx="8763000" cy="7017306"/>
          </a:xfrm>
          <a:prstGeom prst="rect">
            <a:avLst/>
          </a:prstGeom>
        </p:spPr>
        <p:txBody>
          <a:bodyPr wrap="square">
            <a:spAutoFit/>
          </a:bodyPr>
          <a:lstStyle/>
          <a:p>
            <a:r>
              <a:rPr lang="en-US" sz="2800" b="1" dirty="0"/>
              <a:t>“Transmission-based precautions” </a:t>
            </a:r>
            <a:r>
              <a:rPr lang="en-US" sz="3200" b="1" u="sng" dirty="0"/>
              <a:t>(a.k.a. “Isolation”) </a:t>
            </a:r>
            <a:r>
              <a:rPr lang="en-US" sz="2800" b="1" dirty="0"/>
              <a:t>refers to the actions (precautions) implemented, in addition to standard precautions, that are based upon the means of transmission (airborne, contact, and droplet) in order to prevent or control infections.” </a:t>
            </a:r>
            <a:endParaRPr lang="en-US" sz="2200" b="1" dirty="0"/>
          </a:p>
          <a:p>
            <a:endParaRPr lang="en-US" sz="2200" b="1" dirty="0"/>
          </a:p>
          <a:p>
            <a:endParaRPr lang="en-US" sz="2200" b="1" dirty="0"/>
          </a:p>
          <a:p>
            <a:endParaRPr lang="en-US" sz="2200" b="1" dirty="0"/>
          </a:p>
          <a:p>
            <a:endParaRPr lang="en-US" sz="2200" b="1" dirty="0"/>
          </a:p>
          <a:p>
            <a:endParaRPr lang="en-US" sz="2200" b="1" dirty="0"/>
          </a:p>
          <a:p>
            <a:endParaRPr lang="en-US" sz="2200" b="1" dirty="0"/>
          </a:p>
          <a:p>
            <a:endParaRPr lang="en-US" sz="2200" b="1" dirty="0"/>
          </a:p>
          <a:p>
            <a:endParaRPr lang="en-US" sz="2200" b="1" dirty="0"/>
          </a:p>
          <a:p>
            <a:endParaRPr lang="en-US" sz="2200" b="1" dirty="0"/>
          </a:p>
          <a:p>
            <a:endParaRPr lang="en-US" sz="1000" b="1" dirty="0"/>
          </a:p>
          <a:p>
            <a:endParaRPr lang="en-US" u="sng" dirty="0">
              <a:hlinkClick r:id=""/>
            </a:endParaRPr>
          </a:p>
          <a:p>
            <a:endParaRPr lang="en-US" u="sng" dirty="0">
              <a:hlinkClick r:id=""/>
            </a:endParaRPr>
          </a:p>
          <a:p>
            <a:r>
              <a:rPr lang="en-US" u="sng" dirty="0">
                <a:hlinkClick r:id=""/>
              </a:rPr>
              <a:t>https://www.cms.gov/Regulations</a:t>
            </a:r>
          </a:p>
          <a:p>
            <a:r>
              <a:rPr lang="en-US" u="sng" dirty="0">
                <a:hlinkClick r:id=""/>
              </a:rPr>
              <a:t>Guidance/Guidance/Transmittals/downloads/r55soma.pdf</a:t>
            </a:r>
            <a:endParaRPr lang="en-US" dirty="0"/>
          </a:p>
          <a:p>
            <a:endParaRPr lang="en-US"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5889409"/>
            <a:ext cx="1828800" cy="603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7357" y="2337767"/>
            <a:ext cx="8686799" cy="4154984"/>
          </a:xfrm>
          <a:prstGeom prst="rect">
            <a:avLst/>
          </a:prstGeom>
        </p:spPr>
        <p:txBody>
          <a:bodyPr wrap="square">
            <a:spAutoFit/>
          </a:bodyPr>
          <a:lstStyle/>
          <a:p>
            <a:r>
              <a:rPr lang="en-US" sz="4000" b="1" i="1" dirty="0"/>
              <a:t>      </a:t>
            </a:r>
            <a:r>
              <a:rPr lang="en-US" sz="4000" b="1" i="1" u="sng" dirty="0"/>
              <a:t>Transmission-based precautions </a:t>
            </a:r>
          </a:p>
          <a:p>
            <a:r>
              <a:rPr lang="en-US" sz="2800" b="1" i="1" dirty="0"/>
              <a:t>are maintained for as long as necessary to prevent the transmission of infection. It is appropriate to use the least restrictive approach possible that adequately protects the resident and others. </a:t>
            </a:r>
            <a:r>
              <a:rPr lang="en-US" sz="2800" b="1" dirty="0"/>
              <a:t>Maintaining isolation longer than necessary may adversely affect psychosocial well-being. The facility should document in the medical record the rationale for the selected </a:t>
            </a:r>
            <a:r>
              <a:rPr lang="en-US" sz="2800" b="1" i="1" dirty="0"/>
              <a:t>transmission-</a:t>
            </a:r>
          </a:p>
          <a:p>
            <a:r>
              <a:rPr lang="en-US" sz="2800" b="1" i="1" dirty="0"/>
              <a:t>                                                based precautions. </a:t>
            </a:r>
          </a:p>
        </p:txBody>
      </p:sp>
    </p:spTree>
    <p:extLst>
      <p:ext uri="{BB962C8B-B14F-4D97-AF65-F5344CB8AC3E}">
        <p14:creationId xmlns:p14="http://schemas.microsoft.com/office/powerpoint/2010/main" val="277703324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534400" cy="7263527"/>
          </a:xfrm>
          <a:prstGeom prst="rect">
            <a:avLst/>
          </a:prstGeom>
        </p:spPr>
        <p:txBody>
          <a:bodyPr wrap="square">
            <a:spAutoFit/>
          </a:bodyPr>
          <a:lstStyle/>
          <a:p>
            <a:pPr algn="ctr"/>
            <a:r>
              <a:rPr lang="en-US" sz="4400" dirty="0"/>
              <a:t>“</a:t>
            </a:r>
            <a:r>
              <a:rPr lang="en-US" sz="4400" b="1" dirty="0"/>
              <a:t>The use of appropriate </a:t>
            </a:r>
          </a:p>
          <a:p>
            <a:pPr algn="ctr"/>
            <a:r>
              <a:rPr lang="en-US" sz="4400" b="1" u="sng" dirty="0"/>
              <a:t>transmission-based precautions</a:t>
            </a:r>
            <a:r>
              <a:rPr lang="en-US" sz="4400" b="1" dirty="0"/>
              <a:t> </a:t>
            </a:r>
          </a:p>
          <a:p>
            <a:pPr algn="ctr"/>
            <a:r>
              <a:rPr lang="en-US" sz="3600" b="1" dirty="0"/>
              <a:t>when an LTCF resident develops symptoms or signs of a transmissible infection ..reduces transmission opportunities.”</a:t>
            </a:r>
            <a:endParaRPr lang="en-US" sz="3600" b="1" u="sng"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u="sng" dirty="0">
                <a:hlinkClick r:id="rId2"/>
              </a:rPr>
              <a:t>https://www.cms.gov/Regulations-and-Guidance/Guidance/Transmittals/downloads/r55soma.pdf</a:t>
            </a:r>
            <a:endParaRPr lang="en-US" dirty="0"/>
          </a:p>
          <a:p>
            <a:endParaRPr lang="en-US"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5638800"/>
            <a:ext cx="2133600" cy="70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3124200"/>
            <a:ext cx="8686800" cy="3231654"/>
          </a:xfrm>
          <a:prstGeom prst="rect">
            <a:avLst/>
          </a:prstGeom>
        </p:spPr>
        <p:txBody>
          <a:bodyPr wrap="square">
            <a:spAutoFit/>
          </a:bodyPr>
          <a:lstStyle/>
          <a:p>
            <a:r>
              <a:rPr lang="en-US" sz="4000" b="1" dirty="0"/>
              <a:t>However, once it is confirmed that </a:t>
            </a:r>
            <a:endParaRPr lang="en-US" sz="4000" b="1" dirty="0" smtClean="0"/>
          </a:p>
          <a:p>
            <a:r>
              <a:rPr lang="en-US" sz="4000" b="1" dirty="0" smtClean="0"/>
              <a:t>the </a:t>
            </a:r>
            <a:r>
              <a:rPr lang="en-US" sz="4000" b="1" dirty="0"/>
              <a:t>resident is no longer a risk for transmitting the infection, </a:t>
            </a:r>
            <a:r>
              <a:rPr lang="en-US" sz="4000" b="1" u="sng" dirty="0"/>
              <a:t>removing transmission-based precautions avoids unnecessary </a:t>
            </a:r>
            <a:r>
              <a:rPr lang="en-US" sz="4400" b="1" i="1" u="sng" dirty="0"/>
              <a:t>social isolation</a:t>
            </a:r>
            <a:r>
              <a:rPr lang="en-US" sz="4000" b="1" u="sng" dirty="0"/>
              <a:t>. </a:t>
            </a:r>
            <a:endParaRPr lang="en-US" sz="4000" dirty="0"/>
          </a:p>
        </p:txBody>
      </p:sp>
    </p:spTree>
    <p:extLst>
      <p:ext uri="{BB962C8B-B14F-4D97-AF65-F5344CB8AC3E}">
        <p14:creationId xmlns:p14="http://schemas.microsoft.com/office/powerpoint/2010/main" val="634017164"/>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152400"/>
            <a:ext cx="8534400" cy="6863417"/>
          </a:xfrm>
          <a:prstGeom prst="rect">
            <a:avLst/>
          </a:prstGeom>
        </p:spPr>
        <p:txBody>
          <a:bodyPr wrap="square">
            <a:spAutoFit/>
          </a:bodyPr>
          <a:lstStyle/>
          <a:p>
            <a:r>
              <a:rPr lang="en-US" b="1" u="sng" dirty="0">
                <a:hlinkClick r:id="rId2"/>
              </a:rPr>
              <a:t>Journal of the American Geriatrics </a:t>
            </a:r>
            <a:r>
              <a:rPr lang="en-US" b="1" u="sng" dirty="0" err="1">
                <a:hlinkClick r:id="rId2"/>
              </a:rPr>
              <a:t>Society</a:t>
            </a:r>
            <a:r>
              <a:rPr lang="en-US" dirty="0" err="1">
                <a:hlinkClick r:id="rId3"/>
              </a:rPr>
              <a:t>Volume</a:t>
            </a:r>
            <a:r>
              <a:rPr lang="en-US" dirty="0">
                <a:hlinkClick r:id="rId3"/>
              </a:rPr>
              <a:t> 61, Issue 7</a:t>
            </a:r>
            <a:r>
              <a:rPr lang="en-US" dirty="0"/>
              <a:t>, Version of Record online: 3 JUN 2013</a:t>
            </a:r>
          </a:p>
          <a:p>
            <a:pPr algn="ctr"/>
            <a:r>
              <a:rPr lang="en-US" sz="2400" b="1" dirty="0"/>
              <a:t>The Consequences of Poor Communication During Transitions from Hospital to Skilled Nursing Facility: A Qualitative Study</a:t>
            </a:r>
          </a:p>
          <a:p>
            <a:endParaRPr lang="en-US" sz="800" dirty="0"/>
          </a:p>
          <a:p>
            <a:pPr algn="ctr"/>
            <a:r>
              <a:rPr lang="en-US" sz="3200" b="1" dirty="0"/>
              <a:t>SNF Nurses described feeling overwhelmed by the constant need to gather and reconcile information received from hospitals. (because of)    </a:t>
            </a:r>
            <a:r>
              <a:rPr lang="en-US" sz="3600" b="1" i="1" u="sng" dirty="0"/>
              <a:t>inadequate discharge communication.</a:t>
            </a:r>
          </a:p>
          <a:p>
            <a:endParaRPr lang="en-US" sz="800" b="1" i="1" u="sng" dirty="0"/>
          </a:p>
          <a:p>
            <a:r>
              <a:rPr lang="en-US" b="1" dirty="0"/>
              <a:t>Missing or incomplete, conflicting, and inaccurate information produced significant care delays because of the time-consuming process of gathering and reconciling the information required to implement a safe plan of care.</a:t>
            </a:r>
          </a:p>
          <a:p>
            <a:endParaRPr lang="en-US" sz="800" b="1" dirty="0"/>
          </a:p>
          <a:p>
            <a:r>
              <a:rPr lang="en-US" sz="2200" b="1" dirty="0"/>
              <a:t>Conclusion: </a:t>
            </a:r>
            <a:r>
              <a:rPr lang="en-US" sz="2200" b="1" u="sng" dirty="0"/>
              <a:t>Nurses noted multiple deficiencies in hospital-to-SNF transitions, with poor-quality discharge communication being identified as the major barrier to safe and effective transitions. </a:t>
            </a:r>
            <a:r>
              <a:rPr lang="en-US" sz="2200" b="1" dirty="0"/>
              <a:t>This information should be used to refine and support the dissemination of evidence-based interventions that support transitions of care</a:t>
            </a:r>
          </a:p>
          <a:p>
            <a:endParaRPr lang="en-US" sz="800" dirty="0"/>
          </a:p>
          <a:p>
            <a:r>
              <a:rPr lang="en-US" dirty="0"/>
              <a:t>http://onlinelibrary.wiley.com/doi/10.1111/jgs.12328/pdf</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6460" y="5943600"/>
            <a:ext cx="2383077" cy="78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1856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29131"/>
            <a:ext cx="6652669" cy="6652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87522" y="76200"/>
            <a:ext cx="6613477" cy="1754326"/>
          </a:xfrm>
          <a:prstGeom prst="rect">
            <a:avLst/>
          </a:prstGeom>
          <a:noFill/>
        </p:spPr>
        <p:txBody>
          <a:bodyPr wrap="none" rtlCol="0">
            <a:spAutoFit/>
          </a:bodyPr>
          <a:lstStyle/>
          <a:p>
            <a:r>
              <a:rPr lang="en-US" sz="5400" dirty="0">
                <a:solidFill>
                  <a:srgbClr val="FFFF00"/>
                </a:solidFill>
              </a:rPr>
              <a:t>The Island of Las Vegas</a:t>
            </a:r>
          </a:p>
          <a:p>
            <a:pPr algn="ctr"/>
            <a:r>
              <a:rPr lang="en-US" sz="5400" dirty="0">
                <a:solidFill>
                  <a:srgbClr val="FFFF00"/>
                </a:solidFill>
              </a:rPr>
              <a:t>&amp; Henderson</a:t>
            </a:r>
          </a:p>
        </p:txBody>
      </p:sp>
    </p:spTree>
    <p:extLst>
      <p:ext uri="{BB962C8B-B14F-4D97-AF65-F5344CB8AC3E}">
        <p14:creationId xmlns:p14="http://schemas.microsoft.com/office/powerpoint/2010/main" val="4000201016"/>
      </p:ext>
    </p:extLst>
  </p:cSld>
  <p:clrMapOvr>
    <a:masterClrMapping/>
  </p:clrMapOvr>
  <mc:AlternateContent xmlns:mc="http://schemas.openxmlformats.org/markup-compatibility/2006" xmlns:p14="http://schemas.microsoft.com/office/powerpoint/2010/main">
    <mc:Choice Requires="p14">
      <p:transition spd="slow" p14:dur="800" advTm="4797">
        <p:circle/>
      </p:transition>
    </mc:Choice>
    <mc:Fallback xmlns="">
      <p:transition spd="slow" advTm="4797">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858921">
            <a:off x="-678925" y="2148255"/>
            <a:ext cx="36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909231">
            <a:off x="5823545" y="2233054"/>
            <a:ext cx="418917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38200" y="5830669"/>
            <a:ext cx="7924800" cy="646331"/>
          </a:xfrm>
          <a:prstGeom prst="rect">
            <a:avLst/>
          </a:prstGeom>
        </p:spPr>
        <p:txBody>
          <a:bodyPr wrap="square">
            <a:spAutoFit/>
          </a:bodyPr>
          <a:lstStyle/>
          <a:p>
            <a:endParaRPr lang="en-US" dirty="0">
              <a:hlinkClick r:id=""/>
            </a:endParaRPr>
          </a:p>
          <a:p>
            <a:r>
              <a:rPr lang="en-US" dirty="0">
                <a:hlinkClick r:id=""/>
              </a:rPr>
              <a:t>https://www.cdc.gov/longtermcare/prevention/antibiotic-stewardship.html</a:t>
            </a:r>
            <a:endParaRPr lang="en-US" dirty="0"/>
          </a:p>
        </p:txBody>
      </p:sp>
      <p:pic>
        <p:nvPicPr>
          <p:cNvPr id="1026" name="Picture 2" descr="Core Elements of Antibiotic Stewardship for Nursing Homes"/>
          <p:cNvPicPr>
            <a:picLocks noChangeAspect="1" noChangeArrowheads="1"/>
          </p:cNvPicPr>
          <p:nvPr/>
        </p:nvPicPr>
        <p:blipFill>
          <a:blip r:embed="rId3" cstate="print"/>
          <a:srcRect/>
          <a:stretch>
            <a:fillRect/>
          </a:stretch>
        </p:blipFill>
        <p:spPr bwMode="auto">
          <a:xfrm>
            <a:off x="2286000" y="161085"/>
            <a:ext cx="4522928" cy="5858715"/>
          </a:xfrm>
          <a:prstGeom prst="rect">
            <a:avLst/>
          </a:prstGeom>
          <a:noFill/>
        </p:spPr>
      </p:pic>
    </p:spTree>
    <p:extLst>
      <p:ext uri="{BB962C8B-B14F-4D97-AF65-F5344CB8AC3E}">
        <p14:creationId xmlns:p14="http://schemas.microsoft.com/office/powerpoint/2010/main" val="37739045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kgriffin.STATE\AppData\Local\Microsoft\Windows\Temporary Internet Files\Content.Outlook\KJJXN7BX\ASP with drawin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28600"/>
            <a:ext cx="5943600" cy="1967230"/>
          </a:xfrm>
          <a:prstGeom prst="rect">
            <a:avLst/>
          </a:prstGeom>
          <a:noFill/>
          <a:ln>
            <a:noFill/>
          </a:ln>
        </p:spPr>
      </p:pic>
      <p:sp>
        <p:nvSpPr>
          <p:cNvPr id="3" name="Rectangle 2"/>
          <p:cNvSpPr/>
          <p:nvPr/>
        </p:nvSpPr>
        <p:spPr>
          <a:xfrm>
            <a:off x="304800" y="2057400"/>
            <a:ext cx="8686800" cy="4708981"/>
          </a:xfrm>
          <a:prstGeom prst="rect">
            <a:avLst/>
          </a:prstGeom>
        </p:spPr>
        <p:txBody>
          <a:bodyPr wrap="square">
            <a:spAutoFit/>
          </a:bodyPr>
          <a:lstStyle/>
          <a:p>
            <a:pPr algn="ctr"/>
            <a:r>
              <a:rPr lang="en-US" sz="6000" b="1" dirty="0">
                <a:latin typeface="Aharoni" panose="02010803020104030203" pitchFamily="2" charset="-79"/>
                <a:cs typeface="Aharoni" panose="02010803020104030203" pitchFamily="2" charset="-79"/>
              </a:rPr>
              <a:t>Defining the Problem</a:t>
            </a:r>
          </a:p>
          <a:p>
            <a:pPr algn="ctr"/>
            <a:r>
              <a:rPr lang="en-US" sz="4000" b="1" dirty="0"/>
              <a:t>According to the CDC, "Each year in the United States, at least 2 million people become infected with bacteria that are resistant to antibiotics and </a:t>
            </a:r>
          </a:p>
          <a:p>
            <a:pPr algn="ctr"/>
            <a:r>
              <a:rPr lang="en-US" sz="4000" b="1" u="sng" dirty="0">
                <a:solidFill>
                  <a:srgbClr val="FF0000"/>
                </a:solidFill>
              </a:rPr>
              <a:t>at least 23,000 people die each year as</a:t>
            </a:r>
          </a:p>
          <a:p>
            <a:pPr algn="ctr"/>
            <a:r>
              <a:rPr lang="en-US" sz="4000" b="1" u="sng" dirty="0">
                <a:solidFill>
                  <a:srgbClr val="FF0000"/>
                </a:solidFill>
              </a:rPr>
              <a:t> a direct result of these infections."</a:t>
            </a:r>
          </a:p>
        </p:txBody>
      </p:sp>
    </p:spTree>
    <p:extLst>
      <p:ext uri="{BB962C8B-B14F-4D97-AF65-F5344CB8AC3E}">
        <p14:creationId xmlns:p14="http://schemas.microsoft.com/office/powerpoint/2010/main" val="1704249561"/>
      </p:ext>
    </p:extLst>
  </p:cSld>
  <p:clrMapOvr>
    <a:masterClrMapping/>
  </p:clrMapOvr>
  <mc:AlternateContent xmlns:mc="http://schemas.openxmlformats.org/markup-compatibility/2006" xmlns:p14="http://schemas.microsoft.com/office/powerpoint/2010/main">
    <mc:Choice Requires="p14">
      <p:transition spd="slow" p14:dur="4400" advTm="6566">
        <p14:honeycomb/>
      </p:transition>
    </mc:Choice>
    <mc:Fallback xmlns="">
      <p:transition spd="slow" advTm="656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1" end="1"/>
                                            </p:txEl>
                                          </p:spTgt>
                                        </p:tgtEl>
                                        <p:attrNameLst>
                                          <p:attrName>r</p:attrName>
                                        </p:attrNameLst>
                                      </p:cBhvr>
                                    </p:animRot>
                                    <p:animRot by="-240000">
                                      <p:cBhvr>
                                        <p:cTn id="7" dur="200" fill="hold">
                                          <p:stCondLst>
                                            <p:cond delay="200"/>
                                          </p:stCondLst>
                                        </p:cTn>
                                        <p:tgtEl>
                                          <p:spTgt spid="3">
                                            <p:txEl>
                                              <p:pRg st="1" end="1"/>
                                            </p:txEl>
                                          </p:spTgt>
                                        </p:tgtEl>
                                        <p:attrNameLst>
                                          <p:attrName>r</p:attrName>
                                        </p:attrNameLst>
                                      </p:cBhvr>
                                    </p:animRot>
                                    <p:animRot by="240000">
                                      <p:cBhvr>
                                        <p:cTn id="8" dur="200" fill="hold">
                                          <p:stCondLst>
                                            <p:cond delay="400"/>
                                          </p:stCondLst>
                                        </p:cTn>
                                        <p:tgtEl>
                                          <p:spTgt spid="3">
                                            <p:txEl>
                                              <p:pRg st="1" end="1"/>
                                            </p:txEl>
                                          </p:spTgt>
                                        </p:tgtEl>
                                        <p:attrNameLst>
                                          <p:attrName>r</p:attrName>
                                        </p:attrNameLst>
                                      </p:cBhvr>
                                    </p:animRot>
                                    <p:animRot by="-240000">
                                      <p:cBhvr>
                                        <p:cTn id="9" dur="200" fill="hold">
                                          <p:stCondLst>
                                            <p:cond delay="600"/>
                                          </p:stCondLst>
                                        </p:cTn>
                                        <p:tgtEl>
                                          <p:spTgt spid="3">
                                            <p:txEl>
                                              <p:pRg st="1" end="1"/>
                                            </p:txEl>
                                          </p:spTgt>
                                        </p:tgtEl>
                                        <p:attrNameLst>
                                          <p:attrName>r</p:attrName>
                                        </p:attrNameLst>
                                      </p:cBhvr>
                                    </p:animRot>
                                    <p:animRot by="120000">
                                      <p:cBhvr>
                                        <p:cTn id="10" dur="200" fill="hold">
                                          <p:stCondLst>
                                            <p:cond delay="800"/>
                                          </p:stCondLst>
                                        </p:cTn>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4" presetClass="emph" presetSubtype="0" fill="hold" nodeType="clickEffect">
                                  <p:stCondLst>
                                    <p:cond delay="0"/>
                                  </p:stCondLst>
                                  <p:childTnLst>
                                    <p:animClr clrSpc="hsl" dir="cw">
                                      <p:cBhvr override="childStyle">
                                        <p:cTn id="14" dur="500" fill="hold"/>
                                        <p:tgtEl>
                                          <p:spTgt spid="3">
                                            <p:txEl>
                                              <p:pRg st="2" end="2"/>
                                            </p:txEl>
                                          </p:spTgt>
                                        </p:tgtEl>
                                        <p:attrNameLst>
                                          <p:attrName>style.color</p:attrName>
                                        </p:attrNameLst>
                                      </p:cBhvr>
                                      <p:by>
                                        <p:hsl h="0" s="-12549" l="-25098"/>
                                      </p:by>
                                    </p:animClr>
                                    <p:animClr clrSpc="hsl" dir="cw">
                                      <p:cBhvr>
                                        <p:cTn id="15" dur="500" fill="hold"/>
                                        <p:tgtEl>
                                          <p:spTgt spid="3">
                                            <p:txEl>
                                              <p:pRg st="2" end="2"/>
                                            </p:txEl>
                                          </p:spTgt>
                                        </p:tgtEl>
                                        <p:attrNameLst>
                                          <p:attrName>fillcolor</p:attrName>
                                        </p:attrNameLst>
                                      </p:cBhvr>
                                      <p:by>
                                        <p:hsl h="0" s="-12549" l="-25098"/>
                                      </p:by>
                                    </p:animClr>
                                    <p:animClr clrSpc="hsl" dir="cw">
                                      <p:cBhvr>
                                        <p:cTn id="16" dur="500" fill="hold"/>
                                        <p:tgtEl>
                                          <p:spTgt spid="3">
                                            <p:txEl>
                                              <p:pRg st="2" end="2"/>
                                            </p:txEl>
                                          </p:spTgt>
                                        </p:tgtEl>
                                        <p:attrNameLst>
                                          <p:attrName>stroke.color</p:attrName>
                                        </p:attrNameLst>
                                      </p:cBhvr>
                                      <p:by>
                                        <p:hsl h="0" s="-12549" l="-25098"/>
                                      </p:by>
                                    </p:animClr>
                                    <p:set>
                                      <p:cBhvr>
                                        <p:cTn id="17" dur="500" fill="hold"/>
                                        <p:tgtEl>
                                          <p:spTgt spid="3">
                                            <p:txEl>
                                              <p:pRg st="2" end="2"/>
                                            </p:txEl>
                                          </p:spTgt>
                                        </p:tgtEl>
                                        <p:attrNameLst>
                                          <p:attrName>fill.type</p:attrName>
                                        </p:attrNameLst>
                                      </p:cBhvr>
                                      <p:to>
                                        <p:strVal val="solid"/>
                                      </p:to>
                                    </p:set>
                                  </p:childTnLst>
                                </p:cTn>
                              </p:par>
                              <p:par>
                                <p:cTn id="18" presetID="24" presetClass="emph" presetSubtype="0" fill="hold" nodeType="withEffect">
                                  <p:stCondLst>
                                    <p:cond delay="0"/>
                                  </p:stCondLst>
                                  <p:childTnLst>
                                    <p:animClr clrSpc="hsl" dir="cw">
                                      <p:cBhvr override="childStyle">
                                        <p:cTn id="19" dur="500" fill="hold"/>
                                        <p:tgtEl>
                                          <p:spTgt spid="3">
                                            <p:txEl>
                                              <p:pRg st="3" end="3"/>
                                            </p:txEl>
                                          </p:spTgt>
                                        </p:tgtEl>
                                        <p:attrNameLst>
                                          <p:attrName>style.color</p:attrName>
                                        </p:attrNameLst>
                                      </p:cBhvr>
                                      <p:by>
                                        <p:hsl h="0" s="-12549" l="-25098"/>
                                      </p:by>
                                    </p:animClr>
                                    <p:animClr clrSpc="hsl" dir="cw">
                                      <p:cBhvr>
                                        <p:cTn id="20" dur="500" fill="hold"/>
                                        <p:tgtEl>
                                          <p:spTgt spid="3">
                                            <p:txEl>
                                              <p:pRg st="3" end="3"/>
                                            </p:txEl>
                                          </p:spTgt>
                                        </p:tgtEl>
                                        <p:attrNameLst>
                                          <p:attrName>fillcolor</p:attrName>
                                        </p:attrNameLst>
                                      </p:cBhvr>
                                      <p:by>
                                        <p:hsl h="0" s="-12549" l="-25098"/>
                                      </p:by>
                                    </p:animClr>
                                    <p:animClr clrSpc="hsl" dir="cw">
                                      <p:cBhvr>
                                        <p:cTn id="21" dur="500" fill="hold"/>
                                        <p:tgtEl>
                                          <p:spTgt spid="3">
                                            <p:txEl>
                                              <p:pRg st="3" end="3"/>
                                            </p:txEl>
                                          </p:spTgt>
                                        </p:tgtEl>
                                        <p:attrNameLst>
                                          <p:attrName>stroke.color</p:attrName>
                                        </p:attrNameLst>
                                      </p:cBhvr>
                                      <p:by>
                                        <p:hsl h="0" s="-12549" l="-25098"/>
                                      </p:by>
                                    </p:animClr>
                                    <p:set>
                                      <p:cBhvr>
                                        <p:cTn id="22"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7" y="0"/>
            <a:ext cx="254068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3400" y="2292727"/>
            <a:ext cx="8382000" cy="4031873"/>
          </a:xfrm>
          <a:prstGeom prst="rect">
            <a:avLst/>
          </a:prstGeom>
        </p:spPr>
        <p:txBody>
          <a:bodyPr wrap="square">
            <a:spAutoFit/>
          </a:bodyPr>
          <a:lstStyle/>
          <a:p>
            <a:r>
              <a:rPr lang="en-US" sz="3200" b="1" dirty="0"/>
              <a:t>“The damaging effects of antimicrobial resistance (AMR) are already manifesting themselves across the world.   </a:t>
            </a:r>
            <a:r>
              <a:rPr lang="en-US" sz="3200" b="1" u="sng" dirty="0">
                <a:solidFill>
                  <a:srgbClr val="FF0000"/>
                </a:solidFill>
              </a:rPr>
              <a:t>Antimicrobial-resistant infections currently claim at least 50,000 lives each year across Europe and the US </a:t>
            </a:r>
            <a:r>
              <a:rPr lang="en-US" sz="3200" b="1" dirty="0"/>
              <a:t>alone, with many hundreds of thousands more dying in other areas of the world. But reliable estimates of the true burden are scarce.”</a:t>
            </a:r>
          </a:p>
        </p:txBody>
      </p:sp>
      <p:sp>
        <p:nvSpPr>
          <p:cNvPr id="5" name="Rectangle 4"/>
          <p:cNvSpPr/>
          <p:nvPr/>
        </p:nvSpPr>
        <p:spPr>
          <a:xfrm>
            <a:off x="3165530" y="6324600"/>
            <a:ext cx="3159070" cy="461665"/>
          </a:xfrm>
          <a:prstGeom prst="rect">
            <a:avLst/>
          </a:prstGeom>
        </p:spPr>
        <p:txBody>
          <a:bodyPr wrap="none">
            <a:spAutoFit/>
          </a:bodyPr>
          <a:lstStyle/>
          <a:p>
            <a:r>
              <a:rPr lang="en-US" sz="2400" b="1" dirty="0"/>
              <a:t>http://amr-review.org/</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76200"/>
            <a:ext cx="4191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217557"/>
      </p:ext>
    </p:extLst>
  </p:cSld>
  <p:clrMapOvr>
    <a:masterClrMapping/>
  </p:clrMapOvr>
  <mc:AlternateContent xmlns:mc="http://schemas.openxmlformats.org/markup-compatibility/2006" xmlns:p14="http://schemas.microsoft.com/office/powerpoint/2010/main">
    <mc:Choice Requires="p14">
      <p:transition spd="slow" advTm="9937">
        <p14:flash/>
      </p:transition>
    </mc:Choice>
    <mc:Fallback xmlns="">
      <p:transition spd="slow" advTm="99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855" y="5873659"/>
            <a:ext cx="1828800" cy="603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9855" y="136803"/>
            <a:ext cx="8695545" cy="5386090"/>
          </a:xfrm>
          <a:prstGeom prst="rect">
            <a:avLst/>
          </a:prstGeom>
        </p:spPr>
        <p:txBody>
          <a:bodyPr wrap="square">
            <a:spAutoFit/>
          </a:bodyPr>
          <a:lstStyle/>
          <a:p>
            <a:r>
              <a:rPr lang="en-US" sz="3200" b="1" u="sng" dirty="0">
                <a:solidFill>
                  <a:schemeClr val="tx2"/>
                </a:solidFill>
              </a:rPr>
              <a:t>“Based on scenarios of rising drug resistance for six pathogens to 2050, we estimated that unless action is taken, </a:t>
            </a:r>
            <a:r>
              <a:rPr lang="en-US" sz="4000" b="1" u="sng" dirty="0">
                <a:solidFill>
                  <a:schemeClr val="accent2"/>
                </a:solidFill>
              </a:rPr>
              <a:t>the burden of deaths from AMR could balloon to 10 million lives each year by 2050</a:t>
            </a:r>
            <a:r>
              <a:rPr lang="en-US" sz="4000" b="1" u="sng" dirty="0">
                <a:solidFill>
                  <a:schemeClr val="tx2"/>
                </a:solidFill>
              </a:rPr>
              <a:t>, </a:t>
            </a:r>
            <a:r>
              <a:rPr lang="en-US" sz="3200" b="1" u="sng" dirty="0">
                <a:solidFill>
                  <a:schemeClr val="tx2"/>
                </a:solidFill>
              </a:rPr>
              <a:t>at a cumulative cost to global economic output of 100 trillion USD.</a:t>
            </a:r>
            <a:r>
              <a:rPr lang="en-US" sz="3200" b="1" dirty="0">
                <a:solidFill>
                  <a:schemeClr val="tx2"/>
                </a:solidFill>
              </a:rPr>
              <a:t>  </a:t>
            </a:r>
            <a:r>
              <a:rPr lang="en-US" sz="3200" b="1" dirty="0"/>
              <a:t>On this basis, by 2050, the death toll could be a staggering one person every three seconds and each person in the world today will be more than 10,000 USD worse off.”</a:t>
            </a:r>
          </a:p>
        </p:txBody>
      </p:sp>
      <p:sp>
        <p:nvSpPr>
          <p:cNvPr id="3" name="Rectangle 2"/>
          <p:cNvSpPr/>
          <p:nvPr/>
        </p:nvSpPr>
        <p:spPr>
          <a:xfrm>
            <a:off x="533400" y="6488668"/>
            <a:ext cx="8001000" cy="369332"/>
          </a:xfrm>
          <a:prstGeom prst="rect">
            <a:avLst/>
          </a:prstGeom>
        </p:spPr>
        <p:txBody>
          <a:bodyPr wrap="square">
            <a:spAutoFit/>
          </a:bodyPr>
          <a:lstStyle/>
          <a:p>
            <a:r>
              <a:rPr lang="en-US" dirty="0"/>
              <a:t>http://amr-review.org/sites/default/files/160525_Final%20paper_with%20cover.pdf</a:t>
            </a:r>
          </a:p>
        </p:txBody>
      </p:sp>
      <p:sp>
        <p:nvSpPr>
          <p:cNvPr id="4" name="Rectangle 3"/>
          <p:cNvSpPr/>
          <p:nvPr/>
        </p:nvSpPr>
        <p:spPr>
          <a:xfrm>
            <a:off x="2248525" y="5553670"/>
            <a:ext cx="6666875" cy="923330"/>
          </a:xfrm>
          <a:prstGeom prst="rect">
            <a:avLst/>
          </a:prstGeom>
        </p:spPr>
        <p:txBody>
          <a:bodyPr wrap="square">
            <a:spAutoFit/>
          </a:bodyPr>
          <a:lstStyle/>
          <a:p>
            <a:r>
              <a:rPr lang="en-US" b="1" dirty="0"/>
              <a:t>Based on United Nations report World Population Prospects: The 2015 Revision, 2015, which cites current world population of 7.3 billion and projected world population in 2050 of 9.7 billion.</a:t>
            </a:r>
          </a:p>
        </p:txBody>
      </p:sp>
    </p:spTree>
    <p:extLst>
      <p:ext uri="{BB962C8B-B14F-4D97-AF65-F5344CB8AC3E}">
        <p14:creationId xmlns:p14="http://schemas.microsoft.com/office/powerpoint/2010/main" val="3790697439"/>
      </p:ext>
    </p:extLst>
  </p:cSld>
  <p:clrMapOvr>
    <a:masterClrMapping/>
  </p:clrMapOvr>
  <mc:AlternateContent xmlns:mc="http://schemas.openxmlformats.org/markup-compatibility/2006" xmlns:p14="http://schemas.microsoft.com/office/powerpoint/2010/main">
    <mc:Choice Requires="p14">
      <p:transition spd="slow" p14:dur="1600" advTm="9734">
        <p14:conveyor dir="l"/>
      </p:transition>
    </mc:Choice>
    <mc:Fallback xmlns="">
      <p:transition spd="slow" advTm="973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2">
                                            <p:txEl>
                                              <p:pRg st="0" end="0"/>
                                            </p:txEl>
                                          </p:spTgt>
                                        </p:tgtEl>
                                        <p:attrNameLst>
                                          <p:attrName>style.color</p:attrName>
                                        </p:attrNameLst>
                                      </p:cBhvr>
                                      <p:by>
                                        <p:hsl h="0" s="-12549" l="-25098"/>
                                      </p:by>
                                    </p:animClr>
                                    <p:animClr clrSpc="hsl" dir="cw">
                                      <p:cBhvr>
                                        <p:cTn id="7" dur="500" fill="hold"/>
                                        <p:tgtEl>
                                          <p:spTgt spid="2">
                                            <p:txEl>
                                              <p:pRg st="0" end="0"/>
                                            </p:txEl>
                                          </p:spTgt>
                                        </p:tgtEl>
                                        <p:attrNameLst>
                                          <p:attrName>fillcolor</p:attrName>
                                        </p:attrNameLst>
                                      </p:cBhvr>
                                      <p:by>
                                        <p:hsl h="0" s="-12549" l="-25098"/>
                                      </p:by>
                                    </p:animClr>
                                    <p:animClr clrSpc="hsl" dir="cw">
                                      <p:cBhvr>
                                        <p:cTn id="8" dur="500" fill="hold"/>
                                        <p:tgtEl>
                                          <p:spTgt spid="2">
                                            <p:txEl>
                                              <p:pRg st="0" end="0"/>
                                            </p:txEl>
                                          </p:spTgt>
                                        </p:tgtEl>
                                        <p:attrNameLst>
                                          <p:attrName>stroke.color</p:attrName>
                                        </p:attrNameLst>
                                      </p:cBhvr>
                                      <p:by>
                                        <p:hsl h="0" s="-12549" l="-25098"/>
                                      </p:by>
                                    </p:animClr>
                                    <p:set>
                                      <p:cBhvr>
                                        <p:cTn id="9" dur="500" fill="hold"/>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8918"/>
            <a:ext cx="8839200" cy="6620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29827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0"/>
            <a:ext cx="5461030" cy="1754326"/>
          </a:xfrm>
          <a:prstGeom prst="rect">
            <a:avLst/>
          </a:prstGeom>
          <a:noFill/>
        </p:spPr>
        <p:txBody>
          <a:bodyPr wrap="square" lIns="91440" tIns="45720" rIns="91440" bIns="45720">
            <a:spAutoFit/>
          </a:bodyPr>
          <a:lstStyle/>
          <a:p>
            <a:pPr algn="ctr"/>
            <a:r>
              <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2">
                    <a:lumMod val="60000"/>
                    <a:lumOff val="40000"/>
                  </a:schemeClr>
                </a:solidFill>
                <a:effectLst>
                  <a:outerShdw blurRad="50800" dist="40000" dir="5400000" algn="tl" rotWithShape="0">
                    <a:srgbClr val="000000">
                      <a:shade val="5000"/>
                      <a:satMod val="120000"/>
                      <a:alpha val="33000"/>
                    </a:srgbClr>
                  </a:outerShdw>
                </a:effectLst>
              </a:rPr>
              <a:t>Think Globally </a:t>
            </a:r>
          </a:p>
          <a:p>
            <a:pPr algn="ct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2">
                    <a:lumMod val="60000"/>
                    <a:lumOff val="40000"/>
                  </a:schemeClr>
                </a:solidFill>
                <a:effectLst>
                  <a:outerShdw blurRad="50800" dist="40000" dir="5400000" algn="tl" rotWithShape="0">
                    <a:srgbClr val="000000">
                      <a:shade val="5000"/>
                      <a:satMod val="120000"/>
                      <a:alpha val="33000"/>
                    </a:srgbClr>
                  </a:outerShdw>
                </a:effectLst>
              </a:rPr>
              <a:t>Act Locally</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2">
                  <a:lumMod val="60000"/>
                  <a:lumOff val="40000"/>
                </a:schemeClr>
              </a:solidFill>
              <a:effectLst>
                <a:outerShdw blurRad="50800" dist="40000" dir="5400000" algn="tl" rotWithShape="0">
                  <a:srgbClr val="000000">
                    <a:shade val="5000"/>
                    <a:satMod val="120000"/>
                    <a:alpha val="33000"/>
                  </a:srgbClr>
                </a:outerShdw>
              </a:effectLst>
            </a:endParaRPr>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9262" y="1735277"/>
            <a:ext cx="6771738" cy="5078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24752">
            <a:off x="91262" y="563688"/>
            <a:ext cx="3668758" cy="1210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035746"/>
      </p:ext>
    </p:extLst>
  </p:cSld>
  <p:clrMapOvr>
    <a:masterClrMapping/>
  </p:clrMapOvr>
  <mc:AlternateContent xmlns:mc="http://schemas.openxmlformats.org/markup-compatibility/2006" xmlns:p14="http://schemas.microsoft.com/office/powerpoint/2010/main">
    <mc:Choice Requires="p14">
      <p:transition spd="slow" p14:dur="2000" advTm="8157">
        <p14:ferris dir="l"/>
      </p:transition>
    </mc:Choice>
    <mc:Fallback xmlns="">
      <p:transition spd="slow" advTm="8157">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75418"/>
            <a:ext cx="3200400" cy="1055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32274" y="1217474"/>
            <a:ext cx="7838492" cy="1754326"/>
          </a:xfrm>
          <a:prstGeom prst="rect">
            <a:avLst/>
          </a:prstGeom>
          <a:noFill/>
          <a:ln w="38100">
            <a:solidFill>
              <a:srgbClr val="FF0000"/>
            </a:solidFill>
          </a:ln>
        </p:spPr>
        <p:txBody>
          <a:bodyPr wrap="none" rtlCol="0">
            <a:spAutoFit/>
          </a:bodyPr>
          <a:lstStyle/>
          <a:p>
            <a:pPr algn="ctr"/>
            <a:r>
              <a:rPr lang="en-US" sz="3600" b="1" dirty="0"/>
              <a:t>We must be partners and communicate </a:t>
            </a:r>
          </a:p>
          <a:p>
            <a:pPr algn="ctr"/>
            <a:r>
              <a:rPr lang="en-US" sz="3600" b="1" dirty="0"/>
              <a:t>with each other if we are to solve the </a:t>
            </a:r>
          </a:p>
          <a:p>
            <a:pPr algn="ctr"/>
            <a:r>
              <a:rPr lang="en-US" sz="3600" b="1" dirty="0"/>
              <a:t>problem of antibiotic resistance</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9300" y="3048000"/>
            <a:ext cx="5219700"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6792049"/>
      </p:ext>
    </p:extLst>
  </p:cSld>
  <p:clrMapOvr>
    <a:masterClrMapping/>
  </p:clrMapOvr>
  <mc:AlternateContent xmlns:mc="http://schemas.openxmlformats.org/markup-compatibility/2006" xmlns:p14="http://schemas.microsoft.com/office/powerpoint/2010/main">
    <mc:Choice Requires="p14">
      <p:transition spd="slow" p14:dur="2000" advTm="8830"/>
    </mc:Choice>
    <mc:Fallback xmlns="">
      <p:transition spd="slow" advTm="883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2041353"/>
            <a:ext cx="3962400" cy="4664247"/>
          </a:xfrm>
          <a:prstGeom prst="rect">
            <a:avLst/>
          </a:prstGeom>
        </p:spPr>
      </p:pic>
      <p:sp>
        <p:nvSpPr>
          <p:cNvPr id="3" name="Title 2"/>
          <p:cNvSpPr>
            <a:spLocks noGrp="1"/>
          </p:cNvSpPr>
          <p:nvPr>
            <p:ph type="title"/>
          </p:nvPr>
        </p:nvSpPr>
        <p:spPr>
          <a:xfrm>
            <a:off x="457200" y="274638"/>
            <a:ext cx="8229600" cy="1143000"/>
          </a:xfrm>
        </p:spPr>
        <p:txBody>
          <a:bodyPr>
            <a:noAutofit/>
          </a:bodyPr>
          <a:lstStyle/>
          <a:p>
            <a:r>
              <a:rPr lang="en-US" sz="5400" b="1" dirty="0">
                <a:solidFill>
                  <a:schemeClr val="accent1"/>
                </a:solidFill>
              </a:rPr>
              <a:t>Inter-Facility Infection Control Transfer Form</a:t>
            </a:r>
          </a:p>
        </p:txBody>
      </p:sp>
      <p:sp>
        <p:nvSpPr>
          <p:cNvPr id="4" name="Content Placeholder 3"/>
          <p:cNvSpPr>
            <a:spLocks noGrp="1"/>
          </p:cNvSpPr>
          <p:nvPr>
            <p:ph idx="1"/>
          </p:nvPr>
        </p:nvSpPr>
        <p:spPr>
          <a:xfrm>
            <a:off x="628651" y="1616619"/>
            <a:ext cx="5294595" cy="4351338"/>
          </a:xfrm>
        </p:spPr>
        <p:txBody>
          <a:bodyPr>
            <a:normAutofit fontScale="85000" lnSpcReduction="20000"/>
          </a:bodyPr>
          <a:lstStyle/>
          <a:p>
            <a:r>
              <a:rPr lang="en-US" b="1" dirty="0"/>
              <a:t>Communication tool</a:t>
            </a:r>
          </a:p>
          <a:p>
            <a:r>
              <a:rPr lang="en-US" b="1" dirty="0"/>
              <a:t>Clear, concise information</a:t>
            </a:r>
          </a:p>
          <a:p>
            <a:r>
              <a:rPr lang="en-US" b="1" dirty="0"/>
              <a:t>Facility to facility, as well as within a facility</a:t>
            </a:r>
          </a:p>
          <a:p>
            <a:r>
              <a:rPr lang="en-US" b="1" dirty="0"/>
              <a:t>Improves patient care</a:t>
            </a:r>
          </a:p>
          <a:p>
            <a:r>
              <a:rPr lang="en-US" b="1" dirty="0"/>
              <a:t>Decreased potential for patient harm</a:t>
            </a:r>
          </a:p>
          <a:p>
            <a:r>
              <a:rPr lang="en-US" b="1" dirty="0"/>
              <a:t>Three main viewpoints:</a:t>
            </a:r>
          </a:p>
          <a:p>
            <a:pPr lvl="1"/>
            <a:r>
              <a:rPr lang="en-US" b="1" dirty="0"/>
              <a:t>Sepsis</a:t>
            </a:r>
          </a:p>
          <a:p>
            <a:pPr lvl="1"/>
            <a:r>
              <a:rPr lang="en-US" b="1" dirty="0"/>
              <a:t>Antimicrobial Stewardship</a:t>
            </a:r>
          </a:p>
          <a:p>
            <a:pPr lvl="1"/>
            <a:r>
              <a:rPr lang="en-US" b="1" dirty="0"/>
              <a:t>Infection Prevention</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endParaRPr lang="en-US" dirty="0"/>
          </a:p>
          <a:p>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791200"/>
            <a:ext cx="2971800" cy="98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505200" y="6059269"/>
            <a:ext cx="5486400" cy="707886"/>
          </a:xfrm>
          <a:prstGeom prst="rect">
            <a:avLst/>
          </a:prstGeom>
        </p:spPr>
        <p:txBody>
          <a:bodyPr wrap="square">
            <a:spAutoFit/>
          </a:bodyPr>
          <a:lstStyle/>
          <a:p>
            <a:r>
              <a:rPr lang="en-US" sz="2000" b="1" dirty="0">
                <a:hlinkClick r:id="rId4"/>
              </a:rPr>
              <a:t>https://www.cdc.gov/hai/pdfs/toolkits/InfectionControlTransferFormExample1.pdf</a:t>
            </a:r>
            <a:endParaRPr lang="en-US" sz="2000" b="1" dirty="0"/>
          </a:p>
        </p:txBody>
      </p:sp>
    </p:spTree>
    <p:extLst>
      <p:ext uri="{BB962C8B-B14F-4D97-AF65-F5344CB8AC3E}">
        <p14:creationId xmlns:p14="http://schemas.microsoft.com/office/powerpoint/2010/main" val="15644939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7" y="0"/>
            <a:ext cx="254068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777" b="7149"/>
          <a:stretch/>
        </p:blipFill>
        <p:spPr bwMode="auto">
          <a:xfrm>
            <a:off x="2779501" y="228600"/>
            <a:ext cx="5767391" cy="621792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3838" y="1447800"/>
            <a:ext cx="2447465" cy="1754326"/>
          </a:xfrm>
          <a:prstGeom prst="rect">
            <a:avLst/>
          </a:prstGeom>
          <a:noFill/>
        </p:spPr>
        <p:txBody>
          <a:bodyPr wrap="none" rtlCol="0">
            <a:spAutoFit/>
          </a:bodyPr>
          <a:lstStyle/>
          <a:p>
            <a:pPr algn="ctr"/>
            <a:r>
              <a:rPr lang="en-US" sz="3600" dirty="0"/>
              <a:t>Inter-facility</a:t>
            </a:r>
          </a:p>
          <a:p>
            <a:pPr algn="ctr"/>
            <a:r>
              <a:rPr lang="en-US" sz="3600" dirty="0"/>
              <a:t>Transfer</a:t>
            </a:r>
          </a:p>
          <a:p>
            <a:pPr algn="ctr"/>
            <a:r>
              <a:rPr lang="en-US" sz="3600" dirty="0"/>
              <a:t>Form</a:t>
            </a:r>
          </a:p>
        </p:txBody>
      </p:sp>
      <p:sp>
        <p:nvSpPr>
          <p:cNvPr id="2" name="TextBox 1">
            <a:extLst>
              <a:ext uri="{FF2B5EF4-FFF2-40B4-BE49-F238E27FC236}">
                <a16:creationId xmlns:a16="http://schemas.microsoft.com/office/drawing/2014/main" xmlns="" id="{2F7F08F2-5070-46ED-931B-AF173833EA6B}"/>
              </a:ext>
            </a:extLst>
          </p:cNvPr>
          <p:cNvSpPr txBox="1"/>
          <p:nvPr/>
        </p:nvSpPr>
        <p:spPr>
          <a:xfrm flipH="1">
            <a:off x="244822" y="3886200"/>
            <a:ext cx="2316481" cy="2308324"/>
          </a:xfrm>
          <a:prstGeom prst="rect">
            <a:avLst/>
          </a:prstGeom>
          <a:noFill/>
        </p:spPr>
        <p:txBody>
          <a:bodyPr wrap="square" rtlCol="0">
            <a:spAutoFit/>
          </a:bodyPr>
          <a:lstStyle/>
          <a:p>
            <a:pPr algn="ctr"/>
            <a:r>
              <a:rPr lang="en-US" sz="2400" dirty="0"/>
              <a:t>This is available on the NVASP.net webpage under </a:t>
            </a:r>
          </a:p>
          <a:p>
            <a:endParaRPr lang="en-US" sz="2400" dirty="0"/>
          </a:p>
          <a:p>
            <a:pPr algn="ctr"/>
            <a:r>
              <a:rPr lang="en-US" sz="2400" dirty="0"/>
              <a:t>FORMS</a:t>
            </a:r>
          </a:p>
        </p:txBody>
      </p:sp>
    </p:spTree>
    <p:extLst>
      <p:ext uri="{BB962C8B-B14F-4D97-AF65-F5344CB8AC3E}">
        <p14:creationId xmlns:p14="http://schemas.microsoft.com/office/powerpoint/2010/main" val="3251070827"/>
      </p:ext>
    </p:extLst>
  </p:cSld>
  <p:clrMapOvr>
    <a:masterClrMapping/>
  </p:clrMapOvr>
  <mc:AlternateContent xmlns:mc="http://schemas.openxmlformats.org/markup-compatibility/2006" xmlns:p14="http://schemas.microsoft.com/office/powerpoint/2010/main">
    <mc:Choice Requires="p14">
      <p:transition spd="slow" p14:dur="3400" advTm="10485">
        <p14:reveal/>
      </p:transition>
    </mc:Choice>
    <mc:Fallback xmlns="">
      <p:transition spd="slow" advTm="10485">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zpawn\Desktop\August 2016\InterfacilityTransfe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399" y="152400"/>
            <a:ext cx="6283873" cy="8066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900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30478"/>
            <a:ext cx="7848600" cy="6514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C:\Users\ezpawn\Desktop\Danielle\Vegas Bright Lights wor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662" y="911787"/>
            <a:ext cx="6394476" cy="5833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0168875">
            <a:off x="709741" y="1304287"/>
            <a:ext cx="3694784" cy="1200329"/>
          </a:xfrm>
          <a:prstGeom prst="rect">
            <a:avLst/>
          </a:prstGeom>
          <a:noFill/>
        </p:spPr>
        <p:txBody>
          <a:bodyPr wrap="square" rtlCol="0">
            <a:spAutoFit/>
          </a:bodyPr>
          <a:lstStyle/>
          <a:p>
            <a:r>
              <a:rPr lang="en-US" sz="3600" b="1" dirty="0">
                <a:solidFill>
                  <a:srgbClr val="FF0000"/>
                </a:solidFill>
              </a:rPr>
              <a:t>Nevada is a Small </a:t>
            </a:r>
          </a:p>
          <a:p>
            <a:r>
              <a:rPr lang="en-US" sz="3600" b="1" dirty="0">
                <a:solidFill>
                  <a:srgbClr val="FF0000"/>
                </a:solidFill>
              </a:rPr>
              <a:t>Part of Our World</a:t>
            </a:r>
          </a:p>
        </p:txBody>
      </p:sp>
    </p:spTree>
    <p:extLst>
      <p:ext uri="{BB962C8B-B14F-4D97-AF65-F5344CB8AC3E}">
        <p14:creationId xmlns:p14="http://schemas.microsoft.com/office/powerpoint/2010/main" val="3432511728"/>
      </p:ext>
    </p:extLst>
  </p:cSld>
  <p:clrMapOvr>
    <a:masterClrMapping/>
  </p:clrMapOvr>
  <mc:AlternateContent xmlns:mc="http://schemas.openxmlformats.org/markup-compatibility/2006" xmlns:p14="http://schemas.microsoft.com/office/powerpoint/2010/main">
    <mc:Choice Requires="p14">
      <p:transition spd="slow" p14:dur="1600" advTm="5019">
        <p14:gallery dir="l"/>
      </p:transition>
    </mc:Choice>
    <mc:Fallback xmlns="">
      <p:transition spd="slow" advTm="501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zpawn\Desktop\August 2016\FacilityTransferForm Los Angel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188" y="96837"/>
            <a:ext cx="7666037" cy="782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8988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ezpawn\Desktop\August 2016\IC_transfer_form Uta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25" y="76200"/>
            <a:ext cx="7751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467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noAutofit/>
          </a:bodyPr>
          <a:lstStyle/>
          <a:p>
            <a:r>
              <a:rPr lang="en-US" sz="8000" dirty="0" smtClean="0"/>
              <a:t>Los </a:t>
            </a:r>
            <a:r>
              <a:rPr lang="en-US" sz="8000" dirty="0"/>
              <a:t>Angeles </a:t>
            </a:r>
            <a:r>
              <a:rPr lang="en-US" sz="8000" dirty="0"/>
              <a:t/>
            </a:r>
            <a:br>
              <a:rPr lang="en-US" sz="8000" dirty="0"/>
            </a:br>
            <a:r>
              <a:rPr lang="en-US" sz="8000" dirty="0" smtClean="0"/>
              <a:t>and </a:t>
            </a:r>
            <a:r>
              <a:rPr lang="en-US" sz="8000" dirty="0"/>
              <a:t/>
            </a:r>
            <a:br>
              <a:rPr lang="en-US" sz="8000" dirty="0"/>
            </a:br>
            <a:r>
              <a:rPr lang="en-US" sz="8000" dirty="0" smtClean="0"/>
              <a:t>South</a:t>
            </a:r>
            <a:r>
              <a:rPr lang="en-US" sz="8000" dirty="0" smtClean="0"/>
              <a:t> Dakota</a:t>
            </a:r>
            <a:endParaRPr lang="en-US" sz="8000" dirty="0"/>
          </a:p>
        </p:txBody>
      </p:sp>
    </p:spTree>
    <p:extLst>
      <p:ext uri="{BB962C8B-B14F-4D97-AF65-F5344CB8AC3E}">
        <p14:creationId xmlns:p14="http://schemas.microsoft.com/office/powerpoint/2010/main" val="24796684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17439A-4385-49EF-9955-050F5CD52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8600"/>
            <a:ext cx="8746197" cy="6400800"/>
          </a:xfrm>
          <a:prstGeom prst="rect">
            <a:avLst/>
          </a:prstGeom>
        </p:spPr>
      </p:pic>
    </p:spTree>
    <p:extLst>
      <p:ext uri="{BB962C8B-B14F-4D97-AF65-F5344CB8AC3E}">
        <p14:creationId xmlns:p14="http://schemas.microsoft.com/office/powerpoint/2010/main" val="16231340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6066167"/>
            <a:ext cx="2400137" cy="791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262890"/>
            <a:ext cx="8382000" cy="5909310"/>
          </a:xfrm>
          <a:prstGeom prst="rect">
            <a:avLst/>
          </a:prstGeom>
        </p:spPr>
        <p:txBody>
          <a:bodyPr wrap="square">
            <a:spAutoFit/>
          </a:bodyPr>
          <a:lstStyle/>
          <a:p>
            <a:pPr lvl="0"/>
            <a:r>
              <a:rPr lang="en-US" sz="1400" u="sng" dirty="0">
                <a:solidFill>
                  <a:srgbClr val="660066"/>
                </a:solidFill>
                <a:latin typeface="arial"/>
                <a:hlinkClick r:id="rId3" tooltip="Journal of the American Medical Directors Association."/>
              </a:rPr>
              <a:t>J Am Med Dir Assoc.</a:t>
            </a:r>
            <a:r>
              <a:rPr lang="en-US" sz="1400" dirty="0">
                <a:solidFill>
                  <a:srgbClr val="000000"/>
                </a:solidFill>
                <a:latin typeface="arial"/>
              </a:rPr>
              <a:t> 2010 May;11(4):239-45. </a:t>
            </a:r>
            <a:r>
              <a:rPr lang="en-US" sz="1400" dirty="0" err="1">
                <a:solidFill>
                  <a:srgbClr val="000000"/>
                </a:solidFill>
                <a:latin typeface="arial"/>
              </a:rPr>
              <a:t>doi</a:t>
            </a:r>
            <a:r>
              <a:rPr lang="en-US" sz="1400" dirty="0">
                <a:solidFill>
                  <a:srgbClr val="000000"/>
                </a:solidFill>
                <a:latin typeface="arial"/>
              </a:rPr>
              <a:t>: 10.1016/j.jamda.2009.08.006. </a:t>
            </a:r>
            <a:r>
              <a:rPr lang="en-US" sz="1400" dirty="0" err="1">
                <a:solidFill>
                  <a:srgbClr val="000000"/>
                </a:solidFill>
                <a:latin typeface="arial"/>
              </a:rPr>
              <a:t>Epub</a:t>
            </a:r>
            <a:r>
              <a:rPr lang="en-US" sz="1400" dirty="0">
                <a:solidFill>
                  <a:srgbClr val="000000"/>
                </a:solidFill>
                <a:latin typeface="arial"/>
              </a:rPr>
              <a:t> 2010 Mar 12.</a:t>
            </a:r>
            <a:endParaRPr lang="en-US" dirty="0"/>
          </a:p>
          <a:p>
            <a:pPr algn="ctr"/>
            <a:r>
              <a:rPr lang="en-US" sz="3600" b="1" dirty="0">
                <a:latin typeface="Comic Sans MS" panose="030F0702030302020204" pitchFamily="66" charset="0"/>
              </a:rPr>
              <a:t>What are your Organizational Barriers to Communication?</a:t>
            </a:r>
          </a:p>
          <a:p>
            <a:pPr algn="ctr"/>
            <a:r>
              <a:rPr lang="en-US" sz="1200" b="1" dirty="0">
                <a:latin typeface="Comic Sans MS" panose="030F0702030302020204" pitchFamily="66" charset="0"/>
              </a:rPr>
              <a:t> </a:t>
            </a:r>
          </a:p>
          <a:p>
            <a:pPr marL="514350" indent="-514350">
              <a:buAutoNum type="arabicParenBoth"/>
            </a:pPr>
            <a:r>
              <a:rPr lang="en-US" sz="2800" b="1" dirty="0"/>
              <a:t>hospital-nursing home affiliations, pharmacy or laboratory agreements, cross-site staff visits, and cross-site physician care; </a:t>
            </a:r>
          </a:p>
          <a:p>
            <a:pPr marL="514350" indent="-514350">
              <a:buAutoNum type="arabicParenBoth"/>
            </a:pPr>
            <a:r>
              <a:rPr lang="en-US" sz="2800" b="1" dirty="0"/>
              <a:t>hospital size, teaching status, and frequency of geriatrics specialty care; </a:t>
            </a:r>
          </a:p>
          <a:p>
            <a:pPr marL="514350" indent="-514350">
              <a:buAutoNum type="arabicParenBoth"/>
            </a:pPr>
            <a:r>
              <a:rPr lang="en-US" sz="2800" b="1" dirty="0"/>
              <a:t>nursing home size, location, type, staffing, and Medicare quality indicators; and </a:t>
            </a:r>
          </a:p>
          <a:p>
            <a:r>
              <a:rPr lang="en-US" sz="2800" b="1" dirty="0"/>
              <a:t>(4) hospital-to-nursing home communication,  </a:t>
            </a:r>
          </a:p>
          <a:p>
            <a:r>
              <a:rPr lang="en-US" sz="2800" b="1" dirty="0"/>
              <a:t>      consistency of hospital care with health care goals, </a:t>
            </a:r>
          </a:p>
          <a:p>
            <a:r>
              <a:rPr lang="en-US" sz="2800" b="1" dirty="0"/>
              <a:t>      and communication quality improvement efforts.</a:t>
            </a:r>
          </a:p>
        </p:txBody>
      </p:sp>
    </p:spTree>
    <p:extLst>
      <p:ext uri="{BB962C8B-B14F-4D97-AF65-F5344CB8AC3E}">
        <p14:creationId xmlns:p14="http://schemas.microsoft.com/office/powerpoint/2010/main" val="24778782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201343">
            <a:off x="7273850" y="5992869"/>
            <a:ext cx="1823274" cy="601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304800"/>
            <a:ext cx="8610600" cy="6494085"/>
          </a:xfrm>
          <a:prstGeom prst="rect">
            <a:avLst/>
          </a:prstGeom>
        </p:spPr>
        <p:txBody>
          <a:bodyPr wrap="square">
            <a:spAutoFit/>
          </a:bodyPr>
          <a:lstStyle/>
          <a:p>
            <a:pPr lvl="0"/>
            <a:r>
              <a:rPr lang="en-US" sz="1400" u="sng" dirty="0">
                <a:solidFill>
                  <a:srgbClr val="660066"/>
                </a:solidFill>
                <a:latin typeface="arial"/>
                <a:hlinkClick r:id="rId3" tooltip="Journal of the American Medical Directors Association."/>
              </a:rPr>
              <a:t>J Am Med Dir Assoc.</a:t>
            </a:r>
            <a:r>
              <a:rPr lang="en-US" sz="1400" dirty="0">
                <a:solidFill>
                  <a:srgbClr val="000000"/>
                </a:solidFill>
                <a:latin typeface="arial"/>
              </a:rPr>
              <a:t> 2010 May;11(4):239-45. </a:t>
            </a:r>
            <a:r>
              <a:rPr lang="en-US" sz="1400" dirty="0" err="1">
                <a:solidFill>
                  <a:srgbClr val="000000"/>
                </a:solidFill>
                <a:latin typeface="arial"/>
              </a:rPr>
              <a:t>doi</a:t>
            </a:r>
            <a:r>
              <a:rPr lang="en-US" sz="1400" dirty="0">
                <a:solidFill>
                  <a:srgbClr val="000000"/>
                </a:solidFill>
                <a:latin typeface="arial"/>
              </a:rPr>
              <a:t>: 10.1016/j.jamda.2009.08.006. </a:t>
            </a:r>
            <a:r>
              <a:rPr lang="en-US" sz="1400" dirty="0" err="1">
                <a:solidFill>
                  <a:srgbClr val="000000"/>
                </a:solidFill>
                <a:latin typeface="arial"/>
              </a:rPr>
              <a:t>Epub</a:t>
            </a:r>
            <a:r>
              <a:rPr lang="en-US" sz="1400" dirty="0">
                <a:solidFill>
                  <a:srgbClr val="000000"/>
                </a:solidFill>
                <a:latin typeface="arial"/>
              </a:rPr>
              <a:t> 2010 Mar 12.</a:t>
            </a:r>
          </a:p>
          <a:p>
            <a:endParaRPr lang="en-US" dirty="0"/>
          </a:p>
          <a:p>
            <a:pPr algn="ctr"/>
            <a:r>
              <a:rPr lang="en-US" sz="4000" b="1" dirty="0"/>
              <a:t>The most frequently reported perceived barriers to communication were </a:t>
            </a:r>
          </a:p>
          <a:p>
            <a:endParaRPr lang="en-US" sz="800" dirty="0"/>
          </a:p>
          <a:p>
            <a:pPr marL="342900" indent="-342900">
              <a:buAutoNum type="arabicParenR"/>
            </a:pPr>
            <a:r>
              <a:rPr lang="en-US" sz="2600" b="1" dirty="0"/>
              <a:t>sudden or unplanned transfers (44.4%), </a:t>
            </a:r>
          </a:p>
          <a:p>
            <a:pPr marL="342900" indent="-342900">
              <a:buAutoNum type="arabicParenR"/>
            </a:pPr>
            <a:r>
              <a:rPr lang="en-US" sz="2600" b="1" dirty="0"/>
              <a:t>transfers that occur at night or on the weekend (41.4%), </a:t>
            </a:r>
          </a:p>
          <a:p>
            <a:pPr marL="342900" indent="-342900">
              <a:buAutoNum type="arabicParenR"/>
            </a:pPr>
            <a:r>
              <a:rPr lang="en-US" sz="2600" b="1" dirty="0"/>
              <a:t>hospital providers' lack of effort (51.0%), lack of familiarity with patients (45.0%), and lack of time (43.5%). Increased hospital size, teaching hospitals, and urban nursing home location were associated with greater perceived importance of these barriers, and </a:t>
            </a:r>
          </a:p>
          <a:p>
            <a:pPr marL="342900" indent="-342900">
              <a:buAutoNum type="arabicParenR"/>
            </a:pPr>
            <a:r>
              <a:rPr lang="en-US" sz="2600" b="1" dirty="0"/>
              <a:t>cross-site staff visits and hospital provision of laboratory and pharmacy services to the nursing home were associated with lower perceived importance of              these barriers.</a:t>
            </a:r>
          </a:p>
        </p:txBody>
      </p:sp>
    </p:spTree>
    <p:extLst>
      <p:ext uri="{BB962C8B-B14F-4D97-AF65-F5344CB8AC3E}">
        <p14:creationId xmlns:p14="http://schemas.microsoft.com/office/powerpoint/2010/main" val="3977616959"/>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3"/>
            <a:ext cx="8534400" cy="7232749"/>
          </a:xfrm>
          <a:prstGeom prst="rect">
            <a:avLst/>
          </a:prstGeom>
        </p:spPr>
        <p:txBody>
          <a:bodyPr wrap="square">
            <a:spAutoFit/>
          </a:bodyPr>
          <a:lstStyle/>
          <a:p>
            <a:r>
              <a:rPr lang="en-US" b="1" dirty="0">
                <a:hlinkClick r:id="rId2"/>
              </a:rPr>
              <a:t>Format</a:t>
            </a:r>
            <a:r>
              <a:rPr lang="en-US" dirty="0">
                <a:hlinkClick r:id="rId2"/>
              </a:rPr>
              <a:t>: Abstract</a:t>
            </a:r>
            <a:r>
              <a:rPr lang="en-US" dirty="0"/>
              <a:t>      </a:t>
            </a:r>
            <a:r>
              <a:rPr lang="en-US" u="sng" dirty="0">
                <a:hlinkClick r:id="rId2" tooltip="Journal of gerontological nursing."/>
              </a:rPr>
              <a:t>J </a:t>
            </a:r>
            <a:r>
              <a:rPr lang="en-US" u="sng" dirty="0" err="1">
                <a:hlinkClick r:id="rId2" tooltip="Journal of gerontological nursing."/>
              </a:rPr>
              <a:t>Gerontol</a:t>
            </a:r>
            <a:r>
              <a:rPr lang="en-US" u="sng" dirty="0">
                <a:hlinkClick r:id="rId2" tooltip="Journal of gerontological nursing."/>
              </a:rPr>
              <a:t> </a:t>
            </a:r>
            <a:r>
              <a:rPr lang="en-US" u="sng" dirty="0" err="1">
                <a:hlinkClick r:id="rId2" tooltip="Journal of gerontological nursing."/>
              </a:rPr>
              <a:t>Nurs</a:t>
            </a:r>
            <a:r>
              <a:rPr lang="en-US" u="sng" dirty="0">
                <a:hlinkClick r:id="rId2" tooltip="Journal of gerontological nursing."/>
              </a:rPr>
              <a:t>.</a:t>
            </a:r>
            <a:r>
              <a:rPr lang="en-US" dirty="0"/>
              <a:t> 2004 Jun;30(6):10-5; quiz 52-3.</a:t>
            </a:r>
          </a:p>
          <a:p>
            <a:r>
              <a:rPr lang="en-US" b="1" dirty="0"/>
              <a:t>The transition of elderly patients between hospitals and nursing homes. Improving nurse-to-nurse communication.                     </a:t>
            </a:r>
            <a:r>
              <a:rPr lang="en-US" u="sng" dirty="0">
                <a:hlinkClick r:id="rId3"/>
              </a:rPr>
              <a:t>Cortes TA</a:t>
            </a:r>
            <a:r>
              <a:rPr lang="en-US" baseline="30000" dirty="0"/>
              <a:t>1</a:t>
            </a:r>
            <a:r>
              <a:rPr lang="en-US" dirty="0"/>
              <a:t>, </a:t>
            </a:r>
            <a:r>
              <a:rPr lang="en-US" u="sng" dirty="0">
                <a:hlinkClick r:id="rId4"/>
              </a:rPr>
              <a:t>Wexler S</a:t>
            </a:r>
            <a:r>
              <a:rPr lang="en-US" dirty="0"/>
              <a:t>, </a:t>
            </a:r>
            <a:r>
              <a:rPr lang="en-US" u="sng" dirty="0">
                <a:hlinkClick r:id="rId5"/>
              </a:rPr>
              <a:t>Fitzpatrick JJ</a:t>
            </a:r>
            <a:r>
              <a:rPr lang="en-US" dirty="0"/>
              <a:t>.</a:t>
            </a:r>
          </a:p>
          <a:p>
            <a:endParaRPr lang="en-US" sz="2000" b="1" u="sng" dirty="0"/>
          </a:p>
          <a:p>
            <a:r>
              <a:rPr lang="en-US" sz="2400" b="1" u="sng" dirty="0"/>
              <a:t>Lack of patient information is a particular problem when a patient is transferred from one health care facility to another.</a:t>
            </a:r>
            <a:r>
              <a:rPr lang="en-US" sz="2400" u="sng" dirty="0"/>
              <a:t> </a:t>
            </a:r>
            <a:r>
              <a:rPr lang="en-US" dirty="0"/>
              <a:t>The lack of information needed to develop a timely and effective plan of care for an older adult transferred to the nursing home facility may exacerbate disruptions in the older adult's care. Also, adjustment or readjustment to the nursing home or hospital environment may be prolonged. </a:t>
            </a:r>
            <a:r>
              <a:rPr lang="en-US" sz="2400" b="1" u="sng" dirty="0"/>
              <a:t>Persistence of problems or difficulty in adjustment may then lead to exacerbation of the disease processes and, ultimately, hospital readmissions. </a:t>
            </a:r>
            <a:r>
              <a:rPr lang="en-US" dirty="0"/>
              <a:t>Evidence suggests that elderly patients discharged from the hospital have high readmission rates</a:t>
            </a:r>
            <a:r>
              <a:rPr lang="en-US" sz="2400" b="1" u="sng" dirty="0"/>
              <a:t>. Although the patient is most affected by a breakdown in communication, everyone in the nursing home involved in the resident's care is also affected. </a:t>
            </a:r>
            <a:r>
              <a:rPr lang="en-US" dirty="0"/>
              <a:t>All staff who provide care to the resident, including nursing, medicine, nutrition, pharmacy, social work, and physical therapy staff members, must be cognizant of issues related to communication for patients being transferred. In this article, the authors discuss the development, implementation, and results of a model designed to increase the communication surrounding the transition of elderly patients from an inpatient unit to and from nursing homes.</a:t>
            </a:r>
          </a:p>
          <a:p>
            <a:endParaRPr lang="en-US" dirty="0"/>
          </a:p>
          <a:p>
            <a:r>
              <a:rPr lang="en-US" dirty="0"/>
              <a:t>https://www.ncbi.nlm.nih.gov/pubmed/15227932</a:t>
            </a:r>
          </a:p>
        </p:txBody>
      </p:sp>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000" y="6267281"/>
            <a:ext cx="1790537" cy="59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3566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6138" y="258425"/>
            <a:ext cx="8229600" cy="6370975"/>
          </a:xfrm>
          <a:prstGeom prst="rect">
            <a:avLst/>
          </a:prstGeom>
        </p:spPr>
        <p:txBody>
          <a:bodyPr wrap="square">
            <a:spAutoFit/>
          </a:bodyPr>
          <a:lstStyle/>
          <a:p>
            <a:r>
              <a:rPr lang="en-US" u="sng" dirty="0">
                <a:hlinkClick r:id="rId2" tooltip="Journal of the American Geriatrics Society."/>
              </a:rPr>
              <a:t>J Am </a:t>
            </a:r>
            <a:r>
              <a:rPr lang="en-US" u="sng" dirty="0" err="1">
                <a:hlinkClick r:id="rId2" tooltip="Journal of the American Geriatrics Society."/>
              </a:rPr>
              <a:t>Geriatr</a:t>
            </a:r>
            <a:r>
              <a:rPr lang="en-US" u="sng" dirty="0">
                <a:hlinkClick r:id="rId2" tooltip="Journal of the American Geriatrics Society."/>
              </a:rPr>
              <a:t> Soc.</a:t>
            </a:r>
            <a:r>
              <a:rPr lang="en-US" dirty="0"/>
              <a:t> 2010 May;58(5):901-7. </a:t>
            </a:r>
            <a:r>
              <a:rPr lang="en-US" dirty="0" err="1"/>
              <a:t>doi</a:t>
            </a:r>
            <a:r>
              <a:rPr lang="en-US" dirty="0"/>
              <a:t>: 10.1111/j.1532-5415.2010.02804.x. </a:t>
            </a:r>
            <a:r>
              <a:rPr lang="en-US" dirty="0" err="1"/>
              <a:t>Epub</a:t>
            </a:r>
            <a:r>
              <a:rPr lang="en-US" dirty="0"/>
              <a:t> 2010 Apr 6.</a:t>
            </a:r>
          </a:p>
          <a:p>
            <a:endParaRPr lang="en-US" b="1" dirty="0"/>
          </a:p>
          <a:p>
            <a:r>
              <a:rPr lang="en-US" sz="2800" b="1" dirty="0"/>
              <a:t>Factors associated with potentially preventable hospitalization in nursing home residents in New York State: a survey of directors of nursing.</a:t>
            </a:r>
          </a:p>
          <a:p>
            <a:endParaRPr lang="en-US" b="1" cap="all" dirty="0"/>
          </a:p>
          <a:p>
            <a:endParaRPr lang="en-US" b="1" cap="all" dirty="0"/>
          </a:p>
          <a:p>
            <a:r>
              <a:rPr lang="en-US" b="1" cap="all" dirty="0"/>
              <a:t>CONCLUSION:</a:t>
            </a:r>
          </a:p>
          <a:p>
            <a:pPr algn="ctr"/>
            <a:r>
              <a:rPr lang="en-US" sz="3600" b="1" u="sng" dirty="0"/>
              <a:t>Efficient and effective care depends on continuity of communication between nurses and physicians and adequate access to patients' medical history, laboratory results, and ECGs. </a:t>
            </a:r>
          </a:p>
          <a:p>
            <a:endParaRPr lang="en-US" u="sng" dirty="0">
              <a:hlinkClick r:id="rId2"/>
            </a:endParaRPr>
          </a:p>
          <a:p>
            <a:r>
              <a:rPr lang="en-US" sz="2000" b="1" u="sng" dirty="0">
                <a:hlinkClick r:id="rId2"/>
              </a:rPr>
              <a:t>https://www.ncbi.nlm.nih.gov/pubmed/20406315</a:t>
            </a:r>
            <a:endParaRPr lang="en-US" sz="2000" b="1"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6019800"/>
            <a:ext cx="2286000" cy="75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375584"/>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76400" y="1295400"/>
            <a:ext cx="5638800" cy="5105400"/>
            <a:chOff x="1115430" y="326898"/>
            <a:chExt cx="4224528" cy="4224528"/>
          </a:xfrm>
        </p:grpSpPr>
        <p:sp>
          <p:nvSpPr>
            <p:cNvPr id="5" name="Pie 4"/>
            <p:cNvSpPr/>
            <p:nvPr/>
          </p:nvSpPr>
          <p:spPr>
            <a:xfrm>
              <a:off x="1115430" y="326898"/>
              <a:ext cx="4224528" cy="4224528"/>
            </a:xfrm>
            <a:prstGeom prst="pie">
              <a:avLst>
                <a:gd name="adj1" fmla="val 9000000"/>
                <a:gd name="adj2" fmla="val 16200000"/>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ie 4"/>
            <p:cNvSpPr/>
            <p:nvPr/>
          </p:nvSpPr>
          <p:spPr>
            <a:xfrm>
              <a:off x="1604772" y="1222095"/>
              <a:ext cx="1508760" cy="12572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a:t>Healthcare Facilities</a:t>
              </a:r>
            </a:p>
          </p:txBody>
        </p:sp>
      </p:grpSp>
      <p:grpSp>
        <p:nvGrpSpPr>
          <p:cNvPr id="7" name="Group 6"/>
          <p:cNvGrpSpPr/>
          <p:nvPr/>
        </p:nvGrpSpPr>
        <p:grpSpPr>
          <a:xfrm>
            <a:off x="1981199" y="1295400"/>
            <a:ext cx="5181600" cy="5257800"/>
            <a:chOff x="1351566" y="510573"/>
            <a:chExt cx="4224528" cy="4224528"/>
          </a:xfrm>
        </p:grpSpPr>
        <p:sp>
          <p:nvSpPr>
            <p:cNvPr id="8" name="Pie 7"/>
            <p:cNvSpPr/>
            <p:nvPr/>
          </p:nvSpPr>
          <p:spPr>
            <a:xfrm>
              <a:off x="1351566" y="510573"/>
              <a:ext cx="4224528" cy="4224528"/>
            </a:xfrm>
            <a:prstGeom prst="pie">
              <a:avLst>
                <a:gd name="adj1" fmla="val 16200000"/>
                <a:gd name="adj2" fmla="val 180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Pie 4"/>
            <p:cNvSpPr/>
            <p:nvPr/>
          </p:nvSpPr>
          <p:spPr>
            <a:xfrm>
              <a:off x="3515868" y="1222095"/>
              <a:ext cx="1508760" cy="12572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a:t>Healthcare Workers</a:t>
              </a:r>
            </a:p>
          </p:txBody>
        </p:sp>
      </p:grpSp>
      <p:grpSp>
        <p:nvGrpSpPr>
          <p:cNvPr id="10" name="Group 9"/>
          <p:cNvGrpSpPr/>
          <p:nvPr/>
        </p:nvGrpSpPr>
        <p:grpSpPr>
          <a:xfrm>
            <a:off x="1752600" y="1371600"/>
            <a:ext cx="5410200" cy="5181600"/>
            <a:chOff x="1202436" y="477774"/>
            <a:chExt cx="4224528" cy="4224528"/>
          </a:xfrm>
        </p:grpSpPr>
        <p:sp>
          <p:nvSpPr>
            <p:cNvPr id="11" name="Pie 10"/>
            <p:cNvSpPr/>
            <p:nvPr/>
          </p:nvSpPr>
          <p:spPr>
            <a:xfrm>
              <a:off x="1202436" y="477774"/>
              <a:ext cx="4224528" cy="4224528"/>
            </a:xfrm>
            <a:prstGeom prst="pie">
              <a:avLst>
                <a:gd name="adj1" fmla="val 1800000"/>
                <a:gd name="adj2" fmla="val 900000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Pie 4"/>
            <p:cNvSpPr/>
            <p:nvPr/>
          </p:nvSpPr>
          <p:spPr>
            <a:xfrm>
              <a:off x="2208276" y="3218688"/>
              <a:ext cx="2263140" cy="11064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a:t>Patients and their families</a:t>
              </a:r>
            </a:p>
          </p:txBody>
        </p:sp>
      </p:grpSp>
      <p:pic>
        <p:nvPicPr>
          <p:cNvPr id="13"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5082" y="6019800"/>
            <a:ext cx="2276517" cy="75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71746" y="228600"/>
            <a:ext cx="7000507" cy="923330"/>
          </a:xfrm>
          <a:prstGeom prst="rect">
            <a:avLst/>
          </a:prstGeom>
          <a:solidFill>
            <a:srgbClr val="FFFF0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Three Legged Stool</a:t>
            </a:r>
          </a:p>
        </p:txBody>
      </p:sp>
    </p:spTree>
    <p:extLst>
      <p:ext uri="{BB962C8B-B14F-4D97-AF65-F5344CB8AC3E}">
        <p14:creationId xmlns:p14="http://schemas.microsoft.com/office/powerpoint/2010/main" val="43584585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6019800"/>
            <a:ext cx="2286000" cy="75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457200"/>
            <a:ext cx="8839200" cy="7171194"/>
          </a:xfrm>
          <a:prstGeom prst="rect">
            <a:avLst/>
          </a:prstGeom>
        </p:spPr>
        <p:txBody>
          <a:bodyPr wrap="square">
            <a:spAutoFit/>
          </a:bodyPr>
          <a:lstStyle/>
          <a:p>
            <a:r>
              <a:rPr lang="en-US" sz="1400" dirty="0"/>
              <a:t>J Aging Res. 2014;2014:873043. </a:t>
            </a:r>
            <a:r>
              <a:rPr lang="en-US" sz="1400" dirty="0" err="1"/>
              <a:t>doi</a:t>
            </a:r>
            <a:r>
              <a:rPr lang="en-US" sz="1400" dirty="0"/>
              <a:t>: 10.1155/2014/873043. </a:t>
            </a:r>
            <a:r>
              <a:rPr lang="en-US" sz="1400" dirty="0" err="1"/>
              <a:t>Epub</a:t>
            </a:r>
            <a:r>
              <a:rPr lang="en-US" sz="1400" dirty="0"/>
              <a:t> 2014 Feb 9.   Following up on clinical recommendations in transitions from hospital to nursing home.   Caruso LB1, </a:t>
            </a:r>
            <a:r>
              <a:rPr lang="en-US" sz="1400" dirty="0" err="1"/>
              <a:t>Thwin</a:t>
            </a:r>
            <a:r>
              <a:rPr lang="en-US" sz="1400" dirty="0"/>
              <a:t> SS2, Brandeis GH1.       Abstract</a:t>
            </a:r>
          </a:p>
          <a:p>
            <a:endParaRPr lang="en-US" sz="800" dirty="0"/>
          </a:p>
          <a:p>
            <a:r>
              <a:rPr lang="en-US" sz="2200" dirty="0"/>
              <a:t>Following up on recommendations made at the time of a hospital discharge is important to patient safety. While data is lacking, specifically around the transition of patient to nursing home, it has been postulated that missed items such as laboratory tests may result in adverse patient outcomes. To determine the extent of this problem, a retrospective cohort study of subjects discharged from an academic medical center and admitted to nursing homes (NH) was followed to determine the type of discharge recommendations and the rate of completion</a:t>
            </a:r>
            <a:r>
              <a:rPr lang="en-US" sz="2200" b="1" dirty="0"/>
              <a:t>. </a:t>
            </a:r>
            <a:r>
              <a:rPr lang="en-US" sz="2200" b="1" u="sng" dirty="0"/>
              <a:t>In addition, for the purpose of generalizability, the 30-day hospital readmission rate was calculated. Recommendations were made on 51 subjects. Almost a quarter of the recommendations made by the hospital discharging team were not acted upon.</a:t>
            </a:r>
            <a:r>
              <a:rPr lang="en-US" sz="2200" b="1" dirty="0"/>
              <a:t>  </a:t>
            </a:r>
            <a:r>
              <a:rPr lang="en-US" sz="2200" dirty="0"/>
              <a:t>Furthermore, for the majority of those recommendations that were not acted upon, a reason could not be determined. </a:t>
            </a:r>
            <a:r>
              <a:rPr lang="en-US" sz="2200" b="1" u="sng" dirty="0"/>
              <a:t>In concert with national data, 20% of the subjects returned to the hospital within 30 days. Further investigation is warranted to determine if an association exists between missed recommendations and hospital readmission </a:t>
            </a:r>
          </a:p>
          <a:p>
            <a:r>
              <a:rPr lang="en-US" sz="2200" b="1" u="sng" dirty="0"/>
              <a:t>from the nursing home setting.</a:t>
            </a:r>
          </a:p>
          <a:p>
            <a:endParaRPr lang="en-US" sz="2000" b="1" u="sng" dirty="0">
              <a:hlinkClick r:id="rId3"/>
            </a:endParaRPr>
          </a:p>
          <a:p>
            <a:r>
              <a:rPr lang="en-US" sz="2000" b="1" u="sng" dirty="0">
                <a:hlinkClick r:id="rId3"/>
              </a:rPr>
              <a:t>https://www.ncbi.nlm.nih.gov/pubmed/24678422</a:t>
            </a:r>
            <a:endParaRPr lang="en-US" sz="2000" b="1" dirty="0"/>
          </a:p>
        </p:txBody>
      </p:sp>
      <p:sp>
        <p:nvSpPr>
          <p:cNvPr id="4" name="TextBox 3"/>
          <p:cNvSpPr txBox="1"/>
          <p:nvPr/>
        </p:nvSpPr>
        <p:spPr>
          <a:xfrm rot="1494744">
            <a:off x="-57198" y="2583028"/>
            <a:ext cx="9260420" cy="1200329"/>
          </a:xfrm>
          <a:prstGeom prst="rect">
            <a:avLst/>
          </a:prstGeom>
          <a:noFill/>
        </p:spPr>
        <p:txBody>
          <a:bodyPr wrap="none" rtlCol="0">
            <a:spAutoFit/>
          </a:bodyPr>
          <a:lstStyle/>
          <a:p>
            <a:r>
              <a:rPr lang="en-US" sz="7200" b="1" dirty="0">
                <a:solidFill>
                  <a:schemeClr val="accent2"/>
                </a:solidFill>
              </a:rPr>
              <a:t>R.T.A. _ Return to Acute</a:t>
            </a:r>
          </a:p>
        </p:txBody>
      </p:sp>
    </p:spTree>
    <p:extLst>
      <p:ext uri="{BB962C8B-B14F-4D97-AF65-F5344CB8AC3E}">
        <p14:creationId xmlns:p14="http://schemas.microsoft.com/office/powerpoint/2010/main" val="75130284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656"/>
            <a:ext cx="8839200" cy="678134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0" cap="rnd" cmpd="dbl">
            <a:solidFill>
              <a:schemeClr val="tx1"/>
            </a:solidFill>
          </a:ln>
        </p:spPr>
        <p:txBody>
          <a:bodyPr wrap="square">
            <a:spAutoFit/>
          </a:bodyPr>
          <a:lstStyle/>
          <a:p>
            <a:pPr algn="ctr">
              <a:lnSpc>
                <a:spcPct val="115000"/>
              </a:lnSpc>
              <a:spcAft>
                <a:spcPts val="1000"/>
              </a:spcAft>
            </a:pPr>
            <a:r>
              <a:rPr lang="en-US" sz="6000" b="1" dirty="0">
                <a:solidFill>
                  <a:srgbClr val="FFFF00"/>
                </a:solidFill>
                <a:ea typeface="Calibri"/>
                <a:cs typeface="Times New Roman"/>
              </a:rPr>
              <a:t>Think Globally - Act Locally</a:t>
            </a:r>
          </a:p>
          <a:p>
            <a:pPr algn="ctr">
              <a:lnSpc>
                <a:spcPct val="115000"/>
              </a:lnSpc>
              <a:spcAft>
                <a:spcPts val="1000"/>
              </a:spcAft>
            </a:pPr>
            <a:endParaRPr lang="en-US" sz="6000" b="1" dirty="0">
              <a:ea typeface="Calibri"/>
              <a:cs typeface="Times New Roman"/>
            </a:endParaRPr>
          </a:p>
          <a:p>
            <a:pPr algn="ctr">
              <a:lnSpc>
                <a:spcPct val="115000"/>
              </a:lnSpc>
              <a:spcAft>
                <a:spcPts val="1000"/>
              </a:spcAft>
            </a:pPr>
            <a:endParaRPr lang="en-US" sz="800" b="1" dirty="0">
              <a:ea typeface="Calibri"/>
              <a:cs typeface="Times New Roman"/>
            </a:endParaRPr>
          </a:p>
          <a:p>
            <a:pPr algn="ctr">
              <a:lnSpc>
                <a:spcPct val="115000"/>
              </a:lnSpc>
              <a:spcAft>
                <a:spcPts val="1000"/>
              </a:spcAft>
            </a:pPr>
            <a:r>
              <a:rPr lang="en-US" sz="2800" b="1" dirty="0">
                <a:ea typeface="Calibri"/>
                <a:cs typeface="Times New Roman"/>
              </a:rPr>
              <a:t>Presented by:</a:t>
            </a:r>
          </a:p>
          <a:p>
            <a:pPr algn="ctr">
              <a:lnSpc>
                <a:spcPct val="115000"/>
              </a:lnSpc>
              <a:spcAft>
                <a:spcPts val="1000"/>
              </a:spcAft>
            </a:pPr>
            <a:r>
              <a:rPr lang="en-US" sz="3600" b="1" dirty="0">
                <a:ea typeface="Calibri"/>
                <a:cs typeface="Times New Roman"/>
              </a:rPr>
              <a:t>Norman Wright, RN, BSN, MS</a:t>
            </a:r>
          </a:p>
          <a:p>
            <a:pPr algn="ctr">
              <a:lnSpc>
                <a:spcPct val="115000"/>
              </a:lnSpc>
              <a:spcAft>
                <a:spcPts val="1000"/>
              </a:spcAft>
            </a:pPr>
            <a:r>
              <a:rPr lang="en-US" sz="3600" b="1" dirty="0">
                <a:ea typeface="Calibri"/>
                <a:cs typeface="Times New Roman"/>
              </a:rPr>
              <a:t>Kindred Hospital, Sahara  </a:t>
            </a:r>
            <a:r>
              <a:rPr lang="en-US" sz="2800" b="1" dirty="0">
                <a:ea typeface="Calibri"/>
                <a:cs typeface="Times New Roman"/>
              </a:rPr>
              <a:t>   </a:t>
            </a:r>
          </a:p>
          <a:p>
            <a:pPr algn="ctr">
              <a:lnSpc>
                <a:spcPct val="115000"/>
              </a:lnSpc>
              <a:spcAft>
                <a:spcPts val="1000"/>
              </a:spcAft>
            </a:pPr>
            <a:r>
              <a:rPr lang="en-US" sz="2000" b="1" dirty="0">
                <a:ea typeface="Calibri"/>
                <a:cs typeface="Times New Roman"/>
              </a:rPr>
              <a:t>and                        </a:t>
            </a:r>
            <a:r>
              <a:rPr lang="en-US" sz="2000" b="1" i="1" dirty="0">
                <a:ea typeface="Calibri"/>
                <a:cs typeface="Times New Roman"/>
              </a:rPr>
              <a:t>  </a:t>
            </a:r>
          </a:p>
          <a:p>
            <a:pPr algn="ctr">
              <a:lnSpc>
                <a:spcPct val="115000"/>
              </a:lnSpc>
              <a:spcAft>
                <a:spcPts val="1000"/>
              </a:spcAft>
            </a:pPr>
            <a:r>
              <a:rPr lang="en-US" sz="3600" b="1" dirty="0">
                <a:ea typeface="Calibri"/>
                <a:cs typeface="Times New Roman"/>
              </a:rPr>
              <a:t>Lisa Schaffer, RN, CIC</a:t>
            </a:r>
          </a:p>
          <a:p>
            <a:pPr algn="ctr">
              <a:lnSpc>
                <a:spcPct val="115000"/>
              </a:lnSpc>
              <a:spcAft>
                <a:spcPts val="1000"/>
              </a:spcAft>
            </a:pPr>
            <a:r>
              <a:rPr lang="en-US" sz="3600" b="1" dirty="0">
                <a:ea typeface="Calibri"/>
                <a:cs typeface="Times New Roman"/>
              </a:rPr>
              <a:t>Mountainview Hospital</a:t>
            </a:r>
          </a:p>
        </p:txBody>
      </p:sp>
      <p:sp>
        <p:nvSpPr>
          <p:cNvPr id="4" name="Rectangle 3"/>
          <p:cNvSpPr/>
          <p:nvPr/>
        </p:nvSpPr>
        <p:spPr>
          <a:xfrm>
            <a:off x="533400" y="990600"/>
            <a:ext cx="8077200" cy="1791260"/>
          </a:xfrm>
          <a:prstGeom prst="rect">
            <a:avLst/>
          </a:prstGeom>
          <a:ln w="19050" cmpd="sng">
            <a:solidFill>
              <a:schemeClr val="accent6"/>
            </a:solidFill>
          </a:ln>
          <a:scene3d>
            <a:camera prst="orthographicFront"/>
            <a:lightRig rig="twoPt" dir="t"/>
          </a:scene3d>
          <a:sp3d contourW="12700">
            <a:contourClr>
              <a:srgbClr val="FFFF00"/>
            </a:contourClr>
          </a:sp3d>
        </p:spPr>
        <p:txBody>
          <a:bodyPr wrap="square">
            <a:spAutoFit/>
            <a:sp3d prstMaterial="matte"/>
          </a:bodyPr>
          <a:lstStyle/>
          <a:p>
            <a:pPr algn="ctr">
              <a:lnSpc>
                <a:spcPct val="115000"/>
              </a:lnSpc>
              <a:spcAft>
                <a:spcPts val="1000"/>
              </a:spcAft>
            </a:pPr>
            <a:r>
              <a:rPr lang="en-US" sz="4800" b="1" dirty="0">
                <a:solidFill>
                  <a:schemeClr val="accent6">
                    <a:lumMod val="75000"/>
                  </a:schemeClr>
                </a:solidFill>
                <a:effectLst>
                  <a:outerShdw blurRad="50800" dist="50800" dir="5400000" algn="ctr" rotWithShape="0">
                    <a:schemeClr val="tx1"/>
                  </a:outerShdw>
                </a:effectLst>
                <a:ea typeface="Calibri"/>
                <a:cs typeface="Times New Roman"/>
              </a:rPr>
              <a:t>“Bridge the Gap” </a:t>
            </a:r>
            <a:r>
              <a:rPr lang="en-US" sz="4800" b="1" dirty="0" smtClean="0">
                <a:solidFill>
                  <a:schemeClr val="accent6">
                    <a:lumMod val="75000"/>
                  </a:schemeClr>
                </a:solidFill>
                <a:effectLst>
                  <a:outerShdw blurRad="50800" dist="50800" dir="5400000" algn="ctr" rotWithShape="0">
                    <a:schemeClr val="tx1"/>
                  </a:outerShdw>
                </a:effectLst>
                <a:ea typeface="Calibri"/>
                <a:cs typeface="Times New Roman"/>
              </a:rPr>
              <a:t>Between </a:t>
            </a:r>
            <a:r>
              <a:rPr lang="en-US" sz="4800" b="1" dirty="0" smtClean="0">
                <a:solidFill>
                  <a:schemeClr val="accent6">
                    <a:lumMod val="75000"/>
                  </a:schemeClr>
                </a:solidFill>
                <a:effectLst>
                  <a:outerShdw blurRad="50800" dist="50800" dir="5400000" algn="ctr" rotWithShape="0">
                    <a:schemeClr val="tx1"/>
                  </a:outerShdw>
                </a:effectLst>
                <a:ea typeface="Calibri"/>
                <a:cs typeface="Times New Roman"/>
              </a:rPr>
              <a:t>Health </a:t>
            </a:r>
            <a:r>
              <a:rPr lang="en-US" sz="4800" b="1" dirty="0">
                <a:solidFill>
                  <a:schemeClr val="accent6">
                    <a:lumMod val="75000"/>
                  </a:schemeClr>
                </a:solidFill>
                <a:effectLst>
                  <a:outerShdw blurRad="50800" dist="50800" dir="5400000" algn="ctr" rotWithShape="0">
                    <a:schemeClr val="tx1"/>
                  </a:outerShdw>
                </a:effectLst>
                <a:ea typeface="Calibri"/>
                <a:cs typeface="Times New Roman"/>
              </a:rPr>
              <a:t>Care </a:t>
            </a:r>
            <a:r>
              <a:rPr lang="en-US" sz="4800" b="1" dirty="0" smtClean="0">
                <a:solidFill>
                  <a:schemeClr val="accent6">
                    <a:lumMod val="75000"/>
                  </a:schemeClr>
                </a:solidFill>
                <a:effectLst>
                  <a:outerShdw blurRad="50800" dist="50800" dir="5400000" algn="ctr" rotWithShape="0">
                    <a:schemeClr val="tx1"/>
                  </a:outerShdw>
                </a:effectLst>
                <a:ea typeface="Calibri"/>
                <a:cs typeface="Times New Roman"/>
              </a:rPr>
              <a:t>Providers</a:t>
            </a:r>
            <a:endParaRPr lang="en-US" sz="4800" b="1" dirty="0">
              <a:solidFill>
                <a:schemeClr val="accent6">
                  <a:lumMod val="75000"/>
                </a:schemeClr>
              </a:solidFill>
              <a:effectLst>
                <a:outerShdw blurRad="50800" dist="50800" dir="5400000" algn="ctr" rotWithShape="0">
                  <a:schemeClr val="tx1"/>
                </a:outerShdw>
              </a:effectLst>
              <a:ea typeface="Calibri"/>
              <a:cs typeface="Times New Roman"/>
            </a:endParaRPr>
          </a:p>
        </p:txBody>
      </p:sp>
    </p:spTree>
    <p:extLst>
      <p:ext uri="{BB962C8B-B14F-4D97-AF65-F5344CB8AC3E}">
        <p14:creationId xmlns:p14="http://schemas.microsoft.com/office/powerpoint/2010/main" val="3697818518"/>
      </p:ext>
    </p:extLst>
  </p:cSld>
  <p:clrMapOvr>
    <a:masterClrMapping/>
  </p:clrMapOvr>
  <mc:AlternateContent xmlns:mc="http://schemas.openxmlformats.org/markup-compatibility/2006">
    <mc:Choice xmlns:p14="http://schemas.microsoft.com/office/powerpoint/2010/main" Requires="p14">
      <p:transition spd="slow" p14:dur="2750" advTm="781">
        <p:fade/>
      </p:transition>
    </mc:Choice>
    <mc:Fallback>
      <p:transition spd="slow" advTm="781">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81000"/>
            <a:ext cx="8991600" cy="6463308"/>
          </a:xfrm>
          <a:prstGeom prst="rect">
            <a:avLst/>
          </a:prstGeom>
        </p:spPr>
        <p:txBody>
          <a:bodyPr wrap="square">
            <a:spAutoFit/>
          </a:bodyPr>
          <a:lstStyle/>
          <a:p>
            <a:pPr algn="ctr"/>
            <a:r>
              <a:rPr lang="en-US" sz="3600" b="1" u="sng" dirty="0"/>
              <a:t>In addition, the 30-day hospital readmission rate was calculated.  Recommendations were made on 51 subjects. Almost a quarter of the recommendations made by the hospital discharging team were not acted upon. </a:t>
            </a:r>
            <a:endParaRPr lang="en-US" b="1" u="sng" dirty="0"/>
          </a:p>
          <a:p>
            <a:pPr algn="ct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000" b="1" u="sng" dirty="0">
                <a:hlinkClick r:id="rId2"/>
              </a:rPr>
              <a:t>https://www.ncbi.nlm.nih.gov/pubmed/24678422</a:t>
            </a:r>
            <a:endParaRPr lang="en-US" sz="2000" b="1" dirty="0"/>
          </a:p>
          <a:p>
            <a:endParaRPr lang="en-US" dirty="0"/>
          </a:p>
        </p:txBody>
      </p:sp>
      <p:sp>
        <p:nvSpPr>
          <p:cNvPr id="5" name="Rectangle 4"/>
          <p:cNvSpPr/>
          <p:nvPr/>
        </p:nvSpPr>
        <p:spPr>
          <a:xfrm>
            <a:off x="152400" y="3352800"/>
            <a:ext cx="8991600" cy="2862322"/>
          </a:xfrm>
          <a:prstGeom prst="rect">
            <a:avLst/>
          </a:prstGeom>
        </p:spPr>
        <p:txBody>
          <a:bodyPr wrap="square">
            <a:spAutoFit/>
          </a:bodyPr>
          <a:lstStyle/>
          <a:p>
            <a:pPr algn="ctr"/>
            <a:r>
              <a:rPr lang="en-US" sz="6000" b="1" u="sng" dirty="0"/>
              <a:t>In concert with national data, 20% returned to the hospital within 30 days. </a:t>
            </a:r>
            <a:endParaRPr lang="en-US" sz="6000" dirty="0"/>
          </a:p>
        </p:txBody>
      </p:sp>
      <p:pic>
        <p:nvPicPr>
          <p:cNvPr id="6" name="Picture 2" descr="100 US Dollars bill font"/>
          <p:cNvPicPr>
            <a:picLocks noChangeAspect="1" noChangeArrowheads="1"/>
          </p:cNvPicPr>
          <p:nvPr/>
        </p:nvPicPr>
        <p:blipFill>
          <a:blip r:embed="rId3" cstate="print"/>
          <a:srcRect/>
          <a:stretch>
            <a:fillRect/>
          </a:stretch>
        </p:blipFill>
        <p:spPr bwMode="auto">
          <a:xfrm>
            <a:off x="558809" y="228600"/>
            <a:ext cx="8178781" cy="3460254"/>
          </a:xfrm>
          <a:prstGeom prst="rect">
            <a:avLst/>
          </a:prstGeom>
          <a:noFill/>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6146278"/>
            <a:ext cx="1905000" cy="62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96165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zpawn\Desktop\August 2016\cubistsept Daptomyci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807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zpawn\Desktop\August 2016\cubistsept Daptomyc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00 US Dollars bill font"/>
          <p:cNvPicPr>
            <a:picLocks noChangeAspect="1" noChangeArrowheads="1"/>
          </p:cNvPicPr>
          <p:nvPr/>
        </p:nvPicPr>
        <p:blipFill>
          <a:blip r:embed="rId3" cstate="print"/>
          <a:srcRect/>
          <a:stretch>
            <a:fillRect/>
          </a:stretch>
        </p:blipFill>
        <p:spPr bwMode="auto">
          <a:xfrm>
            <a:off x="990600" y="3048000"/>
            <a:ext cx="4572000" cy="1934308"/>
          </a:xfrm>
          <a:prstGeom prst="rect">
            <a:avLst/>
          </a:prstGeom>
          <a:noFill/>
        </p:spPr>
      </p:pic>
    </p:spTree>
    <p:extLst>
      <p:ext uri="{BB962C8B-B14F-4D97-AF65-F5344CB8AC3E}">
        <p14:creationId xmlns:p14="http://schemas.microsoft.com/office/powerpoint/2010/main" val="64505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8392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78609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8918"/>
            <a:ext cx="8839200" cy="6620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669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3" y="152400"/>
            <a:ext cx="8902698"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76896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zpawn\Desktop\August 2016\Welfare Island Trol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6432"/>
            <a:ext cx="8686800" cy="6723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92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zpawn\Desktop\Danielle\QBRY 601 2 AV TERM LAST CAR 4-7-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763"/>
            <a:ext cx="9753600" cy="686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413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26682"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5079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zpawn\Desktop\August 2016\Welfare Island tram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0650"/>
            <a:ext cx="8610600" cy="661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3658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8401" y="3488041"/>
            <a:ext cx="4030752" cy="461665"/>
          </a:xfrm>
          <a:prstGeom prst="rect">
            <a:avLst/>
          </a:prstGeom>
        </p:spPr>
        <p:txBody>
          <a:bodyPr wrap="square">
            <a:spAutoFit/>
          </a:bodyPr>
          <a:lstStyle/>
          <a:p>
            <a:r>
              <a:rPr lang="en-US" sz="2400" b="1" u="sng" dirty="0">
                <a:hlinkClick r:id="rId2"/>
              </a:rPr>
              <a:t>https://twitter.com/nv_ophie</a:t>
            </a:r>
            <a:endParaRPr lang="en-US" sz="2400" dirty="0"/>
          </a:p>
        </p:txBody>
      </p:sp>
      <p:pic>
        <p:nvPicPr>
          <p:cNvPr id="6146" name="Picture 2" descr="NV OPH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9662"/>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57200" y="2514600"/>
            <a:ext cx="8229600" cy="954107"/>
          </a:xfrm>
          <a:prstGeom prst="rect">
            <a:avLst/>
          </a:prstGeom>
        </p:spPr>
        <p:txBody>
          <a:bodyPr wrap="square">
            <a:spAutoFit/>
          </a:bodyPr>
          <a:lstStyle/>
          <a:p>
            <a:pPr algn="ctr"/>
            <a:r>
              <a:rPr lang="en-US" sz="2800" b="1" u="sng" dirty="0">
                <a:hlinkClick r:id="rId4"/>
              </a:rPr>
              <a:t>http://dpbh.nv.gov/Programs/Office_of_Public_Healh_Informatics_and_Epidemiology_(OPHIE)/</a:t>
            </a:r>
            <a:endParaRPr lang="en-US" sz="2800" dirty="0"/>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304800"/>
            <a:ext cx="5774277"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11540" y="3810000"/>
            <a:ext cx="8686799" cy="1446550"/>
          </a:xfrm>
          <a:prstGeom prst="rect">
            <a:avLst/>
          </a:prstGeom>
          <a:noFill/>
        </p:spPr>
        <p:txBody>
          <a:bodyPr wrap="square" rtlCol="0">
            <a:spAutoFit/>
          </a:bodyPr>
          <a:lstStyle/>
          <a:p>
            <a:pPr algn="ctr"/>
            <a:r>
              <a:rPr lang="en-US" sz="4400" b="1" dirty="0">
                <a:ln w="22225" cmpd="thinThick">
                  <a:solidFill>
                    <a:schemeClr val="tx1"/>
                  </a:solidFill>
                </a:ln>
                <a:solidFill>
                  <a:srgbClr val="FF0000"/>
                </a:solidFill>
              </a:rPr>
              <a:t>With the support of:</a:t>
            </a:r>
          </a:p>
          <a:p>
            <a:pPr algn="ctr"/>
            <a:r>
              <a:rPr lang="en-US" sz="4400" b="1" dirty="0">
                <a:ln w="22225" cmpd="thinThick">
                  <a:solidFill>
                    <a:schemeClr val="tx1"/>
                  </a:solidFill>
                </a:ln>
                <a:solidFill>
                  <a:srgbClr val="FF0000"/>
                </a:solidFill>
              </a:rPr>
              <a:t>Kimisha Causey </a:t>
            </a:r>
            <a:r>
              <a:rPr lang="en-US" sz="2800" b="1" dirty="0">
                <a:ln w="22225" cmpd="thinThick">
                  <a:solidFill>
                    <a:schemeClr val="tx1"/>
                  </a:solidFill>
                </a:ln>
                <a:solidFill>
                  <a:srgbClr val="FF0000"/>
                </a:solidFill>
                <a:latin typeface="Arial Rounded MT Bold" panose="020F0704030504030204" pitchFamily="34" charset="0"/>
              </a:rPr>
              <a:t>&amp;  </a:t>
            </a:r>
            <a:r>
              <a:rPr lang="en-US" sz="4400" b="1" dirty="0">
                <a:ln w="22225" cmpd="thinThick">
                  <a:solidFill>
                    <a:schemeClr val="tx1"/>
                  </a:solidFill>
                </a:ln>
                <a:solidFill>
                  <a:srgbClr val="FF0000"/>
                </a:solidFill>
              </a:rPr>
              <a:t>Adrian </a:t>
            </a:r>
            <a:r>
              <a:rPr lang="en-US" sz="4400" b="1" dirty="0" err="1">
                <a:ln w="22225" cmpd="thinThick">
                  <a:solidFill>
                    <a:schemeClr val="tx1"/>
                  </a:solidFill>
                </a:ln>
                <a:solidFill>
                  <a:srgbClr val="FF0000"/>
                </a:solidFill>
              </a:rPr>
              <a:t>Forero</a:t>
            </a:r>
            <a:endParaRPr lang="en-US" sz="4400" b="1" dirty="0">
              <a:ln w="22225" cmpd="thinThick">
                <a:solidFill>
                  <a:schemeClr val="tx1"/>
                </a:solidFill>
              </a:ln>
              <a:solidFill>
                <a:srgbClr val="FF0000"/>
              </a:solidFill>
            </a:endParaRPr>
          </a:p>
        </p:txBody>
      </p:sp>
      <p:pic>
        <p:nvPicPr>
          <p:cNvPr id="2" name="Picture 2" descr="Image result for AP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135" y="5334000"/>
            <a:ext cx="3393865" cy="135603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health insigh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2600" y="5334000"/>
            <a:ext cx="3181350" cy="1245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257947"/>
      </p:ext>
    </p:extLst>
  </p:cSld>
  <p:clrMapOvr>
    <a:masterClrMapping/>
  </p:clrMapOvr>
  <p:transition spd="slow">
    <p:cove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ezpawn\Desktop\NVASP\nvasp Banner red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2400"/>
            <a:ext cx="8405883" cy="3362354"/>
          </a:xfrm>
          <a:prstGeom prst="rect">
            <a:avLst/>
          </a:prstGeom>
          <a:noFill/>
          <a:ln w="57150" cmpd="sng">
            <a:solidFill>
              <a:schemeClr val="accent6"/>
            </a:solidFill>
          </a:ln>
          <a:effectLst>
            <a:outerShdw blurRad="50800" dist="50800" dir="5400000" algn="ctr" rotWithShape="0">
              <a:srgbClr val="0070C0"/>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65078" y="3733800"/>
            <a:ext cx="8371764" cy="1477328"/>
          </a:xfrm>
          <a:prstGeom prst="rect">
            <a:avLst/>
          </a:prstGeom>
        </p:spPr>
        <p:txBody>
          <a:bodyPr wrap="square">
            <a:spAutoFit/>
          </a:bodyPr>
          <a:lstStyle/>
          <a:p>
            <a:pPr algn="ctr"/>
            <a:r>
              <a:rPr lang="en-US" sz="3600" b="1" dirty="0"/>
              <a:t>NV ASP Nevada Antimicrobial Stewardship </a:t>
            </a:r>
            <a:r>
              <a:rPr lang="en-US" sz="5400" b="1" dirty="0"/>
              <a:t>EVOLUTION OF ANTIBIOTICS</a:t>
            </a:r>
          </a:p>
        </p:txBody>
      </p:sp>
      <p:sp>
        <p:nvSpPr>
          <p:cNvPr id="2" name="TextBox 1"/>
          <p:cNvSpPr txBox="1"/>
          <p:nvPr/>
        </p:nvSpPr>
        <p:spPr>
          <a:xfrm>
            <a:off x="365078" y="5181600"/>
            <a:ext cx="8371764" cy="1631216"/>
          </a:xfrm>
          <a:prstGeom prst="rect">
            <a:avLst/>
          </a:prstGeom>
          <a:solidFill>
            <a:srgbClr val="92D050"/>
          </a:solidFill>
          <a:ln>
            <a:solidFill>
              <a:srgbClr val="C00000"/>
            </a:solidFill>
          </a:ln>
        </p:spPr>
        <p:txBody>
          <a:bodyPr wrap="square" rtlCol="0">
            <a:spAutoFit/>
          </a:bodyPr>
          <a:lstStyle/>
          <a:p>
            <a:pPr algn="ctr"/>
            <a:r>
              <a:rPr lang="en-US" sz="4000" b="1" dirty="0"/>
              <a:t>Misuse Yesterday + Resistance Today </a:t>
            </a:r>
          </a:p>
          <a:p>
            <a:pPr algn="ctr"/>
            <a:r>
              <a:rPr lang="en-US" sz="6000" b="1" dirty="0"/>
              <a:t>= No Choices Tomorrow</a:t>
            </a:r>
          </a:p>
        </p:txBody>
      </p:sp>
    </p:spTree>
    <p:extLst>
      <p:ext uri="{BB962C8B-B14F-4D97-AF65-F5344CB8AC3E}">
        <p14:creationId xmlns:p14="http://schemas.microsoft.com/office/powerpoint/2010/main" val="3858920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 US Dollars bill font"/>
          <p:cNvPicPr>
            <a:picLocks noChangeAspect="1" noChangeArrowheads="1"/>
          </p:cNvPicPr>
          <p:nvPr/>
        </p:nvPicPr>
        <p:blipFill>
          <a:blip r:embed="rId2" cstate="print"/>
          <a:srcRect/>
          <a:stretch>
            <a:fillRect/>
          </a:stretch>
        </p:blipFill>
        <p:spPr bwMode="auto">
          <a:xfrm>
            <a:off x="173182" y="152400"/>
            <a:ext cx="8825344" cy="3733800"/>
          </a:xfrm>
          <a:prstGeom prst="rect">
            <a:avLst/>
          </a:prstGeom>
          <a:noFill/>
        </p:spPr>
      </p:pic>
      <p:sp>
        <p:nvSpPr>
          <p:cNvPr id="3" name="Rectangle 2"/>
          <p:cNvSpPr/>
          <p:nvPr/>
        </p:nvSpPr>
        <p:spPr>
          <a:xfrm>
            <a:off x="221674" y="4038600"/>
            <a:ext cx="8693726" cy="2431435"/>
          </a:xfrm>
          <a:prstGeom prst="rect">
            <a:avLst/>
          </a:prstGeom>
        </p:spPr>
        <p:txBody>
          <a:bodyPr wrap="square">
            <a:spAutoFit/>
          </a:bodyPr>
          <a:lstStyle/>
          <a:p>
            <a:pPr algn="ctr"/>
            <a:r>
              <a:rPr lang="en-US" sz="3800" b="1" dirty="0"/>
              <a:t>“This program is designed to cover a variety of topics related to the evolution of antibiotics and how we can change the future with responsible distribution.”</a:t>
            </a:r>
          </a:p>
        </p:txBody>
      </p:sp>
    </p:spTree>
    <p:extLst>
      <p:ext uri="{BB962C8B-B14F-4D97-AF65-F5344CB8AC3E}">
        <p14:creationId xmlns:p14="http://schemas.microsoft.com/office/powerpoint/2010/main" val="329403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zpawn\Desktop\APIC 2017\APIC Portland\Isla 4.jpg"/>
          <p:cNvPicPr>
            <a:picLocks noChangeAspect="1" noChangeArrowheads="1"/>
          </p:cNvPicPr>
          <p:nvPr/>
        </p:nvPicPr>
        <p:blipFill rotWithShape="1">
          <a:blip r:embed="rId2">
            <a:extLst>
              <a:ext uri="{28A0092B-C50C-407E-A947-70E740481C1C}">
                <a14:useLocalDpi xmlns:a14="http://schemas.microsoft.com/office/drawing/2010/main" val="0"/>
              </a:ext>
            </a:extLst>
          </a:blip>
          <a:srcRect l="-2540" r="-2540"/>
          <a:stretch/>
        </p:blipFill>
        <p:spPr bwMode="auto">
          <a:xfrm>
            <a:off x="-609600" y="-609600"/>
            <a:ext cx="10363200" cy="901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071946"/>
      </p:ext>
    </p:extLst>
  </p:cSld>
  <p:clrMapOvr>
    <a:masterClrMapping/>
  </p:clrMapOvr>
  <p:transition spd="slow">
    <p:wheel spokes="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ezpawn\Desktop\Danielle\Cora Catherine 7.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62508" cy="671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05697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7" y="0"/>
            <a:ext cx="254068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3400" y="2292727"/>
            <a:ext cx="8382000" cy="4031873"/>
          </a:xfrm>
          <a:prstGeom prst="rect">
            <a:avLst/>
          </a:prstGeom>
        </p:spPr>
        <p:txBody>
          <a:bodyPr wrap="square">
            <a:spAutoFit/>
          </a:bodyPr>
          <a:lstStyle/>
          <a:p>
            <a:r>
              <a:rPr lang="en-US" sz="3200" b="1" dirty="0"/>
              <a:t>“The damaging effects of antimicrobial resistance (AMR) are already manifesting themselves across the world.   </a:t>
            </a:r>
            <a:r>
              <a:rPr lang="en-US" sz="3200" b="1" u="sng" dirty="0">
                <a:solidFill>
                  <a:srgbClr val="FF0000"/>
                </a:solidFill>
              </a:rPr>
              <a:t>Antimicrobial-resistant infections currently claim at least 50,000 lives each year across Europe and the US </a:t>
            </a:r>
            <a:r>
              <a:rPr lang="en-US" sz="3200" b="1" dirty="0"/>
              <a:t>alone, with many hundreds of thousands more dying in other areas of the world. But reliable estimates of the true burden are scarce.”</a:t>
            </a:r>
          </a:p>
        </p:txBody>
      </p:sp>
      <p:sp>
        <p:nvSpPr>
          <p:cNvPr id="5" name="Rectangle 4"/>
          <p:cNvSpPr/>
          <p:nvPr/>
        </p:nvSpPr>
        <p:spPr>
          <a:xfrm>
            <a:off x="3165530" y="6324600"/>
            <a:ext cx="3159070" cy="461665"/>
          </a:xfrm>
          <a:prstGeom prst="rect">
            <a:avLst/>
          </a:prstGeom>
        </p:spPr>
        <p:txBody>
          <a:bodyPr wrap="none">
            <a:spAutoFit/>
          </a:bodyPr>
          <a:lstStyle/>
          <a:p>
            <a:r>
              <a:rPr lang="en-US" sz="2400" b="1" dirty="0"/>
              <a:t>http://amr-review.org/</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76200"/>
            <a:ext cx="4191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602445"/>
      </p:ext>
    </p:extLst>
  </p:cSld>
  <p:clrMapOvr>
    <a:masterClrMapping/>
  </p:clrMapOvr>
  <mc:AlternateContent xmlns:mc="http://schemas.openxmlformats.org/markup-compatibility/2006" xmlns:p14="http://schemas.microsoft.com/office/powerpoint/2010/main">
    <mc:Choice Requires="p14">
      <p:transition spd="slow" advTm="9937">
        <p14:flash/>
      </p:transition>
    </mc:Choice>
    <mc:Fallback xmlns="">
      <p:transition spd="slow" advTm="99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629" y="117929"/>
            <a:ext cx="254068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9855" y="1307842"/>
            <a:ext cx="8695545" cy="5016758"/>
          </a:xfrm>
          <a:prstGeom prst="rect">
            <a:avLst/>
          </a:prstGeom>
        </p:spPr>
        <p:txBody>
          <a:bodyPr wrap="square">
            <a:spAutoFit/>
          </a:bodyPr>
          <a:lstStyle/>
          <a:p>
            <a:r>
              <a:rPr lang="en-US" sz="3200" b="1" u="sng" dirty="0">
                <a:solidFill>
                  <a:srgbClr val="7030A0"/>
                </a:solidFill>
              </a:rPr>
              <a:t>“Based on scenarios of rising drug resistance for six pathogens to 2050, we estimated that unless action is taken, the burden of deaths from AMR could balloon to 10 million lives each year by 2050, at a cumulative cost to global economic output of 100 trillion USD.</a:t>
            </a:r>
            <a:r>
              <a:rPr lang="en-US" sz="3200" b="1" u="sng" dirty="0">
                <a:solidFill>
                  <a:srgbClr val="FF0000"/>
                </a:solidFill>
              </a:rPr>
              <a:t> </a:t>
            </a:r>
            <a:r>
              <a:rPr lang="en-US" sz="3200" b="1" dirty="0"/>
              <a:t>On this basis, by 2050, the death toll could be a staggering one person every three seconds and each person in</a:t>
            </a:r>
          </a:p>
          <a:p>
            <a:r>
              <a:rPr lang="en-US" sz="3200" b="1" dirty="0"/>
              <a:t>the world today will be more than 10,000 USD worse off.”</a:t>
            </a:r>
          </a:p>
        </p:txBody>
      </p:sp>
      <p:sp>
        <p:nvSpPr>
          <p:cNvPr id="3" name="Rectangle 2"/>
          <p:cNvSpPr/>
          <p:nvPr/>
        </p:nvSpPr>
        <p:spPr>
          <a:xfrm>
            <a:off x="533400" y="6488668"/>
            <a:ext cx="8001000" cy="369332"/>
          </a:xfrm>
          <a:prstGeom prst="rect">
            <a:avLst/>
          </a:prstGeom>
        </p:spPr>
        <p:txBody>
          <a:bodyPr wrap="square">
            <a:spAutoFit/>
          </a:bodyPr>
          <a:lstStyle/>
          <a:p>
            <a:r>
              <a:rPr lang="en-US" dirty="0"/>
              <a:t>http://amr-review.org/sites/default/files/160525_Final%20paper_with%20cover.pdf</a:t>
            </a:r>
          </a:p>
        </p:txBody>
      </p:sp>
      <p:sp>
        <p:nvSpPr>
          <p:cNvPr id="4" name="Rectangle 3"/>
          <p:cNvSpPr/>
          <p:nvPr/>
        </p:nvSpPr>
        <p:spPr>
          <a:xfrm>
            <a:off x="2248525" y="5629870"/>
            <a:ext cx="6666875" cy="923330"/>
          </a:xfrm>
          <a:prstGeom prst="rect">
            <a:avLst/>
          </a:prstGeom>
        </p:spPr>
        <p:txBody>
          <a:bodyPr wrap="square">
            <a:spAutoFit/>
          </a:bodyPr>
          <a:lstStyle/>
          <a:p>
            <a:r>
              <a:rPr lang="en-US" b="1" dirty="0"/>
              <a:t>Based on United Nations report World Population Prospects: The 2015 Revision, 2015, which cites current world population of 7.3 billion and projected world population in 2050 of 9.7 billion.</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76200"/>
            <a:ext cx="295243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95795"/>
      </p:ext>
    </p:extLst>
  </p:cSld>
  <p:clrMapOvr>
    <a:masterClrMapping/>
  </p:clrMapOvr>
  <mc:AlternateContent xmlns:mc="http://schemas.openxmlformats.org/markup-compatibility/2006" xmlns:p14="http://schemas.microsoft.com/office/powerpoint/2010/main">
    <mc:Choice Requires="p14">
      <p:transition spd="slow" p14:dur="1600" advTm="9734">
        <p14:conveyor dir="l"/>
      </p:transition>
    </mc:Choice>
    <mc:Fallback xmlns="">
      <p:transition spd="slow" advTm="973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7" y="0"/>
            <a:ext cx="254068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777" b="7149"/>
          <a:stretch/>
        </p:blipFill>
        <p:spPr bwMode="auto">
          <a:xfrm>
            <a:off x="2779501" y="228600"/>
            <a:ext cx="5767391" cy="621792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3335" y="2286000"/>
            <a:ext cx="2447465" cy="1754326"/>
          </a:xfrm>
          <a:prstGeom prst="rect">
            <a:avLst/>
          </a:prstGeom>
          <a:noFill/>
        </p:spPr>
        <p:txBody>
          <a:bodyPr wrap="none" rtlCol="0">
            <a:spAutoFit/>
          </a:bodyPr>
          <a:lstStyle/>
          <a:p>
            <a:pPr algn="ctr"/>
            <a:r>
              <a:rPr lang="en-US" sz="3600" dirty="0"/>
              <a:t>Inter-facility</a:t>
            </a:r>
          </a:p>
          <a:p>
            <a:pPr algn="ctr"/>
            <a:r>
              <a:rPr lang="en-US" sz="3600" dirty="0"/>
              <a:t>Transfer</a:t>
            </a:r>
          </a:p>
          <a:p>
            <a:pPr algn="ctr"/>
            <a:r>
              <a:rPr lang="en-US" sz="3600" dirty="0"/>
              <a:t>Form</a:t>
            </a:r>
          </a:p>
        </p:txBody>
      </p:sp>
    </p:spTree>
    <p:extLst>
      <p:ext uri="{BB962C8B-B14F-4D97-AF65-F5344CB8AC3E}">
        <p14:creationId xmlns:p14="http://schemas.microsoft.com/office/powerpoint/2010/main" val="3069103023"/>
      </p:ext>
    </p:extLst>
  </p:cSld>
  <p:clrMapOvr>
    <a:masterClrMapping/>
  </p:clrMapOvr>
  <mc:AlternateContent xmlns:mc="http://schemas.openxmlformats.org/markup-compatibility/2006" xmlns:p14="http://schemas.microsoft.com/office/powerpoint/2010/main">
    <mc:Choice Requires="p14">
      <p:transition spd="slow" p14:dur="3400" advTm="10485">
        <p14:reveal/>
      </p:transition>
    </mc:Choice>
    <mc:Fallback xmlns="">
      <p:transition spd="slow" advTm="10485">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3565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ezpawn\Desktop\NVASP\ProjectECHO_v8_HEX58595BDarkGr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77914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ezpawn\Desktop\NVASP\SNHD-Logo-No-Shad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209800"/>
            <a:ext cx="3895725" cy="226471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evada Hospital Associ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209800"/>
            <a:ext cx="3799153" cy="22059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677613"/>
            <a:ext cx="3505200" cy="1998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18627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066800"/>
            <a:ext cx="8610600" cy="5755422"/>
          </a:xfrm>
          <a:prstGeom prst="rect">
            <a:avLst/>
          </a:prstGeom>
        </p:spPr>
        <p:txBody>
          <a:bodyPr wrap="square">
            <a:spAutoFit/>
          </a:bodyPr>
          <a:lstStyle/>
          <a:p>
            <a:pPr algn="ctr"/>
            <a:r>
              <a:rPr lang="en-US" sz="4400" b="1" dirty="0"/>
              <a:t>Develop a collaborative between </a:t>
            </a:r>
          </a:p>
          <a:p>
            <a:pPr algn="ctr"/>
            <a:r>
              <a:rPr lang="en-US" sz="3200" b="1" dirty="0"/>
              <a:t>Nevada APIC chapters, Health Care Providers and OPHIE to reduce transfer of pathogens.</a:t>
            </a:r>
          </a:p>
          <a:p>
            <a:pPr algn="ctr"/>
            <a:endParaRPr lang="en-US" sz="1200" b="1" dirty="0"/>
          </a:p>
          <a:p>
            <a:pPr algn="ctr"/>
            <a:r>
              <a:rPr lang="en-US" sz="3200" b="1" dirty="0"/>
              <a:t>Develop goals to improve communication between all Nevada Health Care Providers.</a:t>
            </a:r>
          </a:p>
          <a:p>
            <a:pPr algn="ctr"/>
            <a:endParaRPr lang="en-US" sz="1200" b="1" dirty="0"/>
          </a:p>
          <a:p>
            <a:pPr algn="ctr"/>
            <a:r>
              <a:rPr lang="en-US" sz="3200" b="1" dirty="0"/>
              <a:t>Promote safe transfer of patients between the varied Health Care levels </a:t>
            </a:r>
            <a:r>
              <a:rPr lang="en-US" sz="3200" b="1" dirty="0" smtClean="0"/>
              <a:t>from</a:t>
            </a:r>
            <a:r>
              <a:rPr lang="en-US" sz="3200" b="1" dirty="0" smtClean="0"/>
              <a:t> </a:t>
            </a:r>
            <a:r>
              <a:rPr lang="en-US" sz="3200" b="1" dirty="0"/>
              <a:t>Acute Care </a:t>
            </a:r>
            <a:r>
              <a:rPr lang="en-US" sz="3200" b="1" dirty="0" smtClean="0"/>
              <a:t>Hospitals, </a:t>
            </a:r>
            <a:r>
              <a:rPr lang="en-US" sz="3200" b="1" dirty="0"/>
              <a:t>LTAC, LTC </a:t>
            </a:r>
            <a:r>
              <a:rPr lang="en-US" sz="3200" b="1" dirty="0" smtClean="0"/>
              <a:t>to</a:t>
            </a:r>
            <a:r>
              <a:rPr lang="en-US" sz="3200" b="1" dirty="0" smtClean="0"/>
              <a:t> </a:t>
            </a:r>
            <a:r>
              <a:rPr lang="en-US" sz="3200" b="1" dirty="0"/>
              <a:t>Home Health Care.</a:t>
            </a:r>
          </a:p>
          <a:p>
            <a:pPr algn="ctr"/>
            <a:endParaRPr lang="en-US" sz="1200" b="1" dirty="0"/>
          </a:p>
          <a:p>
            <a:pPr algn="ctr"/>
            <a:r>
              <a:rPr lang="en-US" sz="3200" b="1" u="sng" dirty="0"/>
              <a:t>Promote the use of Inter-facility transfer form between varied systems and levels of health care.</a:t>
            </a:r>
          </a:p>
        </p:txBody>
      </p:sp>
      <p:sp>
        <p:nvSpPr>
          <p:cNvPr id="6" name="TextBox 5"/>
          <p:cNvSpPr txBox="1"/>
          <p:nvPr/>
        </p:nvSpPr>
        <p:spPr>
          <a:xfrm>
            <a:off x="1765718" y="152400"/>
            <a:ext cx="5701882" cy="923330"/>
          </a:xfrm>
          <a:prstGeom prst="rect">
            <a:avLst/>
          </a:prstGeom>
          <a:noFill/>
        </p:spPr>
        <p:txBody>
          <a:bodyPr wrap="none" rtlCol="0">
            <a:spAutoFit/>
          </a:bodyPr>
          <a:lstStyle/>
          <a:p>
            <a:r>
              <a:rPr lang="en-US" sz="5400" u="sng" dirty="0"/>
              <a:t>Learning Objectives</a:t>
            </a:r>
          </a:p>
        </p:txBody>
      </p:sp>
    </p:spTree>
    <p:extLst>
      <p:ext uri="{BB962C8B-B14F-4D97-AF65-F5344CB8AC3E}">
        <p14:creationId xmlns:p14="http://schemas.microsoft.com/office/powerpoint/2010/main" val="118561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 calcmode="lin" valueType="num">
                                      <p:cBhvr>
                                        <p:cTn id="7"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66316</TotalTime>
  <Words>2767</Words>
  <Application>Microsoft Office PowerPoint</Application>
  <PresentationFormat>On-screen Show (4:3)</PresentationFormat>
  <Paragraphs>406</Paragraphs>
  <Slides>88</Slides>
  <Notes>13</Notes>
  <HiddenSlides>0</HiddenSlides>
  <MMClips>0</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Transition slide needed</vt:lpstr>
      <vt:lpstr>The Journey of the  IFICTF </vt:lpstr>
      <vt:lpstr>Feedback…teaching moments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Inter-Facility Infection Control Transfer Form</vt:lpstr>
      <vt:lpstr>PowerPoint Presentation</vt:lpstr>
      <vt:lpstr>PowerPoint Presentation</vt:lpstr>
      <vt:lpstr>PowerPoint Presentation</vt:lpstr>
      <vt:lpstr>PowerPoint Presentation</vt:lpstr>
      <vt:lpstr>Los Angeles  and  South Dakota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Norman Wright</dc:creator>
  <cp:lastModifiedBy>Norman Wright, RN, MS</cp:lastModifiedBy>
  <cp:revision>515</cp:revision>
  <cp:lastPrinted>2017-08-12T22:08:51Z</cp:lastPrinted>
  <dcterms:created xsi:type="dcterms:W3CDTF">2017-01-14T23:23:12Z</dcterms:created>
  <dcterms:modified xsi:type="dcterms:W3CDTF">2017-08-15T13:30:50Z</dcterms:modified>
</cp:coreProperties>
</file>