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47" r:id="rId3"/>
    <p:sldId id="355" r:id="rId4"/>
    <p:sldId id="359" r:id="rId5"/>
    <p:sldId id="358" r:id="rId6"/>
    <p:sldId id="384" r:id="rId7"/>
    <p:sldId id="433" r:id="rId8"/>
    <p:sldId id="360" r:id="rId9"/>
    <p:sldId id="368" r:id="rId10"/>
    <p:sldId id="377" r:id="rId11"/>
    <p:sldId id="378" r:id="rId12"/>
    <p:sldId id="422" r:id="rId13"/>
    <p:sldId id="423" r:id="rId14"/>
    <p:sldId id="424" r:id="rId15"/>
    <p:sldId id="417" r:id="rId16"/>
    <p:sldId id="416" r:id="rId17"/>
    <p:sldId id="419" r:id="rId18"/>
    <p:sldId id="366" r:id="rId19"/>
    <p:sldId id="421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397" r:id="rId32"/>
    <p:sldId id="394" r:id="rId33"/>
    <p:sldId id="428" r:id="rId34"/>
    <p:sldId id="429" r:id="rId35"/>
    <p:sldId id="427" r:id="rId36"/>
    <p:sldId id="426" r:id="rId37"/>
    <p:sldId id="425" r:id="rId38"/>
    <p:sldId id="430" r:id="rId39"/>
    <p:sldId id="431" r:id="rId40"/>
    <p:sldId id="446" r:id="rId41"/>
    <p:sldId id="432" r:id="rId42"/>
    <p:sldId id="361" r:id="rId43"/>
    <p:sldId id="35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66CC"/>
    <a:srgbClr val="FF6699"/>
    <a:srgbClr val="E9F1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0617" autoAdjust="0"/>
  </p:normalViewPr>
  <p:slideViewPr>
    <p:cSldViewPr>
      <p:cViewPr varScale="1">
        <p:scale>
          <a:sx n="94" d="100"/>
          <a:sy n="94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4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 b="0" u="sng" baseline="0"/>
            </a:pPr>
            <a:r>
              <a:rPr lang="en-US" sz="2400" b="0" u="sng" baseline="0" dirty="0" smtClean="0"/>
              <a:t>Most common Reasons for Unnecessary DOT</a:t>
            </a:r>
            <a:endParaRPr lang="en-US" sz="2400" b="0" u="sng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421764587118919"/>
          <c:y val="0.19985185185185186"/>
          <c:w val="0.86933613466585913"/>
          <c:h val="0.5937900262467193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chemeClr val="tx1"/>
              </a:solidFill>
            </a:ln>
          </c:spP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DOT Longer than Necessary</c:v>
                </c:pt>
                <c:pt idx="1">
                  <c:v>Noninfectious or Nonbacterial Syndrome</c:v>
                </c:pt>
                <c:pt idx="2">
                  <c:v>Treatment of Colonization or Contamination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192</c:v>
                </c:pt>
                <c:pt idx="1">
                  <c:v>187</c:v>
                </c:pt>
                <c:pt idx="2">
                  <c:v>94</c:v>
                </c:pt>
              </c:numCache>
            </c:numRef>
          </c:val>
        </c:ser>
        <c:dLbls/>
        <c:axId val="105966208"/>
        <c:axId val="105968000"/>
      </c:barChart>
      <c:catAx>
        <c:axId val="105966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968000"/>
        <c:crosses val="autoZero"/>
        <c:auto val="1"/>
        <c:lblAlgn val="ctr"/>
        <c:lblOffset val="100"/>
      </c:catAx>
      <c:valAx>
        <c:axId val="1059680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DOT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0454396325459319E-2"/>
              <c:y val="0.4226077573636628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966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2615D-D3A6-4194-A4E8-1FEBB9D07E8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C311-B65C-4C7C-8D41-213CB0A62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04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Figure 2. Kaplan-Meier Estimates of the Probability of Survival Probability of survival is for the 60 days after ventilator-assisted pneumonia onset as a function of the duration of antibiotic administration.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5C311-B65C-4C7C-8D41-213CB0A6298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5C311-B65C-4C7C-8D41-213CB0A6298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endpoint</a:t>
            </a:r>
            <a:r>
              <a:rPr lang="en-US" baseline="0" dirty="0" smtClean="0"/>
              <a:t> was composite surgical site infection, recurrent intra-abd infection or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5C311-B65C-4C7C-8D41-213CB0A6298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In this case, there was no UTI to treat, but what if there is a UTI to treat?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Unfortunately, no specific guidelines for post-menopausal, NH population. 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05A679-AF6D-4A6A-87B4-B6D3C7625D4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P-value</a:t>
            </a:r>
            <a:r>
              <a:rPr lang="en-US" baseline="0" dirty="0" smtClean="0"/>
              <a:t> not significant if the patient who got 28d for prophylaxis is removed.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5C311-B65C-4C7C-8D41-213CB0A6298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atom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  <a:ln w="50800"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30188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99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FF6699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rgbClr val="FF6699"/>
              </a:buClr>
              <a:buSzPct val="120000"/>
              <a:buFont typeface="Arial" pitchFamily="34" charset="0"/>
              <a:buChar char="•"/>
              <a:defRPr/>
            </a:lvl3pPr>
            <a:lvl4pPr>
              <a:buClr>
                <a:srgbClr val="FF6699"/>
              </a:buClr>
              <a:buSzPct val="120000"/>
              <a:buFont typeface="Arial" pitchFamily="34" charset="0"/>
              <a:buChar char="•"/>
              <a:defRPr/>
            </a:lvl4pPr>
            <a:lvl5pPr>
              <a:buClr>
                <a:srgbClr val="FF6699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19" descr="atom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  <a:ln w="50800">
            <a:solidFill>
              <a:srgbClr val="7030A0"/>
            </a:solidFill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7013" indent="3175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buClr>
                <a:srgbClr val="FF66CC"/>
              </a:buClr>
              <a:buSzPct val="120000"/>
              <a:buFont typeface="Arial" pitchFamily="34" charset="0"/>
              <a:buChar char="•"/>
              <a:defRPr sz="2800"/>
            </a:lvl1pPr>
            <a:lvl2pPr>
              <a:buClr>
                <a:srgbClr val="FF66CC"/>
              </a:buClr>
              <a:buSzPct val="120000"/>
              <a:buFont typeface="Arial" pitchFamily="34" charset="0"/>
              <a:buChar char="•"/>
              <a:defRPr sz="2400"/>
            </a:lvl2pPr>
            <a:lvl3pPr>
              <a:buClr>
                <a:srgbClr val="FF66CC"/>
              </a:buClr>
              <a:buSzPct val="120000"/>
              <a:buFont typeface="Arial" pitchFamily="34" charset="0"/>
              <a:buChar char="•"/>
              <a:defRPr sz="2000"/>
            </a:lvl3pPr>
            <a:lvl4pPr>
              <a:buClr>
                <a:srgbClr val="FF66CC"/>
              </a:buClr>
              <a:buSzPct val="120000"/>
              <a:buFont typeface="Arial" pitchFamily="34" charset="0"/>
              <a:buChar char="•"/>
              <a:defRPr sz="1800"/>
            </a:lvl4pPr>
            <a:lvl5pPr>
              <a:buClr>
                <a:srgbClr val="FF66CC"/>
              </a:buClr>
              <a:buSzPct val="120000"/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buClr>
                <a:srgbClr val="FF66CC"/>
              </a:buClr>
              <a:buSzPct val="120000"/>
              <a:buFont typeface="Arial" pitchFamily="34" charset="0"/>
              <a:buChar char="•"/>
              <a:defRPr sz="2800"/>
            </a:lvl1pPr>
            <a:lvl2pPr>
              <a:buClr>
                <a:srgbClr val="FF66CC"/>
              </a:buClr>
              <a:buSzPct val="120000"/>
              <a:buFont typeface="Arial" pitchFamily="34" charset="0"/>
              <a:buChar char="•"/>
              <a:defRPr sz="2400"/>
            </a:lvl2pPr>
            <a:lvl3pPr>
              <a:buClr>
                <a:srgbClr val="FF66CC"/>
              </a:buClr>
              <a:buSzPct val="120000"/>
              <a:buFont typeface="Arial" pitchFamily="34" charset="0"/>
              <a:buChar char="•"/>
              <a:defRPr sz="2000"/>
            </a:lvl3pPr>
            <a:lvl4pPr>
              <a:buClr>
                <a:srgbClr val="FF66CC"/>
              </a:buClr>
              <a:buSzPct val="120000"/>
              <a:buFont typeface="Arial" pitchFamily="34" charset="0"/>
              <a:buChar char="•"/>
              <a:defRPr sz="1800"/>
            </a:lvl4pPr>
            <a:lvl5pPr>
              <a:buClr>
                <a:srgbClr val="FF66CC"/>
              </a:buClr>
              <a:buSzPct val="120000"/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7013" indent="3175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buClr>
                <a:srgbClr val="FF66CC"/>
              </a:buClr>
              <a:buSzPct val="120000"/>
              <a:buFont typeface="Arial" pitchFamily="34" charset="0"/>
              <a:buChar char="•"/>
              <a:defRPr sz="2400"/>
            </a:lvl1pPr>
            <a:lvl2pPr>
              <a:buClr>
                <a:srgbClr val="FF66CC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rgbClr val="FF66CC"/>
              </a:buClr>
              <a:buSzPct val="120000"/>
              <a:buFont typeface="Arial" pitchFamily="34" charset="0"/>
              <a:buChar char="•"/>
              <a:defRPr sz="1800"/>
            </a:lvl3pPr>
            <a:lvl4pPr>
              <a:buClr>
                <a:srgbClr val="FF66CC"/>
              </a:buClr>
              <a:buSzPct val="120000"/>
              <a:buFont typeface="Arial" pitchFamily="34" charset="0"/>
              <a:buChar char="•"/>
              <a:defRPr sz="1600"/>
            </a:lvl4pPr>
            <a:lvl5pPr>
              <a:buClr>
                <a:srgbClr val="FF66CC"/>
              </a:buClr>
              <a:buSzPct val="120000"/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buClr>
                <a:srgbClr val="FF66CC"/>
              </a:buClr>
              <a:buSzPct val="120000"/>
              <a:buFont typeface="Arial" pitchFamily="34" charset="0"/>
              <a:buChar char="•"/>
              <a:defRPr sz="2400"/>
            </a:lvl1pPr>
            <a:lvl2pPr>
              <a:buClr>
                <a:srgbClr val="FF66CC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rgbClr val="FF66CC"/>
              </a:buClr>
              <a:buSzPct val="120000"/>
              <a:buFont typeface="Arial" pitchFamily="34" charset="0"/>
              <a:buChar char="•"/>
              <a:defRPr sz="1800"/>
            </a:lvl3pPr>
            <a:lvl4pPr>
              <a:buClr>
                <a:srgbClr val="FF66CC"/>
              </a:buClr>
              <a:buSzPct val="120000"/>
              <a:buFont typeface="Arial" pitchFamily="34" charset="0"/>
              <a:buChar char="•"/>
              <a:defRPr sz="1600"/>
            </a:lvl4pPr>
            <a:lvl5pPr>
              <a:buClr>
                <a:srgbClr val="FF66CC"/>
              </a:buClr>
              <a:buSzPct val="120000"/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7013" indent="3175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B0B2-B60D-4AE6-B816-5526193E2E06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DB251-9C49-4AC2-8A21-0FA42F400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6992" y="0"/>
            <a:ext cx="150700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6699"/>
        </a:buClr>
        <a:buSzPct val="120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99"/>
        </a:buClr>
        <a:buSzPct val="120000"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6699"/>
        </a:buClr>
        <a:buSzPct val="120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6699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6699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i="1" dirty="0" smtClean="0"/>
              <a:t>Duration of Antimicrobial Therapy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  <a:ln w="25400">
            <a:solidFill>
              <a:srgbClr val="FF6699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Kimberly D. Leuthner, PharmD, FIDSA</a:t>
            </a:r>
          </a:p>
          <a:p>
            <a:r>
              <a:rPr lang="en-US" sz="2600" dirty="0" smtClean="0"/>
              <a:t>University Medical Center of Southern Nevada</a:t>
            </a:r>
          </a:p>
          <a:p>
            <a:r>
              <a:rPr lang="en-US" sz="2600" dirty="0" smtClean="0"/>
              <a:t>August 15, 2017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CAP: Length of Therapy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 of 5 days </a:t>
            </a:r>
          </a:p>
          <a:p>
            <a:r>
              <a:rPr lang="en-US" dirty="0" smtClean="0"/>
              <a:t>Before discontinuation of therapy:</a:t>
            </a:r>
          </a:p>
          <a:p>
            <a:pPr lvl="1"/>
            <a:r>
              <a:rPr lang="en-US" dirty="0" smtClean="0"/>
              <a:t>Afebrile for 48 – 72 hrs</a:t>
            </a:r>
          </a:p>
          <a:p>
            <a:pPr lvl="1"/>
            <a:r>
              <a:rPr lang="en-US" dirty="0" smtClean="0"/>
              <a:t>≤ </a:t>
            </a:r>
            <a:r>
              <a:rPr lang="en-US" dirty="0" smtClean="0"/>
              <a:t>1 CAP-associated </a:t>
            </a:r>
            <a:r>
              <a:rPr lang="en-US" dirty="0" smtClean="0"/>
              <a:t>sign of clinical instability</a:t>
            </a:r>
          </a:p>
          <a:p>
            <a:r>
              <a:rPr lang="en-US" dirty="0" smtClean="0"/>
              <a:t>Longer duration usually indicated with Legionella, Chlamydophila, MRSA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52800" y="6334780"/>
            <a:ext cx="5776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Mandell LA et al. CID 2007;44:S27-72 </a:t>
            </a:r>
            <a:endParaRPr lang="en-US" sz="1400" dirty="0" smtClean="0">
              <a:ea typeface="ＭＳ Ｐゴシック" charset="0"/>
            </a:endParaRPr>
          </a:p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File TM and Niederman MS. Infect Dis Clin North Am. 2004;18(4):993-1016</a:t>
            </a:r>
            <a:endParaRPr lang="en-US" sz="1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CAP: Criteria for Clinical Stability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 &lt; 37.8°C</a:t>
            </a:r>
          </a:p>
          <a:p>
            <a:r>
              <a:rPr lang="en-US" dirty="0" smtClean="0"/>
              <a:t>Heart rate  &lt; 100 beats/min</a:t>
            </a:r>
          </a:p>
          <a:p>
            <a:r>
              <a:rPr lang="en-US" dirty="0" smtClean="0"/>
              <a:t>Respiratory rate  &lt; 24 breaths/min</a:t>
            </a:r>
          </a:p>
          <a:p>
            <a:r>
              <a:rPr lang="en-US" dirty="0" smtClean="0"/>
              <a:t>Systolic blood pressure &gt; 90 mmHg</a:t>
            </a:r>
          </a:p>
          <a:p>
            <a:r>
              <a:rPr lang="en-US" dirty="0" smtClean="0"/>
              <a:t>Arterial O</a:t>
            </a:r>
            <a:r>
              <a:rPr lang="en-US" baseline="-25000" dirty="0" smtClean="0"/>
              <a:t>2</a:t>
            </a:r>
            <a:r>
              <a:rPr lang="en-US" dirty="0" smtClean="0"/>
              <a:t> sat &gt; 90% or pO2 &gt; 60 mmHg RA</a:t>
            </a:r>
          </a:p>
          <a:p>
            <a:r>
              <a:rPr lang="en-US" dirty="0" smtClean="0"/>
              <a:t>Ability to maintain oral intake</a:t>
            </a:r>
          </a:p>
          <a:p>
            <a:r>
              <a:rPr lang="en-US" dirty="0" smtClean="0"/>
              <a:t>Normal mental status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52800" y="6523136"/>
            <a:ext cx="5776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Mandell LA et al. CID 2007;44:S27-72 </a:t>
            </a:r>
            <a:endParaRPr lang="en-US" sz="1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for CAP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Randomized, multicenter clinical trial to confirm IDSA duration recommendations</a:t>
            </a:r>
          </a:p>
          <a:p>
            <a:pPr lvl="1"/>
            <a:r>
              <a:rPr lang="en-US" dirty="0" smtClean="0"/>
              <a:t>Intervention group</a:t>
            </a:r>
          </a:p>
          <a:p>
            <a:pPr lvl="2"/>
            <a:r>
              <a:rPr lang="en-US" dirty="0" smtClean="0"/>
              <a:t>5 days minimum</a:t>
            </a:r>
          </a:p>
          <a:p>
            <a:pPr lvl="2"/>
            <a:r>
              <a:rPr lang="en-US" dirty="0" smtClean="0"/>
              <a:t>Stopped when temperature ≤ 37.8</a:t>
            </a:r>
            <a:r>
              <a:rPr lang="en-US" dirty="0" smtClean="0">
                <a:cs typeface="Times New Roman"/>
              </a:rPr>
              <a:t>° for 48h, and ≤ 1 CAP stability sign</a:t>
            </a:r>
          </a:p>
          <a:p>
            <a:pPr lvl="1"/>
            <a:r>
              <a:rPr lang="en-US" dirty="0" smtClean="0">
                <a:cs typeface="Times New Roman"/>
              </a:rPr>
              <a:t>Control group</a:t>
            </a:r>
          </a:p>
          <a:p>
            <a:pPr lvl="2"/>
            <a:r>
              <a:rPr lang="en-US" dirty="0" smtClean="0">
                <a:cs typeface="Times New Roman"/>
              </a:rPr>
              <a:t>Duration determined by physician 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52800" y="6523136"/>
            <a:ext cx="5776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Uranga A et al. JAMA Int Med 2016;176(9)1257:1265</a:t>
            </a:r>
            <a:endParaRPr lang="en-US" sz="1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8962319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2800" y="6523136"/>
            <a:ext cx="5776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Uranga A et al. JAMA Int Med 2016;176(9)1257:1265</a:t>
            </a:r>
            <a:endParaRPr lang="en-US" sz="1400" dirty="0"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836920"/>
            <a:ext cx="8229600" cy="304800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1600200" cy="457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HAP/VAP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day course of antibiotics</a:t>
            </a:r>
          </a:p>
          <a:p>
            <a:pPr lvl="1"/>
            <a:r>
              <a:rPr lang="en-US" dirty="0" smtClean="0"/>
              <a:t>Depending upon response of the patient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525" y="4114800"/>
            <a:ext cx="4646475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vs. 15d for VAP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Randomized, double blind trial for VAP</a:t>
            </a:r>
          </a:p>
          <a:p>
            <a:r>
              <a:rPr lang="en-US" dirty="0" smtClean="0"/>
              <a:t>51 ICUs</a:t>
            </a:r>
          </a:p>
          <a:p>
            <a:pPr lvl="1"/>
            <a:r>
              <a:rPr lang="en-US" dirty="0" smtClean="0"/>
              <a:t>VAP confirmed by quantitative, BAL culture</a:t>
            </a:r>
          </a:p>
          <a:p>
            <a:r>
              <a:rPr lang="en-US" dirty="0" smtClean="0"/>
              <a:t>Randomized to either 8 days vs. 15 days of antibiotics</a:t>
            </a:r>
          </a:p>
          <a:p>
            <a:r>
              <a:rPr lang="en-US" dirty="0" smtClean="0"/>
              <a:t>Primary outcomes (at day 28 post BAL)</a:t>
            </a:r>
          </a:p>
          <a:p>
            <a:pPr lvl="1"/>
            <a:r>
              <a:rPr lang="en-US" dirty="0" smtClean="0"/>
              <a:t>Death (any cause)</a:t>
            </a:r>
          </a:p>
          <a:p>
            <a:pPr lvl="1"/>
            <a:r>
              <a:rPr lang="en-US" dirty="0" smtClean="0"/>
              <a:t>Microbiological reoccurrence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7601" y="6523136"/>
            <a:ext cx="5472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Chastre et al. JAMA 2003;290(19):2588-2598</a:t>
            </a:r>
            <a:endParaRPr lang="en-US" sz="1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439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57601" y="6523136"/>
            <a:ext cx="5472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Chastre et al. JAMA 2003;290(19):2588-2598</a:t>
            </a:r>
            <a:endParaRPr lang="en-US" sz="1400" dirty="0">
              <a:ea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survival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64920"/>
          <a:ext cx="7467600" cy="368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9124"/>
                <a:gridCol w="1904238"/>
                <a:gridCol w="1904238"/>
              </a:tblGrid>
              <a:tr h="92368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r>
                        <a:rPr lang="en-US" sz="3200" baseline="0" dirty="0" smtClean="0"/>
                        <a:t> days  </a:t>
                      </a:r>
                      <a:r>
                        <a:rPr lang="en-US" sz="2400" baseline="0" dirty="0" smtClean="0"/>
                        <a:t>(n=197)</a:t>
                      </a:r>
                      <a:endParaRPr lang="en-US" sz="2400" dirty="0"/>
                    </a:p>
                  </a:txBody>
                  <a:tcPr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 days </a:t>
                      </a:r>
                      <a:r>
                        <a:rPr lang="en-US" sz="2400" dirty="0" smtClean="0"/>
                        <a:t>(n=204)</a:t>
                      </a:r>
                      <a:endParaRPr lang="en-US" sz="2400" dirty="0"/>
                    </a:p>
                  </a:txBody>
                  <a:tcPr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/>
                        <a:t>Mortality</a:t>
                      </a:r>
                      <a:endParaRPr lang="en-US" sz="2500" dirty="0"/>
                    </a:p>
                  </a:txBody>
                  <a:tcP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18.8%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17.2%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184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/>
                        <a:t>Recurrent infection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26.0%</a:t>
                      </a:r>
                      <a:endParaRPr lang="en-US" sz="2400" dirty="0"/>
                    </a:p>
                  </a:txBody>
                  <a:tcPr/>
                </a:tc>
              </a:tr>
              <a:tr h="46184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/>
                        <a:t>Antibiotic free days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13.1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8.7 days</a:t>
                      </a:r>
                      <a:endParaRPr lang="en-US" sz="2400" dirty="0"/>
                    </a:p>
                  </a:txBody>
                  <a:tcPr/>
                </a:tc>
              </a:tr>
              <a:tr h="46184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/>
                        <a:t>Antimicrobial resistance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62.0%</a:t>
                      </a:r>
                      <a:endParaRPr lang="en-US" sz="2400" dirty="0"/>
                    </a:p>
                  </a:txBody>
                  <a:tcPr/>
                </a:tc>
              </a:tr>
              <a:tr h="834295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/>
                        <a:t>Recurrence rate: Non-fermenting GNB</a:t>
                      </a:r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40.6%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25.4%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57601" y="6523136"/>
            <a:ext cx="5472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Chastre et al. JAMA 2003;290(19):2588-2598</a:t>
            </a:r>
            <a:endParaRPr lang="en-US" sz="1400" dirty="0"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difference in outcomes with short course (8-day) treatment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 Pneumonia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Aspiration syndrome vs. chemical pneumonitis</a:t>
            </a:r>
          </a:p>
          <a:p>
            <a:pPr lvl="1"/>
            <a:r>
              <a:rPr lang="en-US" sz="2600" dirty="0" smtClean="0"/>
              <a:t>Defined for patients intubated for &gt; 48h</a:t>
            </a:r>
          </a:p>
          <a:p>
            <a:pPr lvl="2"/>
            <a:r>
              <a:rPr lang="en-US" sz="2100" dirty="0" smtClean="0"/>
              <a:t>Temperature ≥ 38.5</a:t>
            </a:r>
            <a:r>
              <a:rPr lang="en-US" sz="2100" dirty="0" smtClean="0">
                <a:cs typeface="Times New Roman"/>
              </a:rPr>
              <a:t>°C</a:t>
            </a:r>
            <a:r>
              <a:rPr lang="en-US" sz="2100" dirty="0" smtClean="0"/>
              <a:t> or ≤ 35.5</a:t>
            </a:r>
            <a:r>
              <a:rPr lang="en-US" sz="2100" dirty="0" smtClean="0">
                <a:cs typeface="Times New Roman"/>
              </a:rPr>
              <a:t>°C</a:t>
            </a:r>
            <a:endParaRPr lang="en-US" sz="2100" dirty="0" smtClean="0"/>
          </a:p>
          <a:p>
            <a:pPr lvl="2"/>
            <a:r>
              <a:rPr lang="en-US" sz="2100" dirty="0" smtClean="0"/>
              <a:t>WBC ≥ 10,000/mm or ≤ 4,000/mm</a:t>
            </a:r>
          </a:p>
          <a:p>
            <a:r>
              <a:rPr lang="en-US" sz="3000" dirty="0" smtClean="0"/>
              <a:t>Randomized, prospective observational</a:t>
            </a:r>
          </a:p>
          <a:p>
            <a:r>
              <a:rPr lang="en-US" sz="3000" dirty="0" smtClean="0"/>
              <a:t>No differences in mortality, LOS or </a:t>
            </a:r>
          </a:p>
          <a:p>
            <a:r>
              <a:rPr lang="en-US" sz="3000" dirty="0" smtClean="0"/>
              <a:t>Empirical antibiotics – even with witnessed aspirations – not warranted unless clinical syndrome</a:t>
            </a:r>
          </a:p>
          <a:p>
            <a:pPr lvl="1"/>
            <a:r>
              <a:rPr lang="en-US" sz="2600" dirty="0" smtClean="0"/>
              <a:t>Antibiotics stopped if appropriately obtained cultures negative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6881" y="2381450"/>
            <a:ext cx="2295244" cy="802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31775">
              <a:spcBef>
                <a:spcPts val="504"/>
              </a:spcBef>
              <a:buClr>
                <a:srgbClr val="FF6699"/>
              </a:buClr>
              <a:buFont typeface="Arial" pitchFamily="34" charset="0"/>
              <a:buChar char="•"/>
            </a:pPr>
            <a:r>
              <a:rPr lang="en-US" sz="2100" dirty="0" smtClean="0"/>
              <a:t>New infiltrate</a:t>
            </a:r>
          </a:p>
          <a:p>
            <a:pPr indent="231775">
              <a:spcBef>
                <a:spcPts val="504"/>
              </a:spcBef>
              <a:buClr>
                <a:srgbClr val="FF6699"/>
              </a:buClr>
              <a:buFont typeface="Arial" pitchFamily="34" charset="0"/>
              <a:buChar char="•"/>
            </a:pPr>
            <a:r>
              <a:rPr lang="en-US" sz="2100" dirty="0" smtClean="0"/>
              <a:t>Purulent aspirate</a:t>
            </a:r>
            <a:endParaRPr lang="en-US" sz="21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7601" y="6523136"/>
            <a:ext cx="5472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Lascarrou JB et al. Crit care Med 2017;45:1268-1275</a:t>
            </a:r>
            <a:endParaRPr lang="en-US" sz="1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Recommendations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CAP</a:t>
            </a:r>
          </a:p>
          <a:p>
            <a:pPr lvl="1"/>
            <a:r>
              <a:rPr lang="en-US" altLang="en-US" dirty="0" smtClean="0"/>
              <a:t>5 days </a:t>
            </a:r>
          </a:p>
          <a:p>
            <a:pPr lvl="1"/>
            <a:r>
              <a:rPr lang="en-US" altLang="en-US" dirty="0" smtClean="0"/>
              <a:t>Hospitalized patients </a:t>
            </a:r>
            <a:r>
              <a:rPr lang="en-US" altLang="en-US" dirty="0" smtClean="0"/>
              <a:t>may need to extend duration until ≤ 1 CAP clinical stability marker</a:t>
            </a:r>
          </a:p>
          <a:p>
            <a:r>
              <a:rPr lang="en-US" altLang="en-US" dirty="0" smtClean="0"/>
              <a:t>HAP/VAP</a:t>
            </a:r>
          </a:p>
          <a:p>
            <a:pPr lvl="1"/>
            <a:r>
              <a:rPr lang="en-US" altLang="en-US" dirty="0" smtClean="0"/>
              <a:t>Short course (7 days) appropriate for most</a:t>
            </a:r>
          </a:p>
          <a:p>
            <a:pPr lvl="1"/>
            <a:r>
              <a:rPr lang="en-US" altLang="en-US" dirty="0" smtClean="0"/>
              <a:t>May need longer duration for non-fermenting gram negatives</a:t>
            </a:r>
          </a:p>
          <a:p>
            <a:r>
              <a:rPr lang="en-US" altLang="en-US" dirty="0" smtClean="0"/>
              <a:t>Aspiration pneumonia</a:t>
            </a:r>
          </a:p>
          <a:p>
            <a:pPr lvl="1"/>
            <a:r>
              <a:rPr lang="en-US" altLang="en-US" dirty="0" smtClean="0"/>
              <a:t>Unless clinical signs/symptoms antibiotics not warranted</a:t>
            </a:r>
          </a:p>
          <a:p>
            <a:pPr lvl="1"/>
            <a:r>
              <a:rPr lang="en-US" altLang="en-US" dirty="0" smtClean="0"/>
              <a:t>Antibiotics discontinued if cultures negative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7162800" cy="3276600"/>
          </a:xfrm>
          <a:prstGeom prst="round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It depends…..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Intra-abdominal infections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Uncomplicated Intra-abdominal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475456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Generally involve transmural inflammation of a portion of the GI tract or its appendages</a:t>
            </a:r>
          </a:p>
          <a:p>
            <a:pPr lvl="1"/>
            <a:r>
              <a:rPr lang="en-US" altLang="en-US" dirty="0" smtClean="0"/>
              <a:t>No extension of the infection beyond the hollow viscus</a:t>
            </a:r>
          </a:p>
          <a:p>
            <a:pPr lvl="1"/>
            <a:r>
              <a:rPr lang="en-US" altLang="en-US" dirty="0" smtClean="0"/>
              <a:t>Microorganisms cannot be cultured from peritoneal or other surrounding fluid</a:t>
            </a:r>
          </a:p>
          <a:p>
            <a:r>
              <a:rPr lang="en-US" altLang="en-US" dirty="0" smtClean="0"/>
              <a:t>If untreated, there is a substantial probability of these infections progressing to a complicated intra-abdominal infection</a:t>
            </a:r>
          </a:p>
          <a:p>
            <a:pPr lvl="1"/>
            <a:endParaRPr lang="en-US" altLang="en-US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696868" y="6535837"/>
            <a:ext cx="5447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altLang="en-US" sz="1400" dirty="0"/>
              <a:t>Solomkin JS, et al:  </a:t>
            </a:r>
            <a:r>
              <a:rPr lang="en-US" altLang="en-US" sz="1400" i="1" dirty="0"/>
              <a:t>Surg Infect</a:t>
            </a:r>
            <a:r>
              <a:rPr lang="en-US" altLang="en-US" sz="1400" dirty="0"/>
              <a:t>   2010; 11:79; </a:t>
            </a:r>
            <a:r>
              <a:rPr lang="en-US" altLang="en-US" sz="1400" i="1" dirty="0"/>
              <a:t>Clin Infect Dis</a:t>
            </a:r>
            <a:r>
              <a:rPr lang="en-US" altLang="en-US" sz="1400" dirty="0"/>
              <a:t>  2010; 50:133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Complicated Intra-abdominal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Growth of pathogenic microorganisms in a normally sterile region of the abdominal cavity</a:t>
            </a:r>
          </a:p>
          <a:p>
            <a:r>
              <a:rPr lang="en-US" altLang="en-US" dirty="0" smtClean="0"/>
              <a:t>Usually refers to secondary or tertiary peritonitis or an intra-abdominal abscess arising from a perforated viscus:</a:t>
            </a:r>
          </a:p>
          <a:p>
            <a:pPr lvl="1"/>
            <a:r>
              <a:rPr lang="en-US" altLang="en-US" dirty="0" smtClean="0"/>
              <a:t>Appendix</a:t>
            </a:r>
          </a:p>
          <a:p>
            <a:pPr lvl="1"/>
            <a:r>
              <a:rPr lang="en-US" altLang="en-US" dirty="0" smtClean="0"/>
              <a:t>Colon or small bowel</a:t>
            </a:r>
          </a:p>
          <a:p>
            <a:pPr lvl="1"/>
            <a:r>
              <a:rPr lang="en-US" altLang="en-US" dirty="0" smtClean="0"/>
              <a:t>Stomach or duodenum</a:t>
            </a:r>
          </a:p>
          <a:p>
            <a:pPr lvl="1"/>
            <a:r>
              <a:rPr lang="en-US" altLang="en-US" dirty="0" smtClean="0"/>
              <a:t>Gallbladder</a:t>
            </a:r>
          </a:p>
          <a:p>
            <a:pPr lvl="1"/>
            <a:r>
              <a:rPr lang="en-US" altLang="en-US" dirty="0" smtClean="0"/>
              <a:t>Postoperative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696868" y="6535837"/>
            <a:ext cx="5447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altLang="en-US" sz="1400" dirty="0">
                <a:ea typeface="ＭＳ Ｐゴシック" pitchFamily="34" charset="-128"/>
              </a:rPr>
              <a:t>Solomkin JS, et al:  </a:t>
            </a:r>
            <a:r>
              <a:rPr lang="en-US" altLang="en-US" sz="1400" i="1" dirty="0">
                <a:ea typeface="ＭＳ Ｐゴシック" pitchFamily="34" charset="-128"/>
              </a:rPr>
              <a:t>Surg Infect</a:t>
            </a:r>
            <a:r>
              <a:rPr lang="en-US" altLang="en-US" sz="1400" dirty="0">
                <a:ea typeface="ＭＳ Ｐゴシック" pitchFamily="34" charset="-128"/>
              </a:rPr>
              <a:t>   2010; 11:79; </a:t>
            </a:r>
            <a:r>
              <a:rPr lang="en-US" altLang="en-US" sz="1400" i="1" dirty="0">
                <a:ea typeface="ＭＳ Ｐゴシック" pitchFamily="34" charset="-128"/>
              </a:rPr>
              <a:t>Clin Infect Dis</a:t>
            </a:r>
            <a:r>
              <a:rPr lang="en-US" altLang="en-US" sz="1400" dirty="0">
                <a:ea typeface="ＭＳ Ｐゴシック" pitchFamily="34" charset="-128"/>
              </a:rPr>
              <a:t>  2010; 50:133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700"/>
            <a:ext cx="8991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0"/>
            <a:ext cx="2981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3323925"/>
            <a:ext cx="401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3676850"/>
            <a:ext cx="91440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67225"/>
            <a:ext cx="8810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800375"/>
            <a:ext cx="5562600" cy="6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733800"/>
            <a:ext cx="2514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02354" y="6343605"/>
            <a:ext cx="4841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altLang="en-US" sz="1400" dirty="0">
                <a:ea typeface="ＭＳ Ｐゴシック" pitchFamily="34" charset="-128"/>
              </a:rPr>
              <a:t>Solomkin JS, et al:  </a:t>
            </a:r>
            <a:r>
              <a:rPr lang="en-US" altLang="en-US" sz="1400" i="1" dirty="0" smtClean="0">
                <a:ea typeface="ＭＳ Ｐゴシック" pitchFamily="34" charset="-128"/>
              </a:rPr>
              <a:t>Clin </a:t>
            </a:r>
            <a:r>
              <a:rPr lang="en-US" altLang="en-US" sz="1400" i="1" dirty="0">
                <a:ea typeface="ＭＳ Ｐゴシック" pitchFamily="34" charset="-128"/>
              </a:rPr>
              <a:t>Infect Dis</a:t>
            </a:r>
            <a:r>
              <a:rPr lang="en-US" altLang="en-US" sz="1400" dirty="0">
                <a:ea typeface="ＭＳ Ｐゴシック" pitchFamily="34" charset="-128"/>
              </a:rPr>
              <a:t>  2010; </a:t>
            </a:r>
            <a:r>
              <a:rPr lang="en-US" altLang="en-US" sz="1400" dirty="0" smtClean="0">
                <a:ea typeface="ＭＳ Ｐゴシック" pitchFamily="34" charset="-128"/>
              </a:rPr>
              <a:t>50:133</a:t>
            </a:r>
          </a:p>
          <a:p>
            <a:pPr algn="r" eaLnBrk="1" hangingPunct="1"/>
            <a:r>
              <a:rPr lang="en-US" altLang="en-US" sz="1400" dirty="0" smtClean="0">
                <a:ea typeface="ＭＳ Ｐゴシック" pitchFamily="34" charset="-128"/>
              </a:rPr>
              <a:t>Sartelli M et al. World Journal of Emergency Surgery 2017;12:22</a:t>
            </a:r>
            <a:endParaRPr lang="en-US" altLang="en-US" sz="1400" dirty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Uncomplicated intra-abdominal </a:t>
            </a:r>
            <a:r>
              <a:rPr lang="en-US" dirty="0" smtClean="0"/>
              <a:t>infections</a:t>
            </a:r>
            <a:endParaRPr lang="en-US" dirty="0" smtClean="0"/>
          </a:p>
          <a:p>
            <a:pPr lvl="1"/>
            <a:r>
              <a:rPr lang="en-US" dirty="0" smtClean="0"/>
              <a:t>Surgical interventions and antibiotics ≤ 24 h</a:t>
            </a:r>
          </a:p>
          <a:p>
            <a:r>
              <a:rPr lang="en-US" dirty="0" smtClean="0"/>
              <a:t>Complicated Intra-abdominal </a:t>
            </a:r>
            <a:r>
              <a:rPr lang="en-US" dirty="0" smtClean="0"/>
              <a:t>infection</a:t>
            </a:r>
            <a:endParaRPr lang="en-US" dirty="0" smtClean="0"/>
          </a:p>
          <a:p>
            <a:pPr lvl="1"/>
            <a:r>
              <a:rPr lang="en-US" dirty="0" smtClean="0"/>
              <a:t>4 to 7 days </a:t>
            </a:r>
            <a:r>
              <a:rPr lang="en-US" b="1" dirty="0" smtClean="0">
                <a:solidFill>
                  <a:srgbClr val="3333FF"/>
                </a:solidFill>
              </a:rPr>
              <a:t>UNLESS UNABLE </a:t>
            </a:r>
            <a:r>
              <a:rPr lang="en-US" dirty="0" smtClean="0"/>
              <a:t>to achieve adequate source control </a:t>
            </a:r>
          </a:p>
          <a:p>
            <a:r>
              <a:rPr lang="en-US" dirty="0" smtClean="0"/>
              <a:t>Bowel injuries due to penetrating, blunt or iatrogentic </a:t>
            </a:r>
            <a:r>
              <a:rPr lang="en-US" dirty="0" smtClean="0"/>
              <a:t>trauma</a:t>
            </a:r>
            <a:endParaRPr lang="en-US" dirty="0" smtClean="0"/>
          </a:p>
          <a:p>
            <a:pPr lvl="1"/>
            <a:r>
              <a:rPr lang="en-US" dirty="0" smtClean="0"/>
              <a:t>≤ 24 hours if repaired within 12h</a:t>
            </a:r>
          </a:p>
          <a:p>
            <a:r>
              <a:rPr lang="en-US" dirty="0" smtClean="0"/>
              <a:t>Acute appendicitis without evidence of perforation, abscess or local </a:t>
            </a:r>
            <a:r>
              <a:rPr lang="en-US" dirty="0" smtClean="0"/>
              <a:t>peritonitis</a:t>
            </a:r>
            <a:endParaRPr lang="en-US" dirty="0" smtClean="0"/>
          </a:p>
          <a:p>
            <a:pPr lvl="1"/>
            <a:r>
              <a:rPr lang="en-US" dirty="0" smtClean="0"/>
              <a:t>≤ 24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Source Control?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Risk factors for mortality in 108 bacteremic patients with intra-abdominal infections.</a:t>
            </a:r>
          </a:p>
          <a:p>
            <a:r>
              <a:rPr lang="en-US" altLang="en-US" dirty="0" smtClean="0"/>
              <a:t>Overall mortality was 27.8%</a:t>
            </a:r>
          </a:p>
          <a:p>
            <a:r>
              <a:rPr lang="en-US" altLang="en-US" dirty="0" smtClean="0"/>
              <a:t>Source control ≤ 24h: 74/101 patients (73.3%)</a:t>
            </a:r>
          </a:p>
          <a:p>
            <a:pPr lvl="1"/>
            <a:r>
              <a:rPr lang="en-US" altLang="en-US" dirty="0" smtClean="0"/>
              <a:t>Mortality 9.5% adequate source control</a:t>
            </a:r>
          </a:p>
          <a:p>
            <a:pPr lvl="1"/>
            <a:r>
              <a:rPr lang="en-US" altLang="en-US" dirty="0" smtClean="0"/>
              <a:t>Mortality 33.3% </a:t>
            </a:r>
            <a:r>
              <a:rPr lang="en-US" altLang="en-US" dirty="0" smtClean="0">
                <a:solidFill>
                  <a:srgbClr val="3333FF"/>
                </a:solidFill>
              </a:rPr>
              <a:t>inadequate</a:t>
            </a:r>
            <a:r>
              <a:rPr lang="en-US" altLang="en-US" dirty="0" smtClean="0"/>
              <a:t> source control</a:t>
            </a:r>
          </a:p>
          <a:p>
            <a:r>
              <a:rPr lang="en-US" altLang="en-US" dirty="0" smtClean="0"/>
              <a:t>In the multivariate logistic regression analysis, inadequate source control was highly associated with mortality (P = 0.011)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410199" y="6523038"/>
            <a:ext cx="37195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ea typeface="ＭＳ Ｐゴシック" charset="0"/>
              </a:rPr>
              <a:t>Tellor B, et al: </a:t>
            </a:r>
            <a:r>
              <a:rPr lang="en-US" sz="1400" i="1" dirty="0">
                <a:ea typeface="ＭＳ Ｐゴシック" charset="0"/>
              </a:rPr>
              <a:t>Crit Care Med </a:t>
            </a:r>
            <a:r>
              <a:rPr lang="en-US" sz="1400" dirty="0">
                <a:ea typeface="ＭＳ Ｐゴシック" charset="0"/>
              </a:rPr>
              <a:t>2012; 40[Suppl]:680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Duration of Antimicrobial Therapy</a:t>
            </a:r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Prospective trial of 3 vs. &gt; 5 days of antimicrobial therapy in 90 patients with low severity intra-abdominal infections</a:t>
            </a:r>
          </a:p>
          <a:p>
            <a:pPr lvl="1"/>
            <a:r>
              <a:rPr lang="en-US" dirty="0" smtClean="0"/>
              <a:t>50% with perforated appendicitis</a:t>
            </a:r>
            <a:endParaRPr lang="en-US" dirty="0"/>
          </a:p>
        </p:txBody>
      </p:sp>
      <p:pic>
        <p:nvPicPr>
          <p:cNvPr id="68612" name="Picture 8"/>
          <p:cNvPicPr>
            <a:picLocks noChangeAspect="1" noChangeArrowheads="1"/>
          </p:cNvPicPr>
          <p:nvPr/>
        </p:nvPicPr>
        <p:blipFill>
          <a:blip r:embed="rId2" cstate="print"/>
          <a:srcRect b="13686"/>
          <a:stretch>
            <a:fillRect/>
          </a:stretch>
        </p:blipFill>
        <p:spPr bwMode="auto">
          <a:xfrm>
            <a:off x="2133600" y="3341688"/>
            <a:ext cx="4953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449592" y="6535837"/>
            <a:ext cx="369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1" hangingPunct="1">
              <a:tabLst>
                <a:tab pos="457200" algn="l"/>
                <a:tab pos="914400" algn="l"/>
              </a:tabLst>
              <a:defRPr/>
            </a:pPr>
            <a:r>
              <a:rPr lang="de-DE" sz="1400" dirty="0">
                <a:latin typeface="+mj-lt"/>
              </a:rPr>
              <a:t>Basoli A, et al</a:t>
            </a:r>
            <a:r>
              <a:rPr lang="en-US" sz="1400" dirty="0">
                <a:latin typeface="+mj-lt"/>
              </a:rPr>
              <a:t>:  </a:t>
            </a:r>
            <a:r>
              <a:rPr lang="en-US" sz="1400" i="1" dirty="0">
                <a:latin typeface="+mj-lt"/>
              </a:rPr>
              <a:t>J Gastrointest Surg </a:t>
            </a:r>
            <a:r>
              <a:rPr lang="en-US" sz="1400" dirty="0">
                <a:latin typeface="+mj-lt"/>
              </a:rPr>
              <a:t> 2008; 12:592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SIS STOP-IT trial</a:t>
            </a:r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Randomized, open-label trial</a:t>
            </a:r>
          </a:p>
          <a:p>
            <a:pPr lvl="1"/>
            <a:r>
              <a:rPr lang="en-US" dirty="0" smtClean="0"/>
              <a:t>Control: antibiotics until 2d post SIRS resolution (max 10d)</a:t>
            </a:r>
          </a:p>
          <a:p>
            <a:pPr lvl="1"/>
            <a:r>
              <a:rPr lang="en-US" dirty="0" smtClean="0"/>
              <a:t>Experimental: antibiotics for 4 days</a:t>
            </a:r>
          </a:p>
          <a:p>
            <a:r>
              <a:rPr lang="en-US" dirty="0" smtClean="0"/>
              <a:t>Primary outcome: composite endpoint</a:t>
            </a:r>
          </a:p>
          <a:p>
            <a:pPr lvl="1"/>
            <a:r>
              <a:rPr lang="en-US" dirty="0" smtClean="0"/>
              <a:t>Surgical site infection</a:t>
            </a:r>
          </a:p>
          <a:p>
            <a:pPr lvl="1"/>
            <a:r>
              <a:rPr lang="en-US" dirty="0" smtClean="0"/>
              <a:t>Recurrent intra-abdominal infection</a:t>
            </a:r>
          </a:p>
          <a:p>
            <a:pPr lvl="1"/>
            <a:r>
              <a:rPr lang="en-US" dirty="0" smtClean="0"/>
              <a:t>Death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594759" y="6535837"/>
            <a:ext cx="3549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1" hangingPunct="1">
              <a:tabLst>
                <a:tab pos="457200" algn="l"/>
                <a:tab pos="914400" algn="l"/>
              </a:tabLst>
              <a:defRPr/>
            </a:pPr>
            <a:r>
              <a:rPr lang="de-DE" sz="1400" dirty="0">
                <a:latin typeface="+mj-lt"/>
              </a:rPr>
              <a:t>Sawyer R, et al</a:t>
            </a:r>
            <a:r>
              <a:rPr lang="en-US" sz="1400" dirty="0" smtClean="0">
                <a:latin typeface="+mj-lt"/>
              </a:rPr>
              <a:t>: </a:t>
            </a:r>
            <a:r>
              <a:rPr lang="en-US" sz="1400" i="1" dirty="0" smtClean="0">
                <a:latin typeface="+mj-lt"/>
              </a:rPr>
              <a:t>NEJM</a:t>
            </a:r>
            <a:r>
              <a:rPr lang="en-US" sz="1400" dirty="0" smtClean="0">
                <a:latin typeface="+mj-lt"/>
              </a:rPr>
              <a:t> 2015;372;21:1999-2005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260 patients control vs. 257 experimental</a:t>
            </a:r>
          </a:p>
          <a:p>
            <a:r>
              <a:rPr lang="en-US" dirty="0" smtClean="0"/>
              <a:t>Similar baseline characteristics</a:t>
            </a:r>
          </a:p>
          <a:p>
            <a:pPr lvl="1"/>
            <a:r>
              <a:rPr lang="en-US" dirty="0" smtClean="0"/>
              <a:t>Similar surgical interventions/source control</a:t>
            </a:r>
          </a:p>
          <a:p>
            <a:pPr lvl="1"/>
            <a:r>
              <a:rPr lang="en-US" dirty="0" smtClean="0"/>
              <a:t>APACHE II score = 10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3703320"/>
          <a:ext cx="8229600" cy="2468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1485900"/>
                <a:gridCol w="14859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Standard</a:t>
                      </a:r>
                    </a:p>
                    <a:p>
                      <a:pPr algn="ctr"/>
                      <a:r>
                        <a:rPr lang="en-US" sz="2000" dirty="0" smtClean="0"/>
                        <a:t>(N=260)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day</a:t>
                      </a:r>
                    </a:p>
                    <a:p>
                      <a:pPr algn="ctr"/>
                      <a:r>
                        <a:rPr lang="en-US" sz="2000" dirty="0" smtClean="0"/>
                        <a:t>(N=257)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 value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Surgical site infection; n(%)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23 (8.8)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 (6.6)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0.43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Recurrent intra-abd infection; n(%)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36 (13.8)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</a:t>
                      </a:r>
                      <a:r>
                        <a:rPr lang="en-US" sz="2200" baseline="0" dirty="0" smtClean="0"/>
                        <a:t> (15.6)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0.67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Death; n(%)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 (0.8)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 (1.2)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0.99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Composite ; n(%)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58 (22.3)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56 (21.8)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0.92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594759" y="6535837"/>
            <a:ext cx="3549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1" hangingPunct="1">
              <a:tabLst>
                <a:tab pos="457200" algn="l"/>
                <a:tab pos="914400" algn="l"/>
              </a:tabLst>
              <a:defRPr/>
            </a:pPr>
            <a:r>
              <a:rPr lang="de-DE" sz="1400" dirty="0">
                <a:latin typeface="+mj-lt"/>
              </a:rPr>
              <a:t>Sawyer R, et al</a:t>
            </a:r>
            <a:r>
              <a:rPr lang="en-US" sz="1400" dirty="0" smtClean="0">
                <a:latin typeface="+mj-lt"/>
              </a:rPr>
              <a:t>: </a:t>
            </a:r>
            <a:r>
              <a:rPr lang="en-US" sz="1400" i="1" dirty="0" smtClean="0">
                <a:latin typeface="+mj-lt"/>
              </a:rPr>
              <a:t>NEJM</a:t>
            </a:r>
            <a:r>
              <a:rPr lang="en-US" sz="1400" dirty="0" smtClean="0">
                <a:latin typeface="+mj-lt"/>
              </a:rPr>
              <a:t> 2015;372;21:1999-2005</a:t>
            </a:r>
            <a:endParaRPr lang="en-US" sz="1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751095"/>
            <a:ext cx="8229600" cy="381000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Primary Outcome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481762" cy="55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594759" y="6535837"/>
            <a:ext cx="3549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1" hangingPunct="1">
              <a:tabLst>
                <a:tab pos="457200" algn="l"/>
                <a:tab pos="914400" algn="l"/>
              </a:tabLst>
              <a:defRPr/>
            </a:pPr>
            <a:r>
              <a:rPr lang="de-DE" sz="1400" dirty="0">
                <a:latin typeface="+mj-lt"/>
              </a:rPr>
              <a:t>Sawyer R, et al</a:t>
            </a:r>
            <a:r>
              <a:rPr lang="en-US" sz="1400" dirty="0" smtClean="0">
                <a:latin typeface="+mj-lt"/>
              </a:rPr>
              <a:t>: </a:t>
            </a:r>
            <a:r>
              <a:rPr lang="en-US" sz="1400" i="1" dirty="0" smtClean="0">
                <a:latin typeface="+mj-lt"/>
              </a:rPr>
              <a:t>NEJM</a:t>
            </a:r>
            <a:r>
              <a:rPr lang="en-US" sz="1400" dirty="0" smtClean="0">
                <a:latin typeface="+mj-lt"/>
              </a:rPr>
              <a:t> 2015;372;21:1999-2005</a:t>
            </a:r>
            <a:endParaRPr lang="en-US" sz="1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8275" y="3962400"/>
            <a:ext cx="1752600" cy="304800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Generalized treatment concepts</a:t>
            </a:r>
          </a:p>
          <a:p>
            <a:r>
              <a:rPr lang="en-US" dirty="0" smtClean="0"/>
              <a:t>Disease specific</a:t>
            </a:r>
          </a:p>
          <a:p>
            <a:pPr lvl="1"/>
            <a:r>
              <a:rPr lang="en-US" dirty="0" smtClean="0"/>
              <a:t>Pneumonia</a:t>
            </a:r>
          </a:p>
          <a:p>
            <a:pPr lvl="1"/>
            <a:r>
              <a:rPr lang="en-US" dirty="0" smtClean="0"/>
              <a:t>Pyelonephritis</a:t>
            </a:r>
          </a:p>
          <a:p>
            <a:pPr lvl="1"/>
            <a:r>
              <a:rPr lang="en-US" dirty="0" smtClean="0"/>
              <a:t>Intra-abdominal infection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Recommendations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Studies support guideline recommendations of shorter durations</a:t>
            </a:r>
          </a:p>
          <a:p>
            <a:pPr lvl="1"/>
            <a:r>
              <a:rPr lang="en-US" altLang="en-US" dirty="0" smtClean="0"/>
              <a:t>Certain patients as few as 3 days</a:t>
            </a:r>
          </a:p>
          <a:p>
            <a:pPr lvl="1"/>
            <a:r>
              <a:rPr lang="en-US" altLang="en-US" dirty="0" smtClean="0"/>
              <a:t>Most patients between 4 to 7 days</a:t>
            </a:r>
          </a:p>
          <a:p>
            <a:r>
              <a:rPr lang="en-US" altLang="en-US" dirty="0" smtClean="0"/>
              <a:t>Source control is still integral to the treatment of most patients with intra-abdominal infections</a:t>
            </a:r>
          </a:p>
          <a:p>
            <a:pPr lvl="1"/>
            <a:r>
              <a:rPr lang="en-US" altLang="en-US" dirty="0" smtClean="0"/>
              <a:t>Duration of treatment without adequate source control not well 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Pyelonephritis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26571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45" y="1447800"/>
            <a:ext cx="553835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43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Pyelonephritis</a:t>
            </a:r>
          </a:p>
          <a:p>
            <a:pPr lvl="1"/>
            <a:r>
              <a:rPr lang="en-US" dirty="0" smtClean="0"/>
              <a:t>7 days with fluoroquinolone </a:t>
            </a:r>
          </a:p>
          <a:p>
            <a:pPr lvl="2"/>
            <a:r>
              <a:rPr lang="en-US" dirty="0" smtClean="0"/>
              <a:t>Only if resistance rates &lt; 10%</a:t>
            </a:r>
          </a:p>
          <a:p>
            <a:pPr lvl="1"/>
            <a:r>
              <a:rPr lang="en-US" dirty="0" smtClean="0"/>
              <a:t>14 days with TMP/SMX</a:t>
            </a:r>
          </a:p>
          <a:p>
            <a:pPr lvl="1"/>
            <a:r>
              <a:rPr lang="en-US" dirty="0" smtClean="0"/>
              <a:t>10-14 days with B-lactam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Guidelines published in 2011 – anything new?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52800" y="6550223"/>
            <a:ext cx="5776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Gupta K et al.  Clinical Infectious Diseases 2011;52(5):</a:t>
            </a:r>
            <a:r>
              <a:rPr lang="en-US" altLang="en-US" sz="1400" dirty="0" smtClean="0"/>
              <a:t>e103-120</a:t>
            </a:r>
            <a:endParaRPr lang="en-US" sz="1400" dirty="0" smtClean="0">
              <a:ea typeface="ＭＳ Ｐゴシック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791200" y="2209800"/>
            <a:ext cx="304800" cy="121920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48400" y="2133600"/>
            <a:ext cx="1981200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UMCSN outpatient resistance &gt; 25%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Ciprofloxacin 7 vs. 14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Randomized, prospective non-inferiority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6963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32415" y="6535837"/>
            <a:ext cx="3211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Sandberg T et al. Lancet 2012;380:484-90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Re-evaluation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Meta-analysis of RCT comparing ≤ 7 days to longer therapy</a:t>
            </a:r>
          </a:p>
          <a:p>
            <a:pPr lvl="1"/>
            <a:r>
              <a:rPr lang="en-US" dirty="0" smtClean="0"/>
              <a:t>Not specific for which antibiotics included</a:t>
            </a:r>
          </a:p>
          <a:p>
            <a:r>
              <a:rPr lang="en-US" dirty="0" smtClean="0"/>
              <a:t>Primary outcome</a:t>
            </a:r>
          </a:p>
          <a:p>
            <a:pPr lvl="1"/>
            <a:r>
              <a:rPr lang="en-US" dirty="0" smtClean="0"/>
              <a:t>Clinical failure at EOT longer treatment arm</a:t>
            </a:r>
          </a:p>
          <a:p>
            <a:r>
              <a:rPr lang="en-US" dirty="0" smtClean="0"/>
              <a:t>Secondary outcomes</a:t>
            </a:r>
          </a:p>
          <a:p>
            <a:pPr lvl="1"/>
            <a:r>
              <a:rPr lang="en-US" dirty="0" smtClean="0"/>
              <a:t>Clinical failure at end of follow-up</a:t>
            </a:r>
          </a:p>
          <a:p>
            <a:pPr lvl="1"/>
            <a:r>
              <a:rPr lang="en-US" dirty="0" smtClean="0"/>
              <a:t>Microbiological failure</a:t>
            </a:r>
          </a:p>
          <a:p>
            <a:pPr lvl="1"/>
            <a:r>
              <a:rPr lang="en-US" dirty="0" smtClean="0"/>
              <a:t>All cause mortality</a:t>
            </a:r>
          </a:p>
          <a:p>
            <a:pPr lvl="1"/>
            <a:r>
              <a:rPr lang="en-US" dirty="0" smtClean="0"/>
              <a:t>Resistance development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83466" y="6535837"/>
            <a:ext cx="4760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Eliakim-Raz N et al. Antimicrob Chemother 2013;68:2183-2191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3635"/>
            <a:ext cx="7772400" cy="285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9133"/>
            <a:ext cx="7772400" cy="334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237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End of therapy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8" y="3093027"/>
            <a:ext cx="2697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End of Follow-up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057400"/>
            <a:ext cx="609600" cy="304800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81800" y="5756564"/>
            <a:ext cx="609600" cy="304800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300" dirty="0" smtClean="0"/>
              <a:t>Summary</a:t>
            </a:r>
          </a:p>
          <a:p>
            <a:r>
              <a:rPr lang="en-US" dirty="0" smtClean="0"/>
              <a:t>No differences in any outcomes</a:t>
            </a:r>
          </a:p>
          <a:p>
            <a:pPr lvl="1"/>
            <a:r>
              <a:rPr lang="en-US" dirty="0" smtClean="0"/>
              <a:t>Clinical failure at EOT or EOF</a:t>
            </a:r>
          </a:p>
          <a:p>
            <a:pPr lvl="1"/>
            <a:r>
              <a:rPr lang="en-US" dirty="0" smtClean="0"/>
              <a:t>Microbiological</a:t>
            </a:r>
          </a:p>
          <a:p>
            <a:pPr lvl="1"/>
            <a:r>
              <a:rPr lang="en-US" dirty="0" smtClean="0"/>
              <a:t>Adverse events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4300" dirty="0" smtClean="0"/>
              <a:t>Conclusion</a:t>
            </a:r>
          </a:p>
          <a:p>
            <a:r>
              <a:rPr lang="en-US" dirty="0" smtClean="0"/>
              <a:t>Shorter courses for the treatment of acute pyelonephritis appropriate</a:t>
            </a:r>
          </a:p>
          <a:p>
            <a:r>
              <a:rPr lang="en-US" dirty="0" smtClean="0"/>
              <a:t>If patient has urogenital abnormalities, longer durations may be warranted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83466" y="6535837"/>
            <a:ext cx="4760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Eliakim-Raz N et al. Antimicrob Chemother 2013;68:2183-2191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B-lactams for 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Retrospective, non-inferiority, multi-center cohort for cefazolin vs. ceftriaxone</a:t>
            </a:r>
          </a:p>
          <a:p>
            <a:pPr lvl="1"/>
            <a:r>
              <a:rPr lang="en-US" dirty="0" smtClean="0"/>
              <a:t>Included for clinical signs/symptoms of pyelonephritis </a:t>
            </a:r>
          </a:p>
          <a:p>
            <a:pPr lvl="1"/>
            <a:r>
              <a:rPr lang="en-US" dirty="0" smtClean="0"/>
              <a:t>Microbiological susceptibilities not required</a:t>
            </a:r>
          </a:p>
          <a:p>
            <a:r>
              <a:rPr lang="en-US" dirty="0" smtClean="0"/>
              <a:t>Primary outcome</a:t>
            </a:r>
          </a:p>
          <a:p>
            <a:pPr lvl="1"/>
            <a:r>
              <a:rPr lang="en-US" dirty="0" smtClean="0"/>
              <a:t>If cefazolin non-inferior to ceftriaxone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844" y="6535837"/>
            <a:ext cx="4644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Hobbs ALV et al. J Antimicrob Chemother 2016;71:1665-1671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470460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76320"/>
            <a:ext cx="6248400" cy="27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9844" y="6535837"/>
            <a:ext cx="4644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Hobbs ALV et al. J Antimicrob Chemother 2016;71:1665-1671</a:t>
            </a:r>
            <a:endParaRPr lang="en-US" altLang="en-US" sz="1400" dirty="0"/>
          </a:p>
        </p:txBody>
      </p:sp>
      <p:sp>
        <p:nvSpPr>
          <p:cNvPr id="7" name="Left Arrow Callout 6"/>
          <p:cNvSpPr/>
          <p:nvPr/>
        </p:nvSpPr>
        <p:spPr>
          <a:xfrm>
            <a:off x="5334000" y="990600"/>
            <a:ext cx="2209800" cy="1524000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different between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2360" y="5796280"/>
            <a:ext cx="6324600" cy="30480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Hospital Drug expenses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2"/>
          <a:ext cx="7772400" cy="441959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819400"/>
                <a:gridCol w="1752600"/>
              </a:tblGrid>
              <a:tr h="102365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Drug Expenses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2008 Expenditures</a:t>
                      </a:r>
                    </a:p>
                    <a:p>
                      <a:pPr algn="ctr"/>
                      <a:r>
                        <a:rPr lang="en-US" sz="2600" dirty="0" smtClean="0"/>
                        <a:t>($</a:t>
                      </a:r>
                      <a:r>
                        <a:rPr lang="en-US" sz="2600" baseline="0" dirty="0" smtClean="0"/>
                        <a:t> Thousands)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% change from 2007</a:t>
                      </a:r>
                      <a:endParaRPr lang="en-US" sz="2600" dirty="0"/>
                    </a:p>
                  </a:txBody>
                  <a:tcPr anchor="ctr"/>
                </a:tc>
              </a:tr>
              <a:tr h="67918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Antineoplastics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3,344,742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 anchor="ctr"/>
                </a:tc>
              </a:tr>
              <a:tr h="67918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Hemostatic modifiers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3,459,980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6.6</a:t>
                      </a:r>
                      <a:endParaRPr lang="en-US" sz="2400" dirty="0"/>
                    </a:p>
                  </a:txBody>
                  <a:tcPr anchor="ctr"/>
                </a:tc>
              </a:tr>
              <a:tr h="67918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Anti-infectives, systemic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3,188,596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67918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Blood growth factors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2,196,040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-9.6</a:t>
                      </a:r>
                      <a:endParaRPr lang="en-US" sz="2400" dirty="0"/>
                    </a:p>
                  </a:txBody>
                  <a:tcPr anchor="ctr"/>
                </a:tc>
              </a:tr>
              <a:tr h="67918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Hospital solutions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1,697,</a:t>
                      </a:r>
                      <a:r>
                        <a:rPr lang="en-US" sz="2400" baseline="0" dirty="0" smtClean="0"/>
                        <a:t> 024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17.5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7694" y="6550223"/>
            <a:ext cx="4536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Hoffman, JM, et al. Am J Health-Syst Pharm 2010;67:919-28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4021392"/>
            <a:ext cx="7772400" cy="609600"/>
          </a:xfrm>
          <a:prstGeom prst="roundRect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300" dirty="0" smtClean="0"/>
              <a:t>Summary</a:t>
            </a:r>
          </a:p>
          <a:p>
            <a:r>
              <a:rPr lang="en-US" dirty="0" smtClean="0"/>
              <a:t>Retrospective study </a:t>
            </a:r>
          </a:p>
          <a:p>
            <a:r>
              <a:rPr lang="en-US" dirty="0" smtClean="0"/>
              <a:t>No differences clinical response</a:t>
            </a:r>
          </a:p>
          <a:p>
            <a:pPr lvl="1"/>
            <a:r>
              <a:rPr lang="en-US" dirty="0" smtClean="0"/>
              <a:t>87.0% cefazolin vs. 85.9% ceftriaxone</a:t>
            </a:r>
          </a:p>
          <a:p>
            <a:r>
              <a:rPr lang="en-US" dirty="0" smtClean="0"/>
              <a:t>Cefazolin was non-inferior to ceftriaxone</a:t>
            </a:r>
          </a:p>
          <a:p>
            <a:pPr lvl="1">
              <a:buNone/>
            </a:pPr>
            <a:r>
              <a:rPr lang="en-US" sz="2400" dirty="0" smtClean="0"/>
              <a:t>			</a:t>
            </a:r>
            <a:endParaRPr lang="en-US" sz="2400" dirty="0" smtClean="0"/>
          </a:p>
          <a:p>
            <a:pPr>
              <a:buNone/>
            </a:pPr>
            <a:r>
              <a:rPr lang="en-US" sz="4300" dirty="0" smtClean="0"/>
              <a:t>Demonstrates</a:t>
            </a:r>
          </a:p>
          <a:p>
            <a:r>
              <a:rPr lang="en-US" dirty="0" smtClean="0"/>
              <a:t>Shorter courses even for B-lactam antibiotics may be appropriate</a:t>
            </a:r>
          </a:p>
          <a:p>
            <a:r>
              <a:rPr lang="en-US" dirty="0" smtClean="0"/>
              <a:t>Treatment outcomes were independent of susceptibilities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9844" y="6535837"/>
            <a:ext cx="4644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Hobbs ALV et al. J Antimicrob Chemother 2016;71:1665-1671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Guidelines suggest 10-14 days</a:t>
            </a:r>
          </a:p>
          <a:p>
            <a:r>
              <a:rPr lang="en-US" dirty="0" smtClean="0"/>
              <a:t>Newer studies show shorter duration appropriate</a:t>
            </a:r>
          </a:p>
          <a:p>
            <a:pPr lvl="1"/>
            <a:r>
              <a:rPr lang="en-US" dirty="0" smtClean="0"/>
              <a:t>≤ 7 days </a:t>
            </a:r>
          </a:p>
          <a:p>
            <a:pPr lvl="1"/>
            <a:r>
              <a:rPr lang="en-US" dirty="0" smtClean="0"/>
              <a:t>Does not appear to matter which antimicrobial</a:t>
            </a:r>
          </a:p>
          <a:p>
            <a:r>
              <a:rPr lang="en-US" dirty="0" smtClean="0"/>
              <a:t>Important to know local susceptibilities to ensure appropriate empirical therapy </a:t>
            </a:r>
          </a:p>
          <a:p>
            <a:pPr lvl="1"/>
            <a:r>
              <a:rPr lang="en-US" dirty="0" smtClean="0"/>
              <a:t>Duration may have to be extended due to non-response if initial therapy not susceptible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844" y="6535837"/>
            <a:ext cx="4644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 smtClean="0"/>
              <a:t>Hobbs ALV et al. J Antimicrob Chemother 2016;71:1665-1671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Studies supporting shorter courses regardless of diagnosis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endParaRPr lang="en-US" sz="3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endParaRPr lang="en-US" sz="3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99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Duration should be individualized to patient response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388351" cy="3322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19601"/>
                <a:gridCol w="1484375"/>
                <a:gridCol w="148437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2800" dirty="0" smtClean="0"/>
                        <a:t>Disease</a:t>
                      </a:r>
                      <a:endParaRPr 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Treatment days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Short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Long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Community</a:t>
                      </a:r>
                      <a:r>
                        <a:rPr lang="en-US" sz="2400" baseline="0" dirty="0" smtClean="0"/>
                        <a:t> acquired pneumonia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r>
                        <a:rPr lang="en-US" sz="2400" baseline="0" dirty="0" smtClean="0"/>
                        <a:t> –</a:t>
                      </a:r>
                      <a:r>
                        <a:rPr lang="en-US" sz="2400" dirty="0" smtClean="0"/>
                        <a:t> 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VAP/HAP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≤ 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Aspiration pneumonia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–</a:t>
                      </a:r>
                      <a:r>
                        <a:rPr lang="en-US" sz="2400" baseline="0" dirty="0" smtClean="0"/>
                        <a:t> 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r>
                        <a:rPr lang="en-US" sz="2400" baseline="0" dirty="0" smtClean="0"/>
                        <a:t> – 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Intra-abdominal</a:t>
                      </a:r>
                      <a:r>
                        <a:rPr lang="en-US" sz="2400" baseline="0" dirty="0" smtClean="0"/>
                        <a:t> infection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Pyelonephritis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54751" y="2667000"/>
            <a:ext cx="1371600" cy="276352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52800" y="6523136"/>
            <a:ext cx="5776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457200" algn="l"/>
                <a:tab pos="914400" algn="l"/>
              </a:tabLst>
              <a:defRPr/>
            </a:pPr>
            <a:r>
              <a:rPr lang="en-US" altLang="en-US" sz="1400" dirty="0" smtClean="0"/>
              <a:t>Spellberg</a:t>
            </a:r>
            <a:r>
              <a:rPr lang="en-US" altLang="en-US" sz="1400" dirty="0" smtClean="0"/>
              <a:t>, B</a:t>
            </a:r>
            <a:r>
              <a:rPr lang="en-US" altLang="en-US" sz="1400" dirty="0" smtClean="0"/>
              <a:t>. JAMA Int Med 2016;176(9)1254:1255</a:t>
            </a:r>
            <a:endParaRPr lang="en-US" sz="1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http://2.bp.blogspot.com/_jWNhyMUpjSE/SlfKpGQw-VI/AAAAAAAAEDg/Nv54BPGgyhM/s400/su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334000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Unnecessary Use in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7620000" cy="1905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Prospective observational study conducted in adult inpatients over 2 weeks in August 2001</a:t>
            </a:r>
          </a:p>
          <a:p>
            <a:r>
              <a:rPr lang="en-US" sz="2600" dirty="0" smtClean="0"/>
              <a:t>576 (30%) of 1941 total antimicrobial days of therapy (DOT) were deemed unnecessary</a:t>
            </a:r>
            <a:endParaRPr lang="en-US" sz="2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93961755"/>
              </p:ext>
            </p:extLst>
          </p:nvPr>
        </p:nvGraphicFramePr>
        <p:xfrm>
          <a:off x="533400" y="3048000"/>
          <a:ext cx="7924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18823" y="6550223"/>
            <a:ext cx="392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Hecker MT, et al. Arch Intern Med 2003;163:972-78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1752600" y="3707258"/>
            <a:ext cx="1828800" cy="2743200"/>
          </a:xfrm>
          <a:prstGeom prst="round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79320" y="3733800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33.3%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Duration of Antimicrobial Therapy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001000" cy="3962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4400" dirty="0" smtClean="0"/>
              <a:t>“</a:t>
            </a:r>
            <a:r>
              <a:rPr lang="en-US" altLang="ja-JP" sz="4400" dirty="0" smtClean="0"/>
              <a:t>Among available strategies to reduce use, reductions in length of antimicrobial regimens are the safest and are likely to be the most palatable to practicing clinicians.</a:t>
            </a:r>
            <a:r>
              <a:rPr lang="en-US" altLang="en-US" sz="4400" dirty="0" smtClean="0"/>
              <a:t>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9950" y="6553200"/>
            <a:ext cx="2854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1400" dirty="0">
                <a:latin typeface="+mj-lt"/>
              </a:rPr>
              <a:t>Rice LB:  </a:t>
            </a:r>
            <a:r>
              <a:rPr lang="en-US" sz="1400" i="1" dirty="0">
                <a:latin typeface="+mj-lt"/>
              </a:rPr>
              <a:t>Clin Infect Dis</a:t>
            </a:r>
            <a:r>
              <a:rPr lang="en-US" sz="1400" dirty="0">
                <a:latin typeface="+mj-lt"/>
              </a:rPr>
              <a:t>  2008; 46:491</a:t>
            </a:r>
          </a:p>
        </p:txBody>
      </p:sp>
      <p:pic>
        <p:nvPicPr>
          <p:cNvPr id="44034" name="Picture 2" descr="Image result for thinking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85360"/>
            <a:ext cx="186866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treatment duration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Duration depends on individual patient response</a:t>
            </a:r>
          </a:p>
          <a:p>
            <a:pPr lvl="1"/>
            <a:r>
              <a:rPr lang="en-US" dirty="0" smtClean="0"/>
              <a:t>Quicker the response         shorter the duration</a:t>
            </a:r>
          </a:p>
          <a:p>
            <a:r>
              <a:rPr lang="en-US" dirty="0" smtClean="0"/>
              <a:t>Source control extremely important</a:t>
            </a:r>
          </a:p>
          <a:p>
            <a:pPr lvl="1"/>
            <a:r>
              <a:rPr lang="en-US" dirty="0" smtClean="0"/>
              <a:t>Drain abscesses</a:t>
            </a:r>
          </a:p>
          <a:p>
            <a:pPr lvl="1"/>
            <a:r>
              <a:rPr lang="en-US" dirty="0" smtClean="0"/>
              <a:t>Remove lines</a:t>
            </a:r>
            <a:r>
              <a:rPr lang="en-US" dirty="0" smtClean="0"/>
              <a:t> </a:t>
            </a:r>
            <a:r>
              <a:rPr lang="en-US" dirty="0" smtClean="0"/>
              <a:t>or urinary catheters</a:t>
            </a:r>
          </a:p>
          <a:p>
            <a:r>
              <a:rPr lang="en-US" dirty="0" smtClean="0"/>
              <a:t>Empirical treatment important</a:t>
            </a:r>
          </a:p>
          <a:p>
            <a:pPr lvl="1"/>
            <a:r>
              <a:rPr lang="en-US" dirty="0" smtClean="0"/>
              <a:t>Need to get it correct up front so knowing local susceptibility patterns vital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24400" y="2656840"/>
            <a:ext cx="533400" cy="304800"/>
          </a:xfrm>
          <a:prstGeom prst="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771" y="0"/>
            <a:ext cx="34072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2070"/>
            <a:ext cx="9144000" cy="312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322183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1658</Words>
  <Application>Microsoft Office PowerPoint</Application>
  <PresentationFormat>On-screen Show (4:3)</PresentationFormat>
  <Paragraphs>327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Duration of Antimicrobial Therapy</vt:lpstr>
      <vt:lpstr>Slide 2</vt:lpstr>
      <vt:lpstr>Objectives</vt:lpstr>
      <vt:lpstr>2008 Hospital Drug expenses</vt:lpstr>
      <vt:lpstr>Unnecessary Use in Hospitals</vt:lpstr>
      <vt:lpstr>Duration of Antimicrobial Therapy</vt:lpstr>
      <vt:lpstr>General treatment duration Issues</vt:lpstr>
      <vt:lpstr>Pneumonia</vt:lpstr>
      <vt:lpstr>Slide 9</vt:lpstr>
      <vt:lpstr>CAP: Length of Therapy</vt:lpstr>
      <vt:lpstr>CAP: Criteria for Clinical Stability</vt:lpstr>
      <vt:lpstr>Duration for CAP Clinical Trial</vt:lpstr>
      <vt:lpstr>Results</vt:lpstr>
      <vt:lpstr>HAP/VAP guidelines</vt:lpstr>
      <vt:lpstr>8 vs. 15d for VAP</vt:lpstr>
      <vt:lpstr>Probability of survival</vt:lpstr>
      <vt:lpstr>Results</vt:lpstr>
      <vt:lpstr>Aspiration Pneumonia</vt:lpstr>
      <vt:lpstr>Recommendations</vt:lpstr>
      <vt:lpstr>Intra-abdominal infections</vt:lpstr>
      <vt:lpstr>Uncomplicated Intra-abdominal</vt:lpstr>
      <vt:lpstr>Complicated Intra-abdominal</vt:lpstr>
      <vt:lpstr>Slide 23</vt:lpstr>
      <vt:lpstr>Guideline recommendations</vt:lpstr>
      <vt:lpstr>Why Source Control?</vt:lpstr>
      <vt:lpstr>Duration of Antimicrobial Therapy</vt:lpstr>
      <vt:lpstr>SIS STOP-IT trial</vt:lpstr>
      <vt:lpstr>Results</vt:lpstr>
      <vt:lpstr>Time to Primary Outcome</vt:lpstr>
      <vt:lpstr>Recommendations</vt:lpstr>
      <vt:lpstr>Pyelonephritis</vt:lpstr>
      <vt:lpstr>Slide 32</vt:lpstr>
      <vt:lpstr>Guideline recommendations</vt:lpstr>
      <vt:lpstr>Ciprofloxacin 7 vs. 14 days</vt:lpstr>
      <vt:lpstr>Duration Re-evaluation</vt:lpstr>
      <vt:lpstr>Slide 36</vt:lpstr>
      <vt:lpstr>Slide 37</vt:lpstr>
      <vt:lpstr>B-lactams for pyelonephritis</vt:lpstr>
      <vt:lpstr>Slide 39</vt:lpstr>
      <vt:lpstr>Slide 40</vt:lpstr>
      <vt:lpstr>Recommendations</vt:lpstr>
      <vt:lpstr>Overall Summary</vt:lpstr>
      <vt:lpstr>Questions?</vt:lpstr>
    </vt:vector>
  </TitlesOfParts>
  <Company>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rxkleuthne</dc:creator>
  <cp:lastModifiedBy>rxkleuthne</cp:lastModifiedBy>
  <cp:revision>206</cp:revision>
  <dcterms:created xsi:type="dcterms:W3CDTF">2014-10-21T23:25:47Z</dcterms:created>
  <dcterms:modified xsi:type="dcterms:W3CDTF">2017-07-24T20:10:39Z</dcterms:modified>
</cp:coreProperties>
</file>