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Lst>
  <p:notesMasterIdLst>
    <p:notesMasterId r:id="rId26"/>
  </p:notesMasterIdLst>
  <p:sldIdLst>
    <p:sldId id="256" r:id="rId2"/>
    <p:sldId id="257" r:id="rId3"/>
    <p:sldId id="258" r:id="rId4"/>
    <p:sldId id="264" r:id="rId5"/>
    <p:sldId id="271" r:id="rId6"/>
    <p:sldId id="275" r:id="rId7"/>
    <p:sldId id="269" r:id="rId8"/>
    <p:sldId id="265" r:id="rId9"/>
    <p:sldId id="263" r:id="rId10"/>
    <p:sldId id="273" r:id="rId11"/>
    <p:sldId id="267" r:id="rId12"/>
    <p:sldId id="276" r:id="rId13"/>
    <p:sldId id="272" r:id="rId14"/>
    <p:sldId id="268" r:id="rId15"/>
    <p:sldId id="274" r:id="rId16"/>
    <p:sldId id="277" r:id="rId17"/>
    <p:sldId id="278" r:id="rId18"/>
    <p:sldId id="279" r:id="rId19"/>
    <p:sldId id="280" r:id="rId20"/>
    <p:sldId id="281" r:id="rId21"/>
    <p:sldId id="282" r:id="rId22"/>
    <p:sldId id="284" r:id="rId23"/>
    <p:sldId id="283" r:id="rId24"/>
    <p:sldId id="26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0" d="100"/>
          <a:sy n="120" d="100"/>
        </p:scale>
        <p:origin x="-131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B42450-9D69-FE47-AE9F-BC8010014CE8}" type="datetimeFigureOut">
              <a:rPr lang="en-US" smtClean="0"/>
              <a:t>8/13/17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46906C-4A1F-9543-A91F-DB16F38A3B96}" type="slidenum">
              <a:rPr lang="en-US" smtClean="0"/>
              <a:t>‹#›</a:t>
            </a:fld>
            <a:endParaRPr lang="en-US"/>
          </a:p>
        </p:txBody>
      </p:sp>
    </p:spTree>
    <p:extLst>
      <p:ext uri="{BB962C8B-B14F-4D97-AF65-F5344CB8AC3E}">
        <p14:creationId xmlns:p14="http://schemas.microsoft.com/office/powerpoint/2010/main" val="257235148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ln/>
        </p:spPr>
        <p:txBody>
          <a:bodyPr/>
          <a:lstStyle/>
          <a:p>
            <a:r>
              <a:rPr lang="en-US" b="1">
                <a:latin typeface="Arial" charset="0"/>
                <a:cs typeface="Arial" charset="0"/>
              </a:rPr>
              <a:t>Figure 1 </a:t>
            </a:r>
            <a:r>
              <a:rPr lang="en-US">
                <a:latin typeface="Arial" charset="0"/>
                <a:cs typeface="Arial" charset="0"/>
              </a:rPr>
              <a:t>Commonly used classification of bacteremias into 3 categories: transient (bacteremia lasts for a short amount of time and can be caused by actions such as brushing of teeth or after gastrointestinal biopsy), intermittent (recurring bacteremia due to discontinuous seeding of the same organisms, which can be caused by infections such as abscesses), and persistent or sustained (bacteremia occurring over a prolonged period that is usually associated with infections such as infective endocarditis). Red and green arrows indicate the presence and absence, respectively, of bacteria in blood cultures obtained at different time points (in minutes, unless hours [h] is specified).
</a:t>
            </a:r>
          </a:p>
        </p:txBody>
      </p:sp>
      <p:sp>
        <p:nvSpPr>
          <p:cNvPr id="174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F5D79CAF-491B-A747-9D5F-98493EE56B53}" type="slidenum">
              <a:rPr lang="en-US" sz="1200"/>
              <a:pPr algn="r" eaLnBrk="1" hangingPunct="1"/>
              <a:t>6</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A208759C-5FBC-6345-86A2-C12D976B7148}" type="datetimeFigureOut">
              <a:rPr lang="en-US" smtClean="0"/>
              <a:t>8/13/17</a:t>
            </a:fld>
            <a:endParaRPr lang="en-US"/>
          </a:p>
        </p:txBody>
      </p:sp>
      <p:sp>
        <p:nvSpPr>
          <p:cNvPr id="8" name="Slide Number Placeholder 7"/>
          <p:cNvSpPr>
            <a:spLocks noGrp="1"/>
          </p:cNvSpPr>
          <p:nvPr>
            <p:ph type="sldNum" sz="quarter" idx="11"/>
          </p:nvPr>
        </p:nvSpPr>
        <p:spPr/>
        <p:txBody>
          <a:bodyPr/>
          <a:lstStyle/>
          <a:p>
            <a:fld id="{6D2060F8-68A6-C34E-953A-BD8509A1A9B7}"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8759C-5FBC-6345-86A2-C12D976B7148}" type="datetimeFigureOut">
              <a:rPr lang="en-US" smtClean="0"/>
              <a:t>8/13/17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08759C-5FBC-6345-86A2-C12D976B7148}" type="datetimeFigureOut">
              <a:rPr lang="en-US" smtClean="0"/>
              <a:t>8/13/17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A208759C-5FBC-6345-86A2-C12D976B7148}" type="datetimeFigureOut">
              <a:rPr lang="en-US" smtClean="0"/>
              <a:t>8/13/17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08759C-5FBC-6345-86A2-C12D976B7148}" type="datetimeFigureOut">
              <a:rPr lang="en-US" smtClean="0"/>
              <a:t>8/13/17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060F8-68A6-C34E-953A-BD8509A1A9B7}"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A208759C-5FBC-6345-86A2-C12D976B7148}" type="datetimeFigureOut">
              <a:rPr lang="en-US" smtClean="0"/>
              <a:t>8/13/17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060F8-68A6-C34E-953A-BD8509A1A9B7}"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208759C-5FBC-6345-86A2-C12D976B7148}" type="datetimeFigureOut">
              <a:rPr lang="en-US" smtClean="0"/>
              <a:t>8/13/17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060F8-68A6-C34E-953A-BD8509A1A9B7}"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208759C-5FBC-6345-86A2-C12D976B7148}" type="datetimeFigureOut">
              <a:rPr lang="en-US" smtClean="0"/>
              <a:t>8/13/17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08759C-5FBC-6345-86A2-C12D976B7148}" type="datetimeFigureOut">
              <a:rPr lang="en-US" smtClean="0"/>
              <a:t>8/13/17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8759C-5FBC-6345-86A2-C12D976B7148}" type="datetimeFigureOut">
              <a:rPr lang="en-US" smtClean="0"/>
              <a:t>8/13/17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08759C-5FBC-6345-86A2-C12D976B7148}" type="datetimeFigureOut">
              <a:rPr lang="en-US" smtClean="0"/>
              <a:t>8/13/17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060F8-68A6-C34E-953A-BD8509A1A9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A208759C-5FBC-6345-86A2-C12D976B7148}" type="datetimeFigureOut">
              <a:rPr lang="en-US" smtClean="0"/>
              <a:t>8/13/17</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D2060F8-68A6-C34E-953A-BD8509A1A9B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eg"/><Relationship Id="rId6" Type="http://schemas.openxmlformats.org/officeDocument/2006/relationships/image" Target="../media/image7.jpg"/><Relationship Id="rId7" Type="http://schemas.openxmlformats.org/officeDocument/2006/relationships/image" Target="../media/image8.jpg"/><Relationship Id="rId1" Type="http://schemas.openxmlformats.org/officeDocument/2006/relationships/slideLayout" Target="../slideLayouts/slideLayout5.xml"/><Relationship Id="rId2" Type="http://schemas.openxmlformats.org/officeDocument/2006/relationships/image" Target="../media/image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emf"/><Relationship Id="rId3"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1.jpeg"/><Relationship Id="rId3"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jpeg"/><Relationship Id="rId3"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mailto:jkiehlbauch@gmail.com" TargetMode="External"/><Relationship Id="rId3" Type="http://schemas.openxmlformats.org/officeDocument/2006/relationships/image" Target="../media/image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Asymptomatic bacteremia and </a:t>
            </a:r>
            <a:br>
              <a:rPr lang="en-US" sz="6000" dirty="0" smtClean="0"/>
            </a:br>
            <a:r>
              <a:rPr lang="en-US" sz="6000" dirty="0" smtClean="0"/>
              <a:t>CDC’s Antimicrobial Resistance Laboratory Network in Nevada</a:t>
            </a:r>
            <a:endParaRPr lang="en-US" sz="6000" dirty="0"/>
          </a:p>
        </p:txBody>
      </p:sp>
      <p:sp>
        <p:nvSpPr>
          <p:cNvPr id="3" name="Subtitle 2"/>
          <p:cNvSpPr>
            <a:spLocks noGrp="1"/>
          </p:cNvSpPr>
          <p:nvPr>
            <p:ph type="subTitle" idx="1"/>
          </p:nvPr>
        </p:nvSpPr>
        <p:spPr>
          <a:xfrm>
            <a:off x="1064381" y="5243280"/>
            <a:ext cx="7136189" cy="1219200"/>
          </a:xfrm>
        </p:spPr>
        <p:txBody>
          <a:bodyPr/>
          <a:lstStyle/>
          <a:p>
            <a:r>
              <a:rPr lang="en-US" dirty="0" smtClean="0"/>
              <a:t>Julia (Julie) A. Kiehlbauch, Ph.D., D(ABMM)</a:t>
            </a:r>
            <a:endParaRPr lang="en-US" dirty="0"/>
          </a:p>
        </p:txBody>
      </p:sp>
    </p:spTree>
    <p:extLst>
      <p:ext uri="{BB962C8B-B14F-4D97-AF65-F5344CB8AC3E}">
        <p14:creationId xmlns:p14="http://schemas.microsoft.com/office/powerpoint/2010/main" val="241311611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noChangeAspect="1"/>
          </p:cNvGraphicFramePr>
          <p:nvPr>
            <p:extLst>
              <p:ext uri="{D42A27DB-BD31-4B8C-83A1-F6EECF244321}">
                <p14:modId xmlns:p14="http://schemas.microsoft.com/office/powerpoint/2010/main" val="547459705"/>
              </p:ext>
            </p:extLst>
          </p:nvPr>
        </p:nvGraphicFramePr>
        <p:xfrm>
          <a:off x="444744" y="1255839"/>
          <a:ext cx="8229600" cy="5315765"/>
        </p:xfrm>
        <a:graphic>
          <a:graphicData uri="http://schemas.openxmlformats.org/drawingml/2006/table">
            <a:tbl>
              <a:tblPr firstRow="1" bandRow="1">
                <a:tableStyleId>{10A1B5D5-9B99-4C35-A422-299274C87663}</a:tableStyleId>
              </a:tblPr>
              <a:tblGrid>
                <a:gridCol w="2583390"/>
                <a:gridCol w="2583390"/>
                <a:gridCol w="3062820"/>
              </a:tblGrid>
              <a:tr h="384907">
                <a:tc>
                  <a:txBody>
                    <a:bodyPr/>
                    <a:lstStyle/>
                    <a:p>
                      <a:r>
                        <a:rPr lang="en-US" sz="1700" dirty="0" smtClean="0"/>
                        <a:t>Procedure</a:t>
                      </a:r>
                      <a:endParaRPr lang="en-US" sz="1700" dirty="0"/>
                    </a:p>
                  </a:txBody>
                  <a:tcPr marL="59369" marR="59369" marT="29690" marB="29690"/>
                </a:tc>
                <a:tc>
                  <a:txBody>
                    <a:bodyPr/>
                    <a:lstStyle/>
                    <a:p>
                      <a:r>
                        <a:rPr lang="en-US" sz="1700" dirty="0" smtClean="0"/>
                        <a:t>Source</a:t>
                      </a:r>
                      <a:endParaRPr lang="en-US" sz="1700" dirty="0"/>
                    </a:p>
                  </a:txBody>
                  <a:tcPr marL="59369" marR="59369" marT="29690" marB="29690"/>
                </a:tc>
                <a:tc>
                  <a:txBody>
                    <a:bodyPr/>
                    <a:lstStyle/>
                    <a:p>
                      <a:r>
                        <a:rPr lang="en-US" sz="1700" dirty="0" smtClean="0"/>
                        <a:t>Examples</a:t>
                      </a:r>
                      <a:endParaRPr lang="en-US" sz="1700" dirty="0"/>
                    </a:p>
                  </a:txBody>
                  <a:tcPr marL="59369" marR="59369" marT="29690" marB="29690"/>
                </a:tc>
              </a:tr>
              <a:tr h="828554">
                <a:tc>
                  <a:txBody>
                    <a:bodyPr/>
                    <a:lstStyle/>
                    <a:p>
                      <a:r>
                        <a:rPr lang="en-US" sz="1700" dirty="0" smtClean="0"/>
                        <a:t>Dental</a:t>
                      </a:r>
                      <a:r>
                        <a:rPr lang="en-US" sz="1700" baseline="0" dirty="0" smtClean="0"/>
                        <a:t> procedure</a:t>
                      </a:r>
                      <a:endParaRPr lang="en-US" sz="1700" dirty="0"/>
                    </a:p>
                  </a:txBody>
                  <a:tcPr marL="59369" marR="59369" marT="29690" marB="29690"/>
                </a:tc>
                <a:tc>
                  <a:txBody>
                    <a:bodyPr/>
                    <a:lstStyle/>
                    <a:p>
                      <a:r>
                        <a:rPr lang="en-US" sz="1700" dirty="0" smtClean="0"/>
                        <a:t>Oral </a:t>
                      </a:r>
                      <a:r>
                        <a:rPr lang="en-US" sz="1700" dirty="0" err="1" smtClean="0"/>
                        <a:t>microflora</a:t>
                      </a:r>
                      <a:endParaRPr lang="en-US" sz="1700" dirty="0"/>
                    </a:p>
                  </a:txBody>
                  <a:tcPr marL="59369" marR="59369" marT="29690" marB="29690"/>
                </a:tc>
                <a:tc>
                  <a:txBody>
                    <a:bodyPr/>
                    <a:lstStyle/>
                    <a:p>
                      <a:r>
                        <a:rPr lang="en-US" sz="1700" dirty="0" smtClean="0"/>
                        <a:t>Streptococci</a:t>
                      </a:r>
                      <a:br>
                        <a:rPr lang="en-US" sz="1700" dirty="0" smtClean="0"/>
                      </a:br>
                      <a:r>
                        <a:rPr lang="en-US" sz="1700" dirty="0" smtClean="0"/>
                        <a:t>Enterococci</a:t>
                      </a:r>
                    </a:p>
                    <a:p>
                      <a:r>
                        <a:rPr lang="en-US" sz="1700" dirty="0" smtClean="0"/>
                        <a:t>Oral anaerobes</a:t>
                      </a:r>
                      <a:endParaRPr lang="en-US" sz="1700" dirty="0"/>
                    </a:p>
                  </a:txBody>
                  <a:tcPr marL="59369" marR="59369" marT="29690" marB="29690"/>
                </a:tc>
              </a:tr>
              <a:tr h="1341718">
                <a:tc>
                  <a:txBody>
                    <a:bodyPr/>
                    <a:lstStyle/>
                    <a:p>
                      <a:r>
                        <a:rPr lang="en-US" sz="1700" dirty="0" smtClean="0"/>
                        <a:t>Gastrointestinal/Rectal</a:t>
                      </a:r>
                      <a:r>
                        <a:rPr lang="en-US" sz="1700" baseline="0" dirty="0" smtClean="0"/>
                        <a:t>/Prostate Biopsy</a:t>
                      </a:r>
                      <a:endParaRPr lang="en-US" sz="1700" dirty="0"/>
                    </a:p>
                  </a:txBody>
                  <a:tcPr marL="59369" marR="59369" marT="29690" marB="29690"/>
                </a:tc>
                <a:tc>
                  <a:txBody>
                    <a:bodyPr/>
                    <a:lstStyle/>
                    <a:p>
                      <a:r>
                        <a:rPr lang="en-US" sz="1700" dirty="0" smtClean="0"/>
                        <a:t>GI flora (including Gram Negative Rods and Anaerobes</a:t>
                      </a:r>
                      <a:endParaRPr lang="en-US" sz="1700" dirty="0"/>
                    </a:p>
                  </a:txBody>
                  <a:tcPr marL="59369" marR="59369" marT="29690" marB="29690"/>
                </a:tc>
                <a:tc>
                  <a:txBody>
                    <a:bodyPr/>
                    <a:lstStyle/>
                    <a:p>
                      <a:r>
                        <a:rPr lang="en-US" sz="1700" dirty="0" smtClean="0"/>
                        <a:t>Escherichia coli</a:t>
                      </a:r>
                    </a:p>
                    <a:p>
                      <a:r>
                        <a:rPr lang="en-US" sz="1700" dirty="0" err="1" smtClean="0"/>
                        <a:t>Klebsiella</a:t>
                      </a:r>
                      <a:r>
                        <a:rPr lang="en-US" sz="1700" baseline="0" dirty="0" smtClean="0"/>
                        <a:t> and </a:t>
                      </a:r>
                      <a:br>
                        <a:rPr lang="en-US" sz="1700" baseline="0" dirty="0" smtClean="0"/>
                      </a:br>
                      <a:r>
                        <a:rPr lang="en-US" sz="1700" baseline="0" dirty="0" err="1" smtClean="0"/>
                        <a:t>Enterobacter</a:t>
                      </a:r>
                      <a:r>
                        <a:rPr lang="en-US" sz="1700" baseline="0" dirty="0" smtClean="0"/>
                        <a:t> spp.</a:t>
                      </a:r>
                    </a:p>
                    <a:p>
                      <a:r>
                        <a:rPr lang="en-US" sz="1700" baseline="0" dirty="0" err="1" smtClean="0"/>
                        <a:t>Bacteroides</a:t>
                      </a:r>
                      <a:r>
                        <a:rPr lang="en-US" sz="1700" baseline="0" dirty="0" smtClean="0"/>
                        <a:t> spp.</a:t>
                      </a:r>
                    </a:p>
                    <a:p>
                      <a:r>
                        <a:rPr lang="en-US" sz="1700" baseline="0" dirty="0" err="1" smtClean="0"/>
                        <a:t>Prevotella</a:t>
                      </a:r>
                      <a:r>
                        <a:rPr lang="en-US" sz="1700" baseline="0" dirty="0" smtClean="0"/>
                        <a:t> spp.</a:t>
                      </a:r>
                    </a:p>
                  </a:txBody>
                  <a:tcPr marL="59369" marR="59369" marT="29690" marB="29690"/>
                </a:tc>
              </a:tr>
              <a:tr h="1854883">
                <a:tc>
                  <a:txBody>
                    <a:bodyPr/>
                    <a:lstStyle/>
                    <a:p>
                      <a:pPr lvl="0"/>
                      <a:r>
                        <a:rPr lang="en-US" sz="1700" dirty="0" smtClean="0"/>
                        <a:t>Percutaneous catheterization</a:t>
                      </a:r>
                      <a:r>
                        <a:rPr lang="en-US" sz="1700" baseline="0" dirty="0" smtClean="0"/>
                        <a:t> </a:t>
                      </a:r>
                      <a:r>
                        <a:rPr lang="en-US" sz="1700" dirty="0" smtClean="0"/>
                        <a:t>of the vascular</a:t>
                      </a:r>
                      <a:r>
                        <a:rPr lang="en-US" sz="1700" baseline="0" dirty="0" smtClean="0"/>
                        <a:t> </a:t>
                      </a:r>
                      <a:r>
                        <a:rPr lang="en-US" sz="1700" dirty="0" smtClean="0"/>
                        <a:t>system, bladder, or common bile duct</a:t>
                      </a:r>
                      <a:endParaRPr lang="en-US" sz="1700" dirty="0"/>
                    </a:p>
                  </a:txBody>
                  <a:tcPr marL="59369" marR="59369" marT="29690" marB="29690"/>
                </a:tc>
                <a:tc>
                  <a:txBody>
                    <a:bodyPr/>
                    <a:lstStyle/>
                    <a:p>
                      <a:r>
                        <a:rPr lang="en-US" sz="1700" dirty="0" smtClean="0"/>
                        <a:t>Skin flora or genitourinary flora</a:t>
                      </a:r>
                      <a:br>
                        <a:rPr lang="en-US" sz="1700" dirty="0" smtClean="0"/>
                      </a:br>
                      <a:endParaRPr lang="en-US" sz="1700" dirty="0"/>
                    </a:p>
                  </a:txBody>
                  <a:tcPr marL="59369" marR="59369" marT="29690" marB="29690"/>
                </a:tc>
                <a:tc>
                  <a:txBody>
                    <a:bodyPr/>
                    <a:lstStyle/>
                    <a:p>
                      <a:r>
                        <a:rPr lang="en-US" sz="1700" baseline="0" dirty="0" smtClean="0"/>
                        <a:t>Staphylococcus </a:t>
                      </a:r>
                      <a:r>
                        <a:rPr lang="en-US" sz="1700" baseline="0" dirty="0" err="1" smtClean="0"/>
                        <a:t>aureus</a:t>
                      </a:r>
                      <a:endParaRPr lang="en-US" sz="1700" baseline="0" dirty="0" smtClean="0"/>
                    </a:p>
                    <a:p>
                      <a:r>
                        <a:rPr lang="en-US" sz="1700" baseline="0" dirty="0" smtClean="0"/>
                        <a:t>Coagulase-negative Staph.</a:t>
                      </a:r>
                    </a:p>
                    <a:p>
                      <a:r>
                        <a:rPr lang="en-US" sz="1700" baseline="0" dirty="0" smtClean="0"/>
                        <a:t>Streptococcus spp.</a:t>
                      </a:r>
                    </a:p>
                    <a:p>
                      <a:r>
                        <a:rPr lang="en-US" sz="1700" baseline="0" dirty="0" smtClean="0"/>
                        <a:t>Enterococcus spp.</a:t>
                      </a:r>
                    </a:p>
                    <a:p>
                      <a:r>
                        <a:rPr lang="en-US" sz="1700" baseline="0" dirty="0" smtClean="0"/>
                        <a:t>Escherichia coli</a:t>
                      </a:r>
                    </a:p>
                    <a:p>
                      <a:r>
                        <a:rPr lang="en-US" sz="1700" baseline="0" dirty="0" err="1" smtClean="0"/>
                        <a:t>Klebsiella</a:t>
                      </a:r>
                      <a:r>
                        <a:rPr lang="en-US" sz="1700" baseline="0" dirty="0" smtClean="0"/>
                        <a:t> and </a:t>
                      </a:r>
                      <a:r>
                        <a:rPr lang="en-US" sz="1700" baseline="0" dirty="0" err="1" smtClean="0"/>
                        <a:t>Enterobacter</a:t>
                      </a:r>
                      <a:r>
                        <a:rPr lang="en-US" sz="1700" baseline="0" dirty="0" smtClean="0"/>
                        <a:t> spp.</a:t>
                      </a:r>
                    </a:p>
                  </a:txBody>
                  <a:tcPr marL="59369" marR="59369" marT="29690" marB="29690"/>
                </a:tc>
              </a:tr>
              <a:tr h="866518">
                <a:tc>
                  <a:txBody>
                    <a:bodyPr/>
                    <a:lstStyle/>
                    <a:p>
                      <a:pPr lvl="0"/>
                      <a:r>
                        <a:rPr lang="en-US" sz="1700" dirty="0" smtClean="0"/>
                        <a:t>Surgical</a:t>
                      </a:r>
                      <a:r>
                        <a:rPr lang="en-US" sz="1700" baseline="0" dirty="0" smtClean="0"/>
                        <a:t> debridement or drainage</a:t>
                      </a:r>
                      <a:endParaRPr lang="en-US" sz="1700" dirty="0"/>
                    </a:p>
                  </a:txBody>
                  <a:tcPr marL="59369" marR="59369" marT="29690" marB="29690"/>
                </a:tc>
                <a:tc>
                  <a:txBody>
                    <a:bodyPr/>
                    <a:lstStyle/>
                    <a:p>
                      <a:r>
                        <a:rPr lang="en-US" sz="1700" dirty="0" smtClean="0"/>
                        <a:t>Skin flora or microbial flora from infected area</a:t>
                      </a:r>
                      <a:endParaRPr lang="en-US" sz="1700" dirty="0"/>
                    </a:p>
                  </a:txBody>
                  <a:tcPr marL="59369" marR="59369" marT="29690" marB="29690"/>
                </a:tc>
                <a:tc>
                  <a:txBody>
                    <a:bodyPr/>
                    <a:lstStyle/>
                    <a:p>
                      <a:r>
                        <a:rPr lang="en-US" sz="1700" baseline="0" dirty="0" smtClean="0"/>
                        <a:t>Above organisms plus</a:t>
                      </a:r>
                    </a:p>
                    <a:p>
                      <a:r>
                        <a:rPr lang="en-US" sz="1700" baseline="0" dirty="0" smtClean="0"/>
                        <a:t>Pseudomonas </a:t>
                      </a:r>
                      <a:r>
                        <a:rPr lang="en-US" sz="1700" baseline="0" dirty="0" err="1" smtClean="0"/>
                        <a:t>aeruginosa</a:t>
                      </a:r>
                      <a:endParaRPr lang="en-US" sz="1700" baseline="0" dirty="0" smtClean="0"/>
                    </a:p>
                    <a:p>
                      <a:r>
                        <a:rPr lang="en-US" sz="1700" baseline="0" dirty="0" err="1" smtClean="0"/>
                        <a:t>Acinetobacter</a:t>
                      </a:r>
                      <a:r>
                        <a:rPr lang="en-US" sz="1700" baseline="0" dirty="0" smtClean="0"/>
                        <a:t> </a:t>
                      </a:r>
                      <a:r>
                        <a:rPr lang="en-US" sz="1700" baseline="0" dirty="0" err="1" smtClean="0"/>
                        <a:t>baumannii</a:t>
                      </a:r>
                      <a:endParaRPr lang="en-US" sz="1700" baseline="0" dirty="0" smtClean="0"/>
                    </a:p>
                  </a:txBody>
                  <a:tcPr marL="59369" marR="59369" marT="29690" marB="29690"/>
                </a:tc>
              </a:tr>
            </a:tbl>
          </a:graphicData>
        </a:graphic>
      </p:graphicFrame>
      <p:sp>
        <p:nvSpPr>
          <p:cNvPr id="5" name="Title 1"/>
          <p:cNvSpPr txBox="1">
            <a:spLocks/>
          </p:cNvSpPr>
          <p:nvPr/>
        </p:nvSpPr>
        <p:spPr>
          <a:xfrm>
            <a:off x="457200" y="-62260"/>
            <a:ext cx="8229600" cy="1600200"/>
          </a:xfrm>
          <a:prstGeom prst="rect">
            <a:avLst/>
          </a:prstGeom>
        </p:spPr>
        <p:txBody>
          <a:bodyPr>
            <a:normAutofit fontScale="90000"/>
          </a:bodyPr>
          <a:lst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a:lnSpc>
                <a:spcPct val="80000"/>
              </a:lnSpc>
            </a:pPr>
            <a:r>
              <a:rPr lang="en-US" dirty="0" smtClean="0"/>
              <a:t>Common organisms found in asymptomatic bacteremia</a:t>
            </a:r>
            <a:endParaRPr lang="en-US" dirty="0"/>
          </a:p>
        </p:txBody>
      </p:sp>
    </p:spTree>
    <p:extLst>
      <p:ext uri="{BB962C8B-B14F-4D97-AF65-F5344CB8AC3E}">
        <p14:creationId xmlns:p14="http://schemas.microsoft.com/office/powerpoint/2010/main" val="28622789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Considerations for treatment of asymptomatic bacteremia</a:t>
            </a:r>
            <a:endParaRPr lang="en-US" dirty="0"/>
          </a:p>
        </p:txBody>
      </p:sp>
      <p:sp>
        <p:nvSpPr>
          <p:cNvPr id="3" name="Content Placeholder 2"/>
          <p:cNvSpPr>
            <a:spLocks noGrp="1"/>
          </p:cNvSpPr>
          <p:nvPr>
            <p:ph idx="1"/>
          </p:nvPr>
        </p:nvSpPr>
        <p:spPr>
          <a:xfrm>
            <a:off x="457200" y="1684865"/>
            <a:ext cx="8229600" cy="4525963"/>
          </a:xfrm>
        </p:spPr>
        <p:txBody>
          <a:bodyPr>
            <a:normAutofit lnSpcReduction="10000"/>
          </a:bodyPr>
          <a:lstStyle/>
          <a:p>
            <a:r>
              <a:rPr lang="en-US" dirty="0" smtClean="0"/>
              <a:t>If it is truly asymptomatic/transient bacteremia:</a:t>
            </a:r>
            <a:br>
              <a:rPr lang="en-US" dirty="0" smtClean="0"/>
            </a:br>
            <a:r>
              <a:rPr lang="en-US" dirty="0" smtClean="0"/>
              <a:t>Typically would not treat</a:t>
            </a:r>
          </a:p>
          <a:p>
            <a:r>
              <a:rPr lang="en-US" dirty="0" smtClean="0"/>
              <a:t>Important exceptions:</a:t>
            </a:r>
          </a:p>
          <a:p>
            <a:pPr lvl="1"/>
            <a:r>
              <a:rPr lang="en-US" dirty="0" smtClean="0"/>
              <a:t>Is it a classic pathogen (not readily explained) or one that is known to be associated with occult bacteremia</a:t>
            </a:r>
          </a:p>
          <a:p>
            <a:pPr lvl="2"/>
            <a:r>
              <a:rPr lang="en-US" i="1" dirty="0"/>
              <a:t>Neisseria </a:t>
            </a:r>
            <a:r>
              <a:rPr lang="en-US" i="1" dirty="0" err="1" smtClean="0"/>
              <a:t>meningitidis</a:t>
            </a:r>
            <a:endParaRPr lang="en-US" i="1" dirty="0" smtClean="0"/>
          </a:p>
          <a:p>
            <a:pPr lvl="2"/>
            <a:r>
              <a:rPr lang="en-US" i="1" dirty="0" smtClean="0"/>
              <a:t>Staphylococcus </a:t>
            </a:r>
            <a:r>
              <a:rPr lang="en-US" i="1" dirty="0" err="1" smtClean="0"/>
              <a:t>aureus</a:t>
            </a:r>
            <a:endParaRPr lang="en-US" i="1" dirty="0" smtClean="0"/>
          </a:p>
          <a:p>
            <a:pPr lvl="2"/>
            <a:r>
              <a:rPr lang="en-US" i="1" dirty="0" smtClean="0"/>
              <a:t>Streptococcus </a:t>
            </a:r>
            <a:r>
              <a:rPr lang="en-US" i="1" dirty="0" err="1" smtClean="0"/>
              <a:t>pneumoniae</a:t>
            </a:r>
            <a:endParaRPr lang="en-US" i="1" dirty="0" smtClean="0"/>
          </a:p>
          <a:p>
            <a:pPr lvl="2"/>
            <a:r>
              <a:rPr lang="en-US" i="1" dirty="0" smtClean="0"/>
              <a:t>Clostridium </a:t>
            </a:r>
            <a:r>
              <a:rPr lang="en-US" i="1" dirty="0" err="1" smtClean="0"/>
              <a:t>septicum</a:t>
            </a:r>
            <a:endParaRPr lang="en-US" i="1" dirty="0" smtClean="0"/>
          </a:p>
          <a:p>
            <a:pPr lvl="2"/>
            <a:endParaRPr lang="en-US" i="1" dirty="0" smtClean="0"/>
          </a:p>
          <a:p>
            <a:pPr lvl="1"/>
            <a:r>
              <a:rPr lang="en-US" dirty="0" smtClean="0"/>
              <a:t>Patient characteristics:</a:t>
            </a:r>
          </a:p>
          <a:p>
            <a:pPr lvl="2"/>
            <a:r>
              <a:rPr lang="en-US" dirty="0" smtClean="0"/>
              <a:t>Patient is </a:t>
            </a:r>
            <a:r>
              <a:rPr lang="en-US" dirty="0" err="1" smtClean="0"/>
              <a:t>immunocompromised</a:t>
            </a:r>
            <a:endParaRPr lang="en-US" dirty="0"/>
          </a:p>
          <a:p>
            <a:pPr lvl="2"/>
            <a:r>
              <a:rPr lang="en-US" dirty="0" smtClean="0"/>
              <a:t>Patient has prosthetic</a:t>
            </a:r>
          </a:p>
          <a:p>
            <a:pPr lvl="3"/>
            <a:r>
              <a:rPr lang="en-US" dirty="0" smtClean="0"/>
              <a:t>Valve </a:t>
            </a:r>
            <a:endParaRPr lang="en-US" dirty="0"/>
          </a:p>
          <a:p>
            <a:pPr lvl="3"/>
            <a:r>
              <a:rPr lang="en-US" dirty="0" smtClean="0"/>
              <a:t>Joint</a:t>
            </a:r>
          </a:p>
          <a:p>
            <a:pPr marL="0" indent="0">
              <a:buNone/>
            </a:pPr>
            <a:endParaRPr lang="en-US" dirty="0" smtClean="0"/>
          </a:p>
        </p:txBody>
      </p:sp>
    </p:spTree>
    <p:extLst>
      <p:ext uri="{BB962C8B-B14F-4D97-AF65-F5344CB8AC3E}">
        <p14:creationId xmlns:p14="http://schemas.microsoft.com/office/powerpoint/2010/main" val="3236323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Pay special attention to these organisms</a:t>
            </a:r>
            <a:endParaRPr lang="en-US" dirty="0"/>
          </a:p>
        </p:txBody>
      </p:sp>
      <p:sp>
        <p:nvSpPr>
          <p:cNvPr id="5" name="Text Placeholder 4"/>
          <p:cNvSpPr>
            <a:spLocks noGrp="1"/>
          </p:cNvSpPr>
          <p:nvPr>
            <p:ph type="body" idx="1"/>
          </p:nvPr>
        </p:nvSpPr>
        <p:spPr>
          <a:xfrm>
            <a:off x="457200" y="1627909"/>
            <a:ext cx="4040188" cy="554182"/>
          </a:xfrm>
        </p:spPr>
        <p:txBody>
          <a:bodyPr/>
          <a:lstStyle/>
          <a:p>
            <a:r>
              <a:rPr lang="en-US" dirty="0" smtClean="0"/>
              <a:t>Classic pathogens</a:t>
            </a:r>
            <a:endParaRPr lang="en-US" dirty="0"/>
          </a:p>
        </p:txBody>
      </p:sp>
      <p:sp>
        <p:nvSpPr>
          <p:cNvPr id="6" name="Text Placeholder 5"/>
          <p:cNvSpPr>
            <a:spLocks noGrp="1"/>
          </p:cNvSpPr>
          <p:nvPr>
            <p:ph type="body" sz="quarter" idx="3"/>
          </p:nvPr>
        </p:nvSpPr>
        <p:spPr>
          <a:xfrm>
            <a:off x="5978525" y="1729509"/>
            <a:ext cx="2708275" cy="554182"/>
          </a:xfrm>
        </p:spPr>
        <p:txBody>
          <a:bodyPr/>
          <a:lstStyle/>
          <a:p>
            <a:r>
              <a:rPr lang="en-US" dirty="0" smtClean="0"/>
              <a:t>Unusual pathogens</a:t>
            </a:r>
            <a:endParaRPr lang="en-US" dirty="0"/>
          </a:p>
        </p:txBody>
      </p:sp>
      <p:pic>
        <p:nvPicPr>
          <p:cNvPr id="9" name="Content Placeholder 8" descr="Streptococcuspneumoniae.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a:xfrm>
            <a:off x="3081060" y="2507734"/>
            <a:ext cx="1888836" cy="1828800"/>
          </a:xfrm>
        </p:spPr>
      </p:pic>
      <p:pic>
        <p:nvPicPr>
          <p:cNvPr id="10" name="Picture 9" descr="Staphylococcus aureus.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5900" y="2489199"/>
            <a:ext cx="2523837" cy="1902141"/>
          </a:xfrm>
          <a:prstGeom prst="rect">
            <a:avLst/>
          </a:prstGeom>
        </p:spPr>
      </p:pic>
      <p:pic>
        <p:nvPicPr>
          <p:cNvPr id="11" name="Picture 10" descr="haemophilus-influenzae_005_bk_cult_gram-2_ff-350x220.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1246" y="4953000"/>
            <a:ext cx="2626591" cy="1651000"/>
          </a:xfrm>
          <a:prstGeom prst="rect">
            <a:avLst/>
          </a:prstGeom>
        </p:spPr>
      </p:pic>
      <p:pic>
        <p:nvPicPr>
          <p:cNvPr id="13" name="Content Placeholder 12" descr="Neisseria meningitidis.jpg"/>
          <p:cNvPicPr>
            <a:picLocks noGrp="1" noChangeAspect="1"/>
          </p:cNvPicPr>
          <p:nvPr>
            <p:ph sz="quarter" idx="13"/>
          </p:nvPr>
        </p:nvPicPr>
        <p:blipFill>
          <a:blip r:embed="rId5" cstate="print">
            <a:extLst>
              <a:ext uri="{28A0092B-C50C-407E-A947-70E740481C1C}">
                <a14:useLocalDpi xmlns:a14="http://schemas.microsoft.com/office/drawing/2010/main"/>
              </a:ext>
            </a:extLst>
          </a:blip>
          <a:srcRect/>
          <a:stretch>
            <a:fillRect/>
          </a:stretch>
        </p:blipFill>
        <p:spPr>
          <a:xfrm>
            <a:off x="3119375" y="4882634"/>
            <a:ext cx="1888621" cy="1828800"/>
          </a:xfrm>
        </p:spPr>
      </p:pic>
      <p:sp>
        <p:nvSpPr>
          <p:cNvPr id="16" name="TextBox 15"/>
          <p:cNvSpPr txBox="1"/>
          <p:nvPr/>
        </p:nvSpPr>
        <p:spPr>
          <a:xfrm>
            <a:off x="168131" y="4546600"/>
            <a:ext cx="2702069" cy="369332"/>
          </a:xfrm>
          <a:prstGeom prst="rect">
            <a:avLst/>
          </a:prstGeom>
          <a:noFill/>
        </p:spPr>
        <p:txBody>
          <a:bodyPr wrap="none" rtlCol="0">
            <a:spAutoFit/>
          </a:bodyPr>
          <a:lstStyle/>
          <a:p>
            <a:r>
              <a:rPr lang="en-US" dirty="0" err="1" smtClean="0"/>
              <a:t>Haemophilus</a:t>
            </a:r>
            <a:r>
              <a:rPr lang="en-US" dirty="0" smtClean="0"/>
              <a:t> </a:t>
            </a:r>
            <a:r>
              <a:rPr lang="en-US" dirty="0" err="1" smtClean="0"/>
              <a:t>influenzae</a:t>
            </a:r>
            <a:endParaRPr lang="en-US" dirty="0"/>
          </a:p>
        </p:txBody>
      </p:sp>
      <p:sp>
        <p:nvSpPr>
          <p:cNvPr id="17" name="TextBox 16"/>
          <p:cNvSpPr txBox="1"/>
          <p:nvPr/>
        </p:nvSpPr>
        <p:spPr>
          <a:xfrm>
            <a:off x="3037789" y="4546600"/>
            <a:ext cx="2486228" cy="369332"/>
          </a:xfrm>
          <a:prstGeom prst="rect">
            <a:avLst/>
          </a:prstGeom>
          <a:noFill/>
        </p:spPr>
        <p:txBody>
          <a:bodyPr wrap="none" rtlCol="0">
            <a:spAutoFit/>
          </a:bodyPr>
          <a:lstStyle/>
          <a:p>
            <a:r>
              <a:rPr lang="en-US" dirty="0" smtClean="0"/>
              <a:t>Neisseria </a:t>
            </a:r>
            <a:r>
              <a:rPr lang="en-US" dirty="0" err="1" smtClean="0"/>
              <a:t>meningitidis</a:t>
            </a:r>
            <a:endParaRPr lang="en-US" dirty="0"/>
          </a:p>
        </p:txBody>
      </p:sp>
      <p:pic>
        <p:nvPicPr>
          <p:cNvPr id="18" name="Picture 17" descr="clostridium-septicum_obductie-long_sporekl-1-350x220.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694952" y="2499591"/>
            <a:ext cx="2909455" cy="1828800"/>
          </a:xfrm>
          <a:prstGeom prst="rect">
            <a:avLst/>
          </a:prstGeom>
        </p:spPr>
      </p:pic>
      <p:pic>
        <p:nvPicPr>
          <p:cNvPr id="20" name="Picture 19" descr="Campylobacter jejuni.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5778501" y="4902200"/>
            <a:ext cx="2726575" cy="1828800"/>
          </a:xfrm>
          <a:prstGeom prst="rect">
            <a:avLst/>
          </a:prstGeom>
        </p:spPr>
      </p:pic>
      <p:sp>
        <p:nvSpPr>
          <p:cNvPr id="21" name="TextBox 20"/>
          <p:cNvSpPr txBox="1"/>
          <p:nvPr/>
        </p:nvSpPr>
        <p:spPr>
          <a:xfrm>
            <a:off x="5933389" y="4546600"/>
            <a:ext cx="2367430" cy="369332"/>
          </a:xfrm>
          <a:prstGeom prst="rect">
            <a:avLst/>
          </a:prstGeom>
          <a:noFill/>
        </p:spPr>
        <p:txBody>
          <a:bodyPr wrap="none" rtlCol="0">
            <a:spAutoFit/>
          </a:bodyPr>
          <a:lstStyle/>
          <a:p>
            <a:r>
              <a:rPr lang="en-US" dirty="0" smtClean="0"/>
              <a:t>Campylobacter </a:t>
            </a:r>
            <a:r>
              <a:rPr lang="en-US" dirty="0" err="1" smtClean="0"/>
              <a:t>jejuni</a:t>
            </a:r>
            <a:endParaRPr lang="en-US" dirty="0"/>
          </a:p>
        </p:txBody>
      </p:sp>
      <p:sp>
        <p:nvSpPr>
          <p:cNvPr id="22" name="TextBox 21"/>
          <p:cNvSpPr txBox="1"/>
          <p:nvPr/>
        </p:nvSpPr>
        <p:spPr>
          <a:xfrm>
            <a:off x="151246" y="2086325"/>
            <a:ext cx="2512715" cy="369332"/>
          </a:xfrm>
          <a:prstGeom prst="rect">
            <a:avLst/>
          </a:prstGeom>
          <a:noFill/>
        </p:spPr>
        <p:txBody>
          <a:bodyPr wrap="none" rtlCol="0">
            <a:spAutoFit/>
          </a:bodyPr>
          <a:lstStyle/>
          <a:p>
            <a:r>
              <a:rPr lang="en-US" dirty="0" smtClean="0"/>
              <a:t>Staphylococcus </a:t>
            </a:r>
            <a:r>
              <a:rPr lang="en-US" dirty="0" err="1" smtClean="0"/>
              <a:t>aureus</a:t>
            </a:r>
            <a:endParaRPr lang="en-US" dirty="0"/>
          </a:p>
        </p:txBody>
      </p:sp>
      <p:sp>
        <p:nvSpPr>
          <p:cNvPr id="23" name="TextBox 22"/>
          <p:cNvSpPr txBox="1"/>
          <p:nvPr/>
        </p:nvSpPr>
        <p:spPr>
          <a:xfrm>
            <a:off x="2884235" y="2101999"/>
            <a:ext cx="2931211" cy="369332"/>
          </a:xfrm>
          <a:prstGeom prst="rect">
            <a:avLst/>
          </a:prstGeom>
          <a:noFill/>
        </p:spPr>
        <p:txBody>
          <a:bodyPr wrap="none" rtlCol="0">
            <a:spAutoFit/>
          </a:bodyPr>
          <a:lstStyle/>
          <a:p>
            <a:r>
              <a:rPr lang="en-US" dirty="0" smtClean="0"/>
              <a:t>Streptococcus </a:t>
            </a:r>
            <a:r>
              <a:rPr lang="en-US" dirty="0" err="1" smtClean="0"/>
              <a:t>pneumoniae</a:t>
            </a:r>
            <a:endParaRPr lang="en-US" dirty="0"/>
          </a:p>
        </p:txBody>
      </p:sp>
      <p:sp>
        <p:nvSpPr>
          <p:cNvPr id="24" name="TextBox 23"/>
          <p:cNvSpPr txBox="1"/>
          <p:nvPr/>
        </p:nvSpPr>
        <p:spPr>
          <a:xfrm>
            <a:off x="5868735" y="2101999"/>
            <a:ext cx="2416910" cy="369332"/>
          </a:xfrm>
          <a:prstGeom prst="rect">
            <a:avLst/>
          </a:prstGeom>
          <a:noFill/>
        </p:spPr>
        <p:txBody>
          <a:bodyPr wrap="none" rtlCol="0">
            <a:spAutoFit/>
          </a:bodyPr>
          <a:lstStyle/>
          <a:p>
            <a:r>
              <a:rPr lang="en-US" dirty="0" smtClean="0"/>
              <a:t>Clostridium </a:t>
            </a:r>
            <a:r>
              <a:rPr lang="en-US" dirty="0" err="1" smtClean="0"/>
              <a:t>septicum</a:t>
            </a:r>
            <a:endParaRPr lang="en-US" dirty="0"/>
          </a:p>
        </p:txBody>
      </p:sp>
    </p:spTree>
    <p:extLst>
      <p:ext uri="{BB962C8B-B14F-4D97-AF65-F5344CB8AC3E}">
        <p14:creationId xmlns:p14="http://schemas.microsoft.com/office/powerpoint/2010/main" val="194233418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If you do consider antimicrobial therapy, consider</a:t>
            </a:r>
            <a:endParaRPr lang="en-US" sz="4400" dirty="0"/>
          </a:p>
        </p:txBody>
      </p:sp>
      <p:sp>
        <p:nvSpPr>
          <p:cNvPr id="3" name="Content Placeholder 2"/>
          <p:cNvSpPr>
            <a:spLocks noGrp="1"/>
          </p:cNvSpPr>
          <p:nvPr>
            <p:ph idx="1"/>
          </p:nvPr>
        </p:nvSpPr>
        <p:spPr/>
        <p:txBody>
          <a:bodyPr>
            <a:normAutofit fontScale="92500"/>
          </a:bodyPr>
          <a:lstStyle/>
          <a:p>
            <a:r>
              <a:rPr lang="en-US" dirty="0"/>
              <a:t>Antimicrobial stewardship:</a:t>
            </a:r>
          </a:p>
          <a:p>
            <a:pPr lvl="1"/>
            <a:r>
              <a:rPr lang="en-US" dirty="0"/>
              <a:t>Optimization of antimicrobial therapy </a:t>
            </a:r>
          </a:p>
          <a:p>
            <a:pPr lvl="1">
              <a:lnSpc>
                <a:spcPct val="120000"/>
              </a:lnSpc>
              <a:spcAft>
                <a:spcPts val="600"/>
              </a:spcAft>
            </a:pPr>
            <a:r>
              <a:rPr lang="en-US" dirty="0"/>
              <a:t>Review of microbiology results / revision / de-escalation of empiric </a:t>
            </a:r>
            <a:r>
              <a:rPr lang="en-US" dirty="0" smtClean="0"/>
              <a:t>prescribing</a:t>
            </a:r>
            <a:endParaRPr lang="en-US" sz="4800" dirty="0" smtClean="0"/>
          </a:p>
          <a:p>
            <a:r>
              <a:rPr lang="en-US" dirty="0"/>
              <a:t>Goal: Ensure the 5 D’s of optimal antimicrobial therapy: </a:t>
            </a:r>
          </a:p>
          <a:p>
            <a:pPr lvl="1"/>
            <a:r>
              <a:rPr lang="en-US" dirty="0"/>
              <a:t>Diagnosis:		Does the condition require antibiotic therapy? </a:t>
            </a:r>
          </a:p>
          <a:p>
            <a:pPr lvl="1"/>
            <a:r>
              <a:rPr lang="en-US" dirty="0"/>
              <a:t>Drug:		Is the bacteria susceptible? </a:t>
            </a:r>
          </a:p>
          <a:p>
            <a:pPr lvl="1"/>
            <a:r>
              <a:rPr lang="en-US" dirty="0"/>
              <a:t>Dose: 		What is the recommended dose? </a:t>
            </a:r>
          </a:p>
          <a:p>
            <a:pPr lvl="1"/>
            <a:r>
              <a:rPr lang="en-US" dirty="0"/>
              <a:t>Duration:		What is the recommended duration? </a:t>
            </a:r>
          </a:p>
          <a:p>
            <a:pPr lvl="1">
              <a:spcAft>
                <a:spcPts val="600"/>
              </a:spcAft>
            </a:pPr>
            <a:r>
              <a:rPr lang="en-US" dirty="0"/>
              <a:t>De-escalation 	Can the antibiotic be switched from IV to oral</a:t>
            </a:r>
            <a:r>
              <a:rPr lang="en-US" dirty="0" smtClean="0"/>
              <a:t>?</a:t>
            </a:r>
            <a:endParaRPr lang="en-US" sz="4800" dirty="0" smtClean="0"/>
          </a:p>
          <a:p>
            <a:r>
              <a:rPr lang="en-US" dirty="0" smtClean="0"/>
              <a:t>Misuse and Consequences</a:t>
            </a:r>
          </a:p>
          <a:p>
            <a:pPr lvl="1"/>
            <a:r>
              <a:rPr lang="en-US" dirty="0" smtClean="0"/>
              <a:t>Antibiotic resistance, multidrug-resistant organisms </a:t>
            </a:r>
          </a:p>
          <a:p>
            <a:pPr lvl="1"/>
            <a:r>
              <a:rPr lang="en-US" dirty="0" smtClean="0"/>
              <a:t>Adverse drug effects or drug interactions</a:t>
            </a:r>
            <a:endParaRPr lang="en-US" dirty="0"/>
          </a:p>
          <a:p>
            <a:pPr lvl="1"/>
            <a:r>
              <a:rPr lang="en-US" dirty="0" smtClean="0"/>
              <a:t>Secondary infections (</a:t>
            </a:r>
            <a:r>
              <a:rPr lang="en-US" i="1" dirty="0" smtClean="0"/>
              <a:t>Clostridium </a:t>
            </a:r>
            <a:r>
              <a:rPr lang="en-US" i="1" dirty="0" err="1" smtClean="0"/>
              <a:t>difficile</a:t>
            </a:r>
            <a:r>
              <a:rPr lang="en-US" dirty="0" smtClean="0"/>
              <a:t>)</a:t>
            </a:r>
            <a:endParaRPr lang="en-US" dirty="0"/>
          </a:p>
          <a:p>
            <a:pPr lvl="1"/>
            <a:r>
              <a:rPr lang="en-US" dirty="0" smtClean="0"/>
              <a:t>Increased cost of care</a:t>
            </a:r>
          </a:p>
          <a:p>
            <a:endParaRPr lang="en-US" dirty="0"/>
          </a:p>
          <a:p>
            <a:endParaRPr lang="en-US" dirty="0" smtClean="0"/>
          </a:p>
          <a:p>
            <a:endParaRPr lang="en-US" dirty="0"/>
          </a:p>
        </p:txBody>
      </p:sp>
    </p:spTree>
    <p:extLst>
      <p:ext uri="{BB962C8B-B14F-4D97-AF65-F5344CB8AC3E}">
        <p14:creationId xmlns:p14="http://schemas.microsoft.com/office/powerpoint/2010/main" val="41281273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word of caution about infants and children</a:t>
            </a:r>
            <a:endParaRPr lang="en-US" dirty="0"/>
          </a:p>
        </p:txBody>
      </p:sp>
      <p:sp>
        <p:nvSpPr>
          <p:cNvPr id="3" name="Content Placeholder 2"/>
          <p:cNvSpPr>
            <a:spLocks noGrp="1"/>
          </p:cNvSpPr>
          <p:nvPr>
            <p:ph idx="1"/>
          </p:nvPr>
        </p:nvSpPr>
        <p:spPr/>
        <p:txBody>
          <a:bodyPr>
            <a:normAutofit fontScale="92500" lnSpcReduction="10000"/>
          </a:bodyPr>
          <a:lstStyle/>
          <a:p>
            <a:r>
              <a:rPr lang="en-US" dirty="0"/>
              <a:t>Children greater than 3 years of age almost always look ill and </a:t>
            </a:r>
            <a:r>
              <a:rPr lang="en-US" dirty="0" smtClean="0"/>
              <a:t>have </a:t>
            </a:r>
            <a:r>
              <a:rPr lang="en-US" dirty="0"/>
              <a:t>an identifiable (</a:t>
            </a:r>
            <a:r>
              <a:rPr lang="en-US" dirty="0" err="1"/>
              <a:t>ie</a:t>
            </a:r>
            <a:r>
              <a:rPr lang="en-US" dirty="0"/>
              <a:t>, non-occult) focus of </a:t>
            </a:r>
            <a:r>
              <a:rPr lang="en-US" dirty="0" smtClean="0"/>
              <a:t>infection</a:t>
            </a:r>
          </a:p>
          <a:p>
            <a:r>
              <a:rPr lang="en-US" dirty="0" smtClean="0"/>
              <a:t>However, does not necessarily apply to children, especially those less than 3 years of age</a:t>
            </a:r>
          </a:p>
          <a:p>
            <a:pPr lvl="1"/>
            <a:r>
              <a:rPr lang="en-US" dirty="0" smtClean="0"/>
              <a:t>Before </a:t>
            </a:r>
            <a:r>
              <a:rPr lang="en-US" dirty="0"/>
              <a:t>conjugate vaccines, about 3 to 5% of children aged 3 to 36 </a:t>
            </a:r>
            <a:r>
              <a:rPr lang="en-US" dirty="0" err="1"/>
              <a:t>mo</a:t>
            </a:r>
            <a:r>
              <a:rPr lang="en-US" dirty="0"/>
              <a:t> with a febrile illness (temperature ≥ 39° C) and no localizing abnormalities (</a:t>
            </a:r>
            <a:r>
              <a:rPr lang="en-US" dirty="0" err="1"/>
              <a:t>ie</a:t>
            </a:r>
            <a:r>
              <a:rPr lang="en-US" dirty="0"/>
              <a:t>, fever without a source) had occult </a:t>
            </a:r>
            <a:r>
              <a:rPr lang="en-US" dirty="0" smtClean="0"/>
              <a:t>bacteremia</a:t>
            </a:r>
          </a:p>
          <a:p>
            <a:pPr lvl="2"/>
            <a:r>
              <a:rPr lang="en-US" dirty="0" smtClean="0"/>
              <a:t>80%	</a:t>
            </a:r>
            <a:r>
              <a:rPr lang="en-US" i="1" dirty="0" smtClean="0"/>
              <a:t>Streptococcus </a:t>
            </a:r>
            <a:r>
              <a:rPr lang="en-US" i="1" dirty="0" err="1" smtClean="0"/>
              <a:t>pneumoniae</a:t>
            </a:r>
            <a:endParaRPr lang="en-US" i="1" dirty="0" smtClean="0"/>
          </a:p>
          <a:p>
            <a:pPr lvl="2"/>
            <a:r>
              <a:rPr lang="en-US" dirty="0" smtClean="0"/>
              <a:t>10%	</a:t>
            </a:r>
            <a:r>
              <a:rPr lang="en-US" i="1" dirty="0" err="1" smtClean="0"/>
              <a:t>Haemophilus</a:t>
            </a:r>
            <a:r>
              <a:rPr lang="en-US" i="1" dirty="0" smtClean="0"/>
              <a:t> </a:t>
            </a:r>
            <a:r>
              <a:rPr lang="en-US" i="1" dirty="0" err="1"/>
              <a:t>influenzae</a:t>
            </a:r>
            <a:r>
              <a:rPr lang="en-US" dirty="0"/>
              <a:t> type </a:t>
            </a:r>
            <a:r>
              <a:rPr lang="en-US" dirty="0" smtClean="0"/>
              <a:t>b</a:t>
            </a:r>
          </a:p>
          <a:p>
            <a:pPr lvl="2"/>
            <a:r>
              <a:rPr lang="en-US" dirty="0" smtClean="0"/>
              <a:t>  5%	</a:t>
            </a:r>
            <a:r>
              <a:rPr lang="en-US" i="1" dirty="0" smtClean="0"/>
              <a:t>Neisseria </a:t>
            </a:r>
            <a:r>
              <a:rPr lang="en-US" i="1" dirty="0" err="1" smtClean="0"/>
              <a:t>meningitidis</a:t>
            </a:r>
            <a:endParaRPr lang="en-US" i="1" dirty="0" smtClean="0"/>
          </a:p>
          <a:p>
            <a:pPr lvl="1"/>
            <a:r>
              <a:rPr lang="en-US" dirty="0" smtClean="0"/>
              <a:t>Now rare </a:t>
            </a:r>
            <a:r>
              <a:rPr lang="en-US" dirty="0"/>
              <a:t>except in rare except in </a:t>
            </a:r>
            <a:r>
              <a:rPr lang="en-US" dirty="0" err="1"/>
              <a:t>underimmunized</a:t>
            </a:r>
            <a:r>
              <a:rPr lang="en-US" dirty="0"/>
              <a:t> or </a:t>
            </a:r>
            <a:r>
              <a:rPr lang="en-US" dirty="0" err="1"/>
              <a:t>nonimmunized</a:t>
            </a:r>
            <a:r>
              <a:rPr lang="en-US" dirty="0"/>
              <a:t> children, and in children with immunodeficiency</a:t>
            </a:r>
            <a:endParaRPr lang="en-US" dirty="0" smtClean="0"/>
          </a:p>
          <a:p>
            <a:r>
              <a:rPr lang="en-US" dirty="0" smtClean="0"/>
              <a:t>Febrile </a:t>
            </a:r>
            <a:r>
              <a:rPr lang="en-US" dirty="0"/>
              <a:t>infants &lt; 3 </a:t>
            </a:r>
            <a:r>
              <a:rPr lang="en-US" dirty="0" err="1"/>
              <a:t>mo</a:t>
            </a:r>
            <a:r>
              <a:rPr lang="en-US" dirty="0"/>
              <a:t> of age </a:t>
            </a:r>
            <a:r>
              <a:rPr lang="en-US" dirty="0" smtClean="0"/>
              <a:t>have greater </a:t>
            </a:r>
            <a:r>
              <a:rPr lang="en-US" dirty="0"/>
              <a:t>risk of serious bacterial </a:t>
            </a:r>
            <a:r>
              <a:rPr lang="en-US" dirty="0" smtClean="0"/>
              <a:t>infection.  Typically: </a:t>
            </a:r>
          </a:p>
          <a:p>
            <a:pPr lvl="1"/>
            <a:r>
              <a:rPr lang="en-US" dirty="0" smtClean="0"/>
              <a:t>group </a:t>
            </a:r>
            <a:r>
              <a:rPr lang="en-US" dirty="0"/>
              <a:t>B β-hemolytic </a:t>
            </a:r>
            <a:r>
              <a:rPr lang="en-US" i="1" dirty="0" smtClean="0"/>
              <a:t>Streptococcu</a:t>
            </a:r>
            <a:r>
              <a:rPr lang="en-US" dirty="0" smtClean="0"/>
              <a:t>s, </a:t>
            </a:r>
            <a:r>
              <a:rPr lang="en-US" i="1" dirty="0" smtClean="0"/>
              <a:t>S</a:t>
            </a:r>
            <a:r>
              <a:rPr lang="en-US" i="1" dirty="0"/>
              <a:t>. </a:t>
            </a:r>
            <a:r>
              <a:rPr lang="en-US" i="1" dirty="0" err="1"/>
              <a:t>pneumoniae</a:t>
            </a:r>
            <a:r>
              <a:rPr lang="en-US" dirty="0"/>
              <a:t>, and </a:t>
            </a:r>
            <a:r>
              <a:rPr lang="en-US" i="1" dirty="0"/>
              <a:t>H. </a:t>
            </a:r>
            <a:r>
              <a:rPr lang="en-US" i="1" dirty="0" err="1"/>
              <a:t>influenzae</a:t>
            </a:r>
            <a:r>
              <a:rPr lang="en-US" dirty="0"/>
              <a:t> type b. </a:t>
            </a:r>
          </a:p>
        </p:txBody>
      </p:sp>
    </p:spTree>
    <p:extLst>
      <p:ext uri="{BB962C8B-B14F-4D97-AF65-F5344CB8AC3E}">
        <p14:creationId xmlns:p14="http://schemas.microsoft.com/office/powerpoint/2010/main" val="30603381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Look for symptoms beyond bacteremia</a:t>
            </a:r>
          </a:p>
          <a:p>
            <a:pPr lvl="1"/>
            <a:r>
              <a:rPr lang="en-US" dirty="0" smtClean="0"/>
              <a:t>Differentiates between asymptomatic bacteremia and sepsis</a:t>
            </a:r>
          </a:p>
          <a:p>
            <a:pPr lvl="1"/>
            <a:r>
              <a:rPr lang="en-US" dirty="0" smtClean="0"/>
              <a:t>Look for foci of infection</a:t>
            </a:r>
          </a:p>
          <a:p>
            <a:pPr lvl="1"/>
            <a:r>
              <a:rPr lang="en-US" dirty="0" smtClean="0"/>
              <a:t>Employ other diagnostic tests including imaging</a:t>
            </a:r>
          </a:p>
          <a:p>
            <a:pPr lvl="1"/>
            <a:r>
              <a:rPr lang="en-US" dirty="0" smtClean="0"/>
              <a:t>Talk to the microbiology laboratory</a:t>
            </a:r>
          </a:p>
          <a:p>
            <a:r>
              <a:rPr lang="en-US" dirty="0" smtClean="0"/>
              <a:t>If simple transient, asymptomatic bacteremia, treatment may not be necessary, but remember the exceptions</a:t>
            </a:r>
          </a:p>
          <a:p>
            <a:r>
              <a:rPr lang="en-US" dirty="0" smtClean="0"/>
              <a:t>If treatment is deemed advisable, then follow guidelines of antimicrobial stewardship</a:t>
            </a:r>
          </a:p>
          <a:p>
            <a:endParaRPr lang="en-US" dirty="0" smtClean="0"/>
          </a:p>
          <a:p>
            <a:endParaRPr lang="en-US" dirty="0"/>
          </a:p>
        </p:txBody>
      </p:sp>
    </p:spTree>
    <p:extLst>
      <p:ext uri="{BB962C8B-B14F-4D97-AF65-F5344CB8AC3E}">
        <p14:creationId xmlns:p14="http://schemas.microsoft.com/office/powerpoint/2010/main" val="31458412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9" name="Content Placeholder 5" descr="j0078622[1]"/>
          <p:cNvPicPr>
            <a:picLocks noGrp="1" noChangeAspect="1" noChangeArrowheads="1"/>
          </p:cNvPicPr>
          <p:nvPr>
            <p:ph sz="quarter" idx="13"/>
          </p:nvPr>
        </p:nvPicPr>
        <p:blipFill rotWithShape="1">
          <a:blip r:embed="rId2" cstate="print">
            <a:extLst>
              <a:ext uri="{28A0092B-C50C-407E-A947-70E740481C1C}">
                <a14:useLocalDpi xmlns:a14="http://schemas.microsoft.com/office/drawing/2010/main"/>
              </a:ext>
            </a:extLst>
          </a:blip>
          <a:srcRect l="-46326" r="-46326"/>
          <a:stretch/>
        </p:blipFill>
        <p:spPr>
          <a:xfrm>
            <a:off x="746760" y="1600200"/>
            <a:ext cx="4041648" cy="4526280"/>
          </a:xfrm>
          <a:prstGeom prst="rect">
            <a:avLst/>
          </a:prstGeom>
          <a:solidFill>
            <a:schemeClr val="accent1"/>
          </a:solidFill>
          <a:ln/>
        </p:spPr>
      </p:pic>
      <p:pic>
        <p:nvPicPr>
          <p:cNvPr id="11" name="Picture 3" descr="j0078711[1]"/>
          <p:cNvPicPr>
            <a:picLocks noGrp="1" noChangeAspect="1" noChangeArrowheads="1"/>
          </p:cNvPicPr>
          <p:nvPr>
            <p:ph sz="half" idx="2"/>
          </p:nvPr>
        </p:nvPicPr>
        <p:blipFill>
          <a:blip r:embed="rId3" cstate="print">
            <a:extLst>
              <a:ext uri="{28A0092B-C50C-407E-A947-70E740481C1C}">
                <a14:useLocalDpi xmlns:a14="http://schemas.microsoft.com/office/drawing/2010/main"/>
              </a:ext>
            </a:extLst>
          </a:blip>
          <a:srcRect l="-58054" r="-58054"/>
          <a:stretch>
            <a:fillRect/>
          </a:stretch>
        </p:blipFill>
        <p:spPr>
          <a:xfrm>
            <a:off x="4711700" y="1600200"/>
            <a:ext cx="4038600" cy="4525963"/>
          </a:xfrm>
          <a:solidFill>
            <a:schemeClr val="accent1"/>
          </a:solidFill>
          <a:ln/>
        </p:spPr>
      </p:pic>
    </p:spTree>
    <p:extLst>
      <p:ext uri="{BB962C8B-B14F-4D97-AF65-F5344CB8AC3E}">
        <p14:creationId xmlns:p14="http://schemas.microsoft.com/office/powerpoint/2010/main" val="5481592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0"/>
            <a:ext cx="8229600" cy="1600200"/>
          </a:xfrm>
        </p:spPr>
        <p:txBody>
          <a:bodyPr>
            <a:noAutofit/>
          </a:bodyPr>
          <a:lstStyle/>
          <a:p>
            <a:pPr>
              <a:lnSpc>
                <a:spcPct val="90000"/>
              </a:lnSpc>
            </a:pPr>
            <a:r>
              <a:rPr lang="en-US" sz="4000" dirty="0" smtClean="0"/>
              <a:t>The CDC Healthcare-Associated Infections and Antimicrobial Resistance Program</a:t>
            </a:r>
            <a:endParaRPr lang="en-US" sz="4000" dirty="0"/>
          </a:p>
        </p:txBody>
      </p:sp>
      <p:sp>
        <p:nvSpPr>
          <p:cNvPr id="5" name="Text Placeholder 2"/>
          <p:cNvSpPr>
            <a:spLocks noGrp="1"/>
          </p:cNvSpPr>
          <p:nvPr>
            <p:ph idx="1"/>
          </p:nvPr>
        </p:nvSpPr>
        <p:spPr>
          <a:xfrm>
            <a:off x="457200" y="1955800"/>
            <a:ext cx="8229600" cy="4525963"/>
          </a:xfrm>
        </p:spPr>
        <p:txBody>
          <a:bodyPr/>
          <a:lstStyle/>
          <a:p>
            <a:r>
              <a:rPr lang="en-US" dirty="0" smtClean="0"/>
              <a:t>Prevent infections (e.g., CDI, CRE, MRSA)</a:t>
            </a:r>
          </a:p>
          <a:p>
            <a:r>
              <a:rPr lang="en-US" dirty="0" smtClean="0"/>
              <a:t>Enhance HAI/AR detection and response infrastructure, establish AR expertise in HAI/AR programs</a:t>
            </a:r>
          </a:p>
          <a:p>
            <a:r>
              <a:rPr lang="en-US" dirty="0" smtClean="0"/>
              <a:t>Promote appropriate antibiotic use</a:t>
            </a:r>
          </a:p>
          <a:p>
            <a:r>
              <a:rPr lang="en-US" u="sng" dirty="0" smtClean="0"/>
              <a:t>Increase state laboratory capacity for CRE testing</a:t>
            </a:r>
          </a:p>
          <a:p>
            <a:r>
              <a:rPr lang="en-US" dirty="0" smtClean="0"/>
              <a:t>Establish regional laboratories as a national resource for AR testing and characterization</a:t>
            </a:r>
            <a:endParaRPr lang="en-US" dirty="0"/>
          </a:p>
        </p:txBody>
      </p:sp>
    </p:spTree>
    <p:extLst>
      <p:ext uri="{BB962C8B-B14F-4D97-AF65-F5344CB8AC3E}">
        <p14:creationId xmlns:p14="http://schemas.microsoft.com/office/powerpoint/2010/main" val="31814125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CDC AR Program</a:t>
            </a:r>
            <a:br>
              <a:rPr lang="en-US" dirty="0" smtClean="0"/>
            </a:br>
            <a:r>
              <a:rPr lang="en-US" sz="2800" dirty="0"/>
              <a:t>Increase state laboratory capacity for CRE testing</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Targeted organisms include:</a:t>
            </a:r>
          </a:p>
          <a:p>
            <a:pPr lvl="1"/>
            <a:r>
              <a:rPr lang="en-US" dirty="0" smtClean="0"/>
              <a:t>CRE:  Escherichia coli, </a:t>
            </a:r>
            <a:r>
              <a:rPr lang="en-US" dirty="0" err="1" smtClean="0"/>
              <a:t>Enterobacter</a:t>
            </a:r>
            <a:r>
              <a:rPr lang="en-US" dirty="0" smtClean="0"/>
              <a:t> </a:t>
            </a:r>
            <a:r>
              <a:rPr lang="en-US" dirty="0" err="1" smtClean="0"/>
              <a:t>spp</a:t>
            </a:r>
            <a:r>
              <a:rPr lang="en-US" dirty="0" smtClean="0"/>
              <a:t>, and </a:t>
            </a:r>
            <a:r>
              <a:rPr lang="en-US" dirty="0" err="1" smtClean="0"/>
              <a:t>Klebsiella</a:t>
            </a:r>
            <a:r>
              <a:rPr lang="en-US" dirty="0" smtClean="0"/>
              <a:t> spp.</a:t>
            </a:r>
          </a:p>
          <a:p>
            <a:pPr lvl="1"/>
            <a:r>
              <a:rPr lang="en-US" dirty="0" smtClean="0"/>
              <a:t>CRP:  non-</a:t>
            </a:r>
            <a:r>
              <a:rPr lang="en-US" dirty="0" err="1" smtClean="0"/>
              <a:t>mucoid</a:t>
            </a:r>
            <a:r>
              <a:rPr lang="en-US" dirty="0" smtClean="0"/>
              <a:t> Pseudomonas </a:t>
            </a:r>
            <a:r>
              <a:rPr lang="en-US" dirty="0" err="1" smtClean="0"/>
              <a:t>aeruginosa</a:t>
            </a:r>
            <a:endParaRPr lang="en-US" dirty="0" smtClean="0"/>
          </a:p>
          <a:p>
            <a:pPr lvl="1">
              <a:spcAft>
                <a:spcPts val="1200"/>
              </a:spcAft>
            </a:pPr>
            <a:r>
              <a:rPr lang="en-US" dirty="0" smtClean="0"/>
              <a:t>CRA:  </a:t>
            </a:r>
            <a:r>
              <a:rPr lang="en-US" dirty="0" err="1" smtClean="0"/>
              <a:t>Acinetobacter</a:t>
            </a:r>
            <a:r>
              <a:rPr lang="en-US" dirty="0" smtClean="0"/>
              <a:t> </a:t>
            </a:r>
            <a:r>
              <a:rPr lang="en-US" dirty="0" err="1" smtClean="0"/>
              <a:t>baumannii</a:t>
            </a:r>
            <a:endParaRPr lang="en-US" dirty="0" smtClean="0"/>
          </a:p>
          <a:p>
            <a:pPr>
              <a:spcAft>
                <a:spcPts val="600"/>
              </a:spcAft>
            </a:pPr>
            <a:r>
              <a:rPr lang="en-US" dirty="0" smtClean="0"/>
              <a:t>Generally includes ability to test for:</a:t>
            </a:r>
          </a:p>
          <a:p>
            <a:pPr lvl="1"/>
            <a:r>
              <a:rPr lang="en-US" dirty="0" smtClean="0"/>
              <a:t>Antimicrobial resistance</a:t>
            </a:r>
          </a:p>
          <a:p>
            <a:pPr lvl="2"/>
            <a:r>
              <a:rPr lang="en-US" dirty="0"/>
              <a:t>E</a:t>
            </a:r>
            <a:r>
              <a:rPr lang="en-US" dirty="0" smtClean="0"/>
              <a:t>ither Kirby-Bauer, E-Test, Automated system, or broth </a:t>
            </a:r>
            <a:r>
              <a:rPr lang="en-US" dirty="0" err="1" smtClean="0"/>
              <a:t>microdilution</a:t>
            </a:r>
            <a:endParaRPr lang="en-US" dirty="0"/>
          </a:p>
          <a:p>
            <a:pPr lvl="2"/>
            <a:r>
              <a:rPr lang="en-US" dirty="0" smtClean="0"/>
              <a:t>For surveillance, doesn’t necessarily include all antibiotics of interest</a:t>
            </a:r>
          </a:p>
          <a:p>
            <a:pPr lvl="1"/>
            <a:r>
              <a:rPr lang="en-US" dirty="0" smtClean="0"/>
              <a:t>Phenotypically test for presence of a </a:t>
            </a:r>
            <a:r>
              <a:rPr lang="en-US" dirty="0" err="1" smtClean="0"/>
              <a:t>carbapenemase</a:t>
            </a:r>
            <a:endParaRPr lang="en-US" dirty="0" smtClean="0"/>
          </a:p>
          <a:p>
            <a:pPr lvl="2"/>
            <a:r>
              <a:rPr lang="en-US" dirty="0" smtClean="0"/>
              <a:t>Either </a:t>
            </a:r>
            <a:r>
              <a:rPr lang="en-US" dirty="0" err="1" smtClean="0"/>
              <a:t>mCIM</a:t>
            </a:r>
            <a:r>
              <a:rPr lang="en-US" dirty="0" smtClean="0"/>
              <a:t> or CARBA-NP</a:t>
            </a:r>
          </a:p>
          <a:p>
            <a:pPr lvl="1"/>
            <a:r>
              <a:rPr lang="en-US" dirty="0" smtClean="0"/>
              <a:t>Genetically test for the specific </a:t>
            </a:r>
            <a:r>
              <a:rPr lang="en-US" dirty="0" err="1" smtClean="0"/>
              <a:t>carbapenemase</a:t>
            </a:r>
            <a:endParaRPr lang="en-US" dirty="0" smtClean="0"/>
          </a:p>
          <a:p>
            <a:pPr lvl="2"/>
            <a:r>
              <a:rPr lang="en-US" dirty="0" smtClean="0"/>
              <a:t>May prescreen with phenotypic test, if positive then test genetically</a:t>
            </a:r>
          </a:p>
          <a:p>
            <a:pPr lvl="3"/>
            <a:r>
              <a:rPr lang="en-US" dirty="0" smtClean="0"/>
              <a:t>Has advantage that might find novel or unusual resistance</a:t>
            </a:r>
          </a:p>
          <a:p>
            <a:pPr lvl="2"/>
            <a:r>
              <a:rPr lang="en-US" dirty="0" smtClean="0"/>
              <a:t>Either Cepheid </a:t>
            </a:r>
            <a:r>
              <a:rPr lang="en-US" dirty="0" err="1" smtClean="0"/>
              <a:t>Carba</a:t>
            </a:r>
            <a:r>
              <a:rPr lang="en-US" dirty="0" smtClean="0"/>
              <a:t>-R or CDC (or other in-house developed test)</a:t>
            </a:r>
          </a:p>
          <a:p>
            <a:pPr lvl="1"/>
            <a:r>
              <a:rPr lang="en-US" dirty="0"/>
              <a:t>Phenotypically screen for </a:t>
            </a:r>
            <a:r>
              <a:rPr lang="en-US" dirty="0" err="1"/>
              <a:t>colistin</a:t>
            </a:r>
            <a:r>
              <a:rPr lang="en-US" dirty="0"/>
              <a:t> </a:t>
            </a:r>
            <a:r>
              <a:rPr lang="en-US" dirty="0" smtClean="0"/>
              <a:t>resistance</a:t>
            </a:r>
          </a:p>
          <a:p>
            <a:pPr lvl="2"/>
            <a:r>
              <a:rPr lang="en-US" dirty="0" smtClean="0"/>
              <a:t>If positive then test for mobile </a:t>
            </a:r>
            <a:r>
              <a:rPr lang="en-US" dirty="0" err="1" smtClean="0"/>
              <a:t>colistin</a:t>
            </a:r>
            <a:r>
              <a:rPr lang="en-US" dirty="0" smtClean="0"/>
              <a:t> resistance (</a:t>
            </a:r>
            <a:r>
              <a:rPr lang="en-US" dirty="0" err="1" smtClean="0"/>
              <a:t>mcr</a:t>
            </a:r>
            <a:r>
              <a:rPr lang="en-US" dirty="0" smtClean="0"/>
              <a:t>) gene</a:t>
            </a:r>
          </a:p>
        </p:txBody>
      </p:sp>
    </p:spTree>
    <p:extLst>
      <p:ext uri="{BB962C8B-B14F-4D97-AF65-F5344CB8AC3E}">
        <p14:creationId xmlns:p14="http://schemas.microsoft.com/office/powerpoint/2010/main" val="316317592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Phenotypically screen for </a:t>
            </a:r>
            <a:r>
              <a:rPr lang="en-US" dirty="0" err="1" smtClean="0"/>
              <a:t>carbapenemases</a:t>
            </a:r>
            <a:endParaRPr lang="en-US" dirty="0"/>
          </a:p>
        </p:txBody>
      </p:sp>
      <p:sp>
        <p:nvSpPr>
          <p:cNvPr id="8" name="Text Placeholder 7"/>
          <p:cNvSpPr>
            <a:spLocks noGrp="1"/>
          </p:cNvSpPr>
          <p:nvPr>
            <p:ph type="body" idx="1"/>
          </p:nvPr>
        </p:nvSpPr>
        <p:spPr/>
        <p:txBody>
          <a:bodyPr/>
          <a:lstStyle/>
          <a:p>
            <a:r>
              <a:rPr lang="en-US" dirty="0" err="1" smtClean="0"/>
              <a:t>mCIM</a:t>
            </a:r>
            <a:endParaRPr lang="en-US" dirty="0"/>
          </a:p>
        </p:txBody>
      </p:sp>
      <p:sp>
        <p:nvSpPr>
          <p:cNvPr id="9" name="Text Placeholder 8"/>
          <p:cNvSpPr>
            <a:spLocks noGrp="1"/>
          </p:cNvSpPr>
          <p:nvPr>
            <p:ph type="body" sz="quarter" idx="3"/>
          </p:nvPr>
        </p:nvSpPr>
        <p:spPr/>
        <p:txBody>
          <a:bodyPr/>
          <a:lstStyle/>
          <a:p>
            <a:r>
              <a:rPr lang="en-US" dirty="0" err="1" smtClean="0"/>
              <a:t>Carba</a:t>
            </a:r>
            <a:r>
              <a:rPr lang="en-US" dirty="0" smtClean="0"/>
              <a:t>-NP</a:t>
            </a:r>
            <a:endParaRPr lang="en-US" dirty="0"/>
          </a:p>
        </p:txBody>
      </p:sp>
      <p:sp>
        <p:nvSpPr>
          <p:cNvPr id="3" name="Content Placeholder 2"/>
          <p:cNvSpPr>
            <a:spLocks noGrp="1"/>
          </p:cNvSpPr>
          <p:nvPr>
            <p:ph sz="quarter" idx="13"/>
          </p:nvPr>
        </p:nvSpPr>
        <p:spPr>
          <a:xfrm>
            <a:off x="457200" y="2212848"/>
            <a:ext cx="4191000" cy="4530852"/>
          </a:xfrm>
        </p:spPr>
        <p:txBody>
          <a:bodyPr>
            <a:normAutofit fontScale="85000" lnSpcReduction="20000"/>
          </a:bodyPr>
          <a:lstStyle/>
          <a:p>
            <a:r>
              <a:rPr lang="en-US" dirty="0" smtClean="0"/>
              <a:t>Modified </a:t>
            </a:r>
            <a:r>
              <a:rPr lang="en-US" dirty="0" err="1" smtClean="0"/>
              <a:t>carbapenem</a:t>
            </a:r>
            <a:r>
              <a:rPr lang="en-US" dirty="0" smtClean="0"/>
              <a:t> inactivation method</a:t>
            </a:r>
          </a:p>
          <a:p>
            <a:r>
              <a:rPr lang="en-US" dirty="0" smtClean="0"/>
              <a:t>Uses commercially available materials</a:t>
            </a:r>
          </a:p>
          <a:p>
            <a:r>
              <a:rPr lang="en-US" dirty="0" smtClean="0"/>
              <a:t>Use with </a:t>
            </a:r>
            <a:r>
              <a:rPr lang="en-US" dirty="0" err="1" smtClean="0"/>
              <a:t>Enterobacteriaceae</a:t>
            </a:r>
            <a:r>
              <a:rPr lang="en-US" dirty="0" smtClean="0"/>
              <a:t> and Pseudomonas </a:t>
            </a:r>
            <a:r>
              <a:rPr lang="en-US" dirty="0" err="1" smtClean="0"/>
              <a:t>aeruginosa</a:t>
            </a:r>
            <a:endParaRPr lang="en-US" dirty="0" smtClean="0"/>
          </a:p>
          <a:p>
            <a:endParaRPr lang="en-US" dirty="0" smtClean="0"/>
          </a:p>
          <a:p>
            <a:r>
              <a:rPr lang="en-US" dirty="0" smtClean="0"/>
              <a:t>Incubate organism with </a:t>
            </a:r>
            <a:r>
              <a:rPr lang="en-US" dirty="0" err="1" smtClean="0"/>
              <a:t>meropenem</a:t>
            </a:r>
            <a:r>
              <a:rPr lang="en-US" dirty="0" smtClean="0"/>
              <a:t> disk, then plate disk on lawn of E. coli</a:t>
            </a:r>
          </a:p>
          <a:p>
            <a:r>
              <a:rPr lang="en-US" dirty="0" smtClean="0"/>
              <a:t>If </a:t>
            </a:r>
            <a:r>
              <a:rPr lang="en-US" dirty="0" err="1" smtClean="0"/>
              <a:t>carbapenemase</a:t>
            </a:r>
            <a:r>
              <a:rPr lang="en-US" dirty="0" smtClean="0"/>
              <a:t> present, no/reduced antibiotic remaining in disk </a:t>
            </a:r>
          </a:p>
          <a:p>
            <a:r>
              <a:rPr lang="en-US" dirty="0" smtClean="0"/>
              <a:t>Overnight test</a:t>
            </a:r>
            <a:endParaRPr lang="en-US" dirty="0"/>
          </a:p>
        </p:txBody>
      </p:sp>
      <p:sp>
        <p:nvSpPr>
          <p:cNvPr id="10" name="Content Placeholder 9"/>
          <p:cNvSpPr>
            <a:spLocks noGrp="1"/>
          </p:cNvSpPr>
          <p:nvPr>
            <p:ph sz="quarter" idx="14"/>
          </p:nvPr>
        </p:nvSpPr>
        <p:spPr>
          <a:xfrm>
            <a:off x="4672584" y="2212848"/>
            <a:ext cx="4141216" cy="3913187"/>
          </a:xfrm>
        </p:spPr>
        <p:txBody>
          <a:bodyPr>
            <a:normAutofit fontScale="85000" lnSpcReduction="20000"/>
          </a:bodyPr>
          <a:lstStyle/>
          <a:p>
            <a:r>
              <a:rPr lang="en-US" dirty="0" smtClean="0"/>
              <a:t>Colorimetric micro tube assay</a:t>
            </a:r>
          </a:p>
          <a:p>
            <a:r>
              <a:rPr lang="en-US" dirty="0" smtClean="0"/>
              <a:t>Not commercially available in US</a:t>
            </a:r>
          </a:p>
          <a:p>
            <a:pPr>
              <a:spcAft>
                <a:spcPts val="600"/>
              </a:spcAft>
            </a:pPr>
            <a:r>
              <a:rPr lang="en-US" dirty="0" smtClean="0"/>
              <a:t>Use with </a:t>
            </a:r>
            <a:r>
              <a:rPr lang="en-US" dirty="0" err="1" smtClean="0"/>
              <a:t>Enterobacteriaceae</a:t>
            </a:r>
            <a:r>
              <a:rPr lang="en-US" dirty="0" smtClean="0"/>
              <a:t>, Pseudomonas </a:t>
            </a:r>
            <a:r>
              <a:rPr lang="en-US" dirty="0" err="1" smtClean="0"/>
              <a:t>aeruginosa</a:t>
            </a:r>
            <a:r>
              <a:rPr lang="en-US" dirty="0" smtClean="0"/>
              <a:t>, </a:t>
            </a:r>
            <a:r>
              <a:rPr lang="en-US" strike="sngStrike" dirty="0" err="1" smtClean="0"/>
              <a:t>Acinetobacter</a:t>
            </a:r>
            <a:r>
              <a:rPr lang="en-US" strike="sngStrike" dirty="0" smtClean="0"/>
              <a:t> spp</a:t>
            </a:r>
            <a:r>
              <a:rPr lang="en-US" dirty="0" smtClean="0"/>
              <a:t>.</a:t>
            </a:r>
          </a:p>
          <a:p>
            <a:pPr>
              <a:spcAft>
                <a:spcPts val="600"/>
              </a:spcAft>
            </a:pPr>
            <a:r>
              <a:rPr lang="en-US" dirty="0" smtClean="0"/>
              <a:t>Detects hydrolysis of </a:t>
            </a:r>
            <a:r>
              <a:rPr lang="en-US" dirty="0" err="1" smtClean="0"/>
              <a:t>imipenem</a:t>
            </a:r>
            <a:r>
              <a:rPr lang="en-US" dirty="0" smtClean="0"/>
              <a:t> by color change compared to control</a:t>
            </a:r>
          </a:p>
          <a:p>
            <a:pPr>
              <a:spcAft>
                <a:spcPts val="600"/>
              </a:spcAft>
            </a:pPr>
            <a:r>
              <a:rPr lang="en-US" dirty="0" smtClean="0"/>
              <a:t>Read at time intervals up to 2 hours</a:t>
            </a:r>
            <a:endParaRPr lang="en-US" dirty="0"/>
          </a:p>
        </p:txBody>
      </p:sp>
    </p:spTree>
    <p:extLst>
      <p:ext uri="{BB962C8B-B14F-4D97-AF65-F5344CB8AC3E}">
        <p14:creationId xmlns:p14="http://schemas.microsoft.com/office/powerpoint/2010/main" val="10631491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At the completion of the presentation, attendees will be able to:</a:t>
            </a:r>
          </a:p>
          <a:p>
            <a:pPr lvl="1"/>
            <a:r>
              <a:rPr lang="en-US" dirty="0" smtClean="0"/>
              <a:t>Compare and contrast bacteremia, sepsis and asymptomatic bacteremia</a:t>
            </a:r>
          </a:p>
          <a:p>
            <a:pPr lvl="1"/>
            <a:r>
              <a:rPr lang="en-US" dirty="0" smtClean="0"/>
              <a:t>Describe asymptomatic bacteremia</a:t>
            </a:r>
          </a:p>
          <a:p>
            <a:pPr lvl="1"/>
            <a:r>
              <a:rPr lang="en-US" dirty="0" smtClean="0"/>
              <a:t>Identify other diagnostic tests that might help distinguish between bacteremia, sepsis and asymptomatic bacteremia</a:t>
            </a:r>
          </a:p>
          <a:p>
            <a:pPr lvl="1"/>
            <a:r>
              <a:rPr lang="en-US" dirty="0"/>
              <a:t>Identify reasons why asymptomatic bacteremia may not warrant </a:t>
            </a:r>
            <a:r>
              <a:rPr lang="en-US" dirty="0" smtClean="0"/>
              <a:t>treatment</a:t>
            </a:r>
            <a:endParaRPr lang="en-US" dirty="0"/>
          </a:p>
          <a:p>
            <a:pPr lvl="1"/>
            <a:r>
              <a:rPr lang="en-US" dirty="0" smtClean="0"/>
              <a:t>Describe occult bacteremia in children and contrast this with asymptomatic bacteremia</a:t>
            </a:r>
            <a:endParaRPr lang="en-US" dirty="0"/>
          </a:p>
        </p:txBody>
      </p:sp>
    </p:spTree>
    <p:extLst>
      <p:ext uri="{BB962C8B-B14F-4D97-AF65-F5344CB8AC3E}">
        <p14:creationId xmlns:p14="http://schemas.microsoft.com/office/powerpoint/2010/main" val="9015505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Phenotypic detection of </a:t>
            </a:r>
            <a:r>
              <a:rPr lang="en-US" dirty="0" err="1" smtClean="0"/>
              <a:t>carbapenem</a:t>
            </a:r>
            <a:endParaRPr lang="en-US" dirty="0"/>
          </a:p>
        </p:txBody>
      </p:sp>
      <p:sp>
        <p:nvSpPr>
          <p:cNvPr id="3" name="Text Placeholder 2"/>
          <p:cNvSpPr>
            <a:spLocks noGrp="1"/>
          </p:cNvSpPr>
          <p:nvPr>
            <p:ph type="body" idx="1"/>
          </p:nvPr>
        </p:nvSpPr>
        <p:spPr/>
        <p:txBody>
          <a:bodyPr/>
          <a:lstStyle/>
          <a:p>
            <a:r>
              <a:rPr lang="en-US" dirty="0" err="1" smtClean="0"/>
              <a:t>mCIM</a:t>
            </a:r>
            <a:r>
              <a:rPr lang="en-US" dirty="0" smtClean="0"/>
              <a:t>	</a:t>
            </a:r>
            <a:endParaRPr lang="en-US" dirty="0"/>
          </a:p>
        </p:txBody>
      </p:sp>
      <p:sp>
        <p:nvSpPr>
          <p:cNvPr id="4" name="Text Placeholder 3"/>
          <p:cNvSpPr>
            <a:spLocks noGrp="1"/>
          </p:cNvSpPr>
          <p:nvPr>
            <p:ph type="body" sz="quarter" idx="3"/>
          </p:nvPr>
        </p:nvSpPr>
        <p:spPr/>
        <p:txBody>
          <a:bodyPr/>
          <a:lstStyle/>
          <a:p>
            <a:r>
              <a:rPr lang="en-US" strike="sngStrike" dirty="0" smtClean="0"/>
              <a:t>Modified Hodge Test</a:t>
            </a:r>
            <a:r>
              <a:rPr lang="en-US" dirty="0" smtClean="0"/>
              <a:t> </a:t>
            </a:r>
            <a:r>
              <a:rPr lang="en-US" strike="sngStrike" dirty="0" smtClean="0"/>
              <a:t>(MHT)</a:t>
            </a:r>
            <a:endParaRPr lang="en-US" strike="sngStrike" dirty="0"/>
          </a:p>
        </p:txBody>
      </p:sp>
      <p:pic>
        <p:nvPicPr>
          <p:cNvPr id="13" name="Content Placeholder 12" descr="MHT.jpg"/>
          <p:cNvPicPr>
            <a:picLocks noGrp="1" noChangeAspect="1"/>
          </p:cNvPicPr>
          <p:nvPr>
            <p:ph sz="quarter" idx="14"/>
          </p:nvPr>
        </p:nvPicPr>
        <p:blipFill>
          <a:blip r:embed="rId2" cstate="print">
            <a:extLst>
              <a:ext uri="{28A0092B-C50C-407E-A947-70E740481C1C}">
                <a14:useLocalDpi xmlns:a14="http://schemas.microsoft.com/office/drawing/2010/main"/>
              </a:ext>
            </a:extLst>
          </a:blip>
          <a:srcRect/>
          <a:stretch>
            <a:fillRect/>
          </a:stretch>
        </p:blipFill>
        <p:spPr/>
      </p:pic>
      <p:pic>
        <p:nvPicPr>
          <p:cNvPr id="11" name="Content Placeholder 10" descr="IMG_8188.jpg"/>
          <p:cNvPicPr>
            <a:picLocks noGrp="1" noChangeAspect="1"/>
          </p:cNvPicPr>
          <p:nvPr>
            <p:ph sz="quarter" idx="13"/>
          </p:nvPr>
        </p:nvPicPr>
        <p:blipFill rotWithShape="1">
          <a:blip r:embed="rId3" cstate="print">
            <a:extLst>
              <a:ext uri="{28A0092B-C50C-407E-A947-70E740481C1C}">
                <a14:useLocalDpi xmlns:a14="http://schemas.microsoft.com/office/drawing/2010/main"/>
              </a:ext>
            </a:extLst>
          </a:blip>
          <a:srcRect l="-7292"/>
          <a:stretch/>
        </p:blipFill>
        <p:spPr>
          <a:xfrm>
            <a:off x="457200" y="2212848"/>
            <a:ext cx="3924300" cy="3913632"/>
          </a:xfrm>
        </p:spPr>
      </p:pic>
      <p:sp>
        <p:nvSpPr>
          <p:cNvPr id="14" name="TextBox 13"/>
          <p:cNvSpPr txBox="1"/>
          <p:nvPr/>
        </p:nvSpPr>
        <p:spPr>
          <a:xfrm>
            <a:off x="711200" y="6286500"/>
            <a:ext cx="3288080" cy="369332"/>
          </a:xfrm>
          <a:prstGeom prst="rect">
            <a:avLst/>
          </a:prstGeom>
          <a:noFill/>
        </p:spPr>
        <p:txBody>
          <a:bodyPr wrap="none" rtlCol="0">
            <a:spAutoFit/>
          </a:bodyPr>
          <a:lstStyle/>
          <a:p>
            <a:r>
              <a:rPr lang="en-US" dirty="0" err="1" smtClean="0"/>
              <a:t>Pos</a:t>
            </a:r>
            <a:r>
              <a:rPr lang="en-US" dirty="0" smtClean="0"/>
              <a:t> = 6 </a:t>
            </a:r>
            <a:r>
              <a:rPr lang="mr-IN" dirty="0" smtClean="0"/>
              <a:t>–</a:t>
            </a:r>
            <a:r>
              <a:rPr lang="en-US" dirty="0" smtClean="0"/>
              <a:t> 15 mm; </a:t>
            </a:r>
            <a:r>
              <a:rPr lang="en-US" dirty="0" err="1" smtClean="0"/>
              <a:t>Neg</a:t>
            </a:r>
            <a:r>
              <a:rPr lang="en-US" dirty="0" smtClean="0"/>
              <a:t> </a:t>
            </a:r>
            <a:r>
              <a:rPr lang="en-US" u="sng" dirty="0" smtClean="0"/>
              <a:t>&gt;</a:t>
            </a:r>
            <a:r>
              <a:rPr lang="en-US" dirty="0" smtClean="0"/>
              <a:t> 19 mm</a:t>
            </a:r>
            <a:endParaRPr lang="en-US" dirty="0"/>
          </a:p>
        </p:txBody>
      </p:sp>
      <p:sp>
        <p:nvSpPr>
          <p:cNvPr id="15" name="TextBox 14"/>
          <p:cNvSpPr txBox="1"/>
          <p:nvPr/>
        </p:nvSpPr>
        <p:spPr>
          <a:xfrm>
            <a:off x="4864100" y="6286500"/>
            <a:ext cx="3857584" cy="369332"/>
          </a:xfrm>
          <a:prstGeom prst="rect">
            <a:avLst/>
          </a:prstGeom>
          <a:noFill/>
        </p:spPr>
        <p:txBody>
          <a:bodyPr wrap="none" rtlCol="0">
            <a:spAutoFit/>
          </a:bodyPr>
          <a:lstStyle/>
          <a:p>
            <a:r>
              <a:rPr lang="en-US" dirty="0" err="1" smtClean="0"/>
              <a:t>Pos</a:t>
            </a:r>
            <a:r>
              <a:rPr lang="en-US" dirty="0" smtClean="0"/>
              <a:t>:  Cloverleaf; </a:t>
            </a:r>
            <a:r>
              <a:rPr lang="en-US" dirty="0" err="1" smtClean="0"/>
              <a:t>Neg</a:t>
            </a:r>
            <a:r>
              <a:rPr lang="en-US" dirty="0" smtClean="0"/>
              <a:t>:  No cloverleaf</a:t>
            </a:r>
            <a:endParaRPr lang="en-US" dirty="0"/>
          </a:p>
        </p:txBody>
      </p:sp>
    </p:spTree>
    <p:extLst>
      <p:ext uri="{BB962C8B-B14F-4D97-AF65-F5344CB8AC3E}">
        <p14:creationId xmlns:p14="http://schemas.microsoft.com/office/powerpoint/2010/main" val="100798414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phenotypic detection</a:t>
            </a:r>
            <a:endParaRPr lang="en-US" dirty="0"/>
          </a:p>
        </p:txBody>
      </p:sp>
      <p:sp>
        <p:nvSpPr>
          <p:cNvPr id="3" name="Content Placeholder 2"/>
          <p:cNvSpPr>
            <a:spLocks noGrp="1"/>
          </p:cNvSpPr>
          <p:nvPr>
            <p:ph idx="1"/>
          </p:nvPr>
        </p:nvSpPr>
        <p:spPr/>
        <p:txBody>
          <a:bodyPr>
            <a:normAutofit lnSpcReduction="10000"/>
          </a:bodyPr>
          <a:lstStyle/>
          <a:p>
            <a:r>
              <a:rPr lang="en-US" dirty="0" smtClean="0"/>
              <a:t>CLSI subcommittee has recommended that MHT be removed in January 2018</a:t>
            </a:r>
          </a:p>
          <a:p>
            <a:r>
              <a:rPr lang="en-US" dirty="0" err="1" smtClean="0"/>
              <a:t>mCIM</a:t>
            </a:r>
            <a:r>
              <a:rPr lang="en-US" dirty="0" smtClean="0"/>
              <a:t> and </a:t>
            </a:r>
            <a:r>
              <a:rPr lang="en-US" dirty="0" err="1" smtClean="0"/>
              <a:t>Carba</a:t>
            </a:r>
            <a:r>
              <a:rPr lang="en-US" dirty="0" smtClean="0"/>
              <a:t>-NP will be the recommended phenotypic detection methods</a:t>
            </a:r>
          </a:p>
          <a:p>
            <a:r>
              <a:rPr lang="en-US" dirty="0" smtClean="0"/>
              <a:t>Although </a:t>
            </a:r>
            <a:r>
              <a:rPr lang="en-US" dirty="0" err="1" smtClean="0"/>
              <a:t>Carba</a:t>
            </a:r>
            <a:r>
              <a:rPr lang="en-US" dirty="0" smtClean="0"/>
              <a:t>-NP currently listed for </a:t>
            </a:r>
            <a:r>
              <a:rPr lang="en-US" dirty="0" err="1" smtClean="0"/>
              <a:t>Acinetobacter</a:t>
            </a:r>
            <a:r>
              <a:rPr lang="en-US" dirty="0" smtClean="0"/>
              <a:t> in CLSI, subcommittee has recommended removal in January 2018, so must test </a:t>
            </a:r>
            <a:r>
              <a:rPr lang="en-US" dirty="0" err="1" smtClean="0"/>
              <a:t>Acinetobacter</a:t>
            </a:r>
            <a:r>
              <a:rPr lang="en-US" dirty="0" smtClean="0"/>
              <a:t> genetically</a:t>
            </a:r>
          </a:p>
          <a:p>
            <a:r>
              <a:rPr lang="en-US" dirty="0" smtClean="0"/>
              <a:t>If you want to consider adding </a:t>
            </a:r>
            <a:r>
              <a:rPr lang="en-US" dirty="0" err="1" smtClean="0"/>
              <a:t>mCIM</a:t>
            </a:r>
            <a:r>
              <a:rPr lang="en-US" dirty="0" smtClean="0"/>
              <a:t>:</a:t>
            </a:r>
          </a:p>
          <a:p>
            <a:pPr lvl="1"/>
            <a:r>
              <a:rPr lang="en-US" dirty="0" smtClean="0"/>
              <a:t>Consider validation:</a:t>
            </a:r>
          </a:p>
          <a:p>
            <a:pPr lvl="2"/>
            <a:r>
              <a:rPr lang="en-US" dirty="0" smtClean="0"/>
              <a:t>Request isolates from CDC AR Bank</a:t>
            </a:r>
          </a:p>
          <a:p>
            <a:pPr lvl="2"/>
            <a:r>
              <a:rPr lang="en-US" dirty="0" smtClean="0"/>
              <a:t>Use isolates that you submitted for testing elsewhere (but be careful </a:t>
            </a:r>
            <a:r>
              <a:rPr lang="en-US" dirty="0" smtClean="0"/>
              <a:t>to </a:t>
            </a:r>
            <a:r>
              <a:rPr lang="en-US" dirty="0" smtClean="0"/>
              <a:t>compare </a:t>
            </a:r>
            <a:r>
              <a:rPr lang="en-US" dirty="0" err="1" smtClean="0"/>
              <a:t>mCIM</a:t>
            </a:r>
            <a:r>
              <a:rPr lang="en-US" dirty="0" smtClean="0"/>
              <a:t> against </a:t>
            </a:r>
            <a:r>
              <a:rPr lang="en-US" dirty="0" err="1" smtClean="0"/>
              <a:t>mCIM</a:t>
            </a:r>
            <a:r>
              <a:rPr lang="en-US" dirty="0" smtClean="0"/>
              <a:t> rather than against previous MHT)</a:t>
            </a:r>
          </a:p>
          <a:p>
            <a:pPr lvl="1"/>
            <a:endParaRPr lang="en-US" dirty="0"/>
          </a:p>
        </p:txBody>
      </p:sp>
    </p:spTree>
    <p:extLst>
      <p:ext uri="{BB962C8B-B14F-4D97-AF65-F5344CB8AC3E}">
        <p14:creationId xmlns:p14="http://schemas.microsoft.com/office/powerpoint/2010/main" val="48430517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nSpc>
                <a:spcPct val="90000"/>
              </a:lnSpc>
            </a:pPr>
            <a:r>
              <a:rPr lang="en-US" sz="3600" dirty="0"/>
              <a:t>Establish regional laboratories as a national resource for AR testing and </a:t>
            </a:r>
            <a:r>
              <a:rPr lang="en-US" sz="3600" dirty="0" smtClean="0"/>
              <a:t>characterization</a:t>
            </a:r>
            <a:endParaRPr lang="en-US" sz="3600" dirty="0"/>
          </a:p>
        </p:txBody>
      </p:sp>
      <p:sp>
        <p:nvSpPr>
          <p:cNvPr id="3" name="Content Placeholder 2"/>
          <p:cNvSpPr>
            <a:spLocks noGrp="1"/>
          </p:cNvSpPr>
          <p:nvPr>
            <p:ph sz="half" idx="2"/>
          </p:nvPr>
        </p:nvSpPr>
        <p:spPr/>
        <p:txBody>
          <a:bodyPr>
            <a:normAutofit lnSpcReduction="10000"/>
          </a:bodyPr>
          <a:lstStyle/>
          <a:p>
            <a:r>
              <a:rPr lang="en-US" dirty="0"/>
              <a:t>Regional Lab</a:t>
            </a:r>
          </a:p>
          <a:p>
            <a:pPr lvl="1"/>
            <a:r>
              <a:rPr lang="en-US" dirty="0"/>
              <a:t>Broth </a:t>
            </a:r>
            <a:r>
              <a:rPr lang="en-US" dirty="0" err="1"/>
              <a:t>Microdilution</a:t>
            </a:r>
            <a:endParaRPr lang="en-US" dirty="0"/>
          </a:p>
          <a:p>
            <a:pPr lvl="1"/>
            <a:r>
              <a:rPr lang="en-US" dirty="0"/>
              <a:t>Able to detect </a:t>
            </a:r>
            <a:r>
              <a:rPr lang="en-US" dirty="0" err="1"/>
              <a:t>carbapenemases</a:t>
            </a:r>
            <a:r>
              <a:rPr lang="en-US" dirty="0"/>
              <a:t> that Cepheid does not</a:t>
            </a:r>
          </a:p>
          <a:p>
            <a:pPr lvl="1"/>
            <a:r>
              <a:rPr lang="en-US" dirty="0" err="1"/>
              <a:t>Mcr</a:t>
            </a:r>
            <a:r>
              <a:rPr lang="en-US" dirty="0"/>
              <a:t> </a:t>
            </a:r>
            <a:r>
              <a:rPr lang="en-US" dirty="0" smtClean="0"/>
              <a:t>testing</a:t>
            </a:r>
          </a:p>
          <a:p>
            <a:pPr lvl="1"/>
            <a:r>
              <a:rPr lang="en-US" dirty="0" smtClean="0"/>
              <a:t>Help with contact surveillance</a:t>
            </a:r>
            <a:endParaRPr lang="en-US" dirty="0"/>
          </a:p>
          <a:p>
            <a:pPr lvl="1"/>
            <a:r>
              <a:rPr lang="en-US" dirty="0"/>
              <a:t>May help with outbreak investigation</a:t>
            </a:r>
          </a:p>
          <a:p>
            <a:r>
              <a:rPr lang="en-US" dirty="0"/>
              <a:t>CDC resources</a:t>
            </a:r>
          </a:p>
          <a:p>
            <a:pPr lvl="1"/>
            <a:r>
              <a:rPr lang="en-US" dirty="0"/>
              <a:t>Provide testing for additional antimicrobials</a:t>
            </a:r>
          </a:p>
          <a:p>
            <a:pPr lvl="1"/>
            <a:r>
              <a:rPr lang="en-US" dirty="0"/>
              <a:t>Help with outbreak investigation if approved</a:t>
            </a:r>
          </a:p>
          <a:p>
            <a:pPr lvl="1"/>
            <a:r>
              <a:rPr lang="en-US" dirty="0"/>
              <a:t>Will provide </a:t>
            </a:r>
            <a:r>
              <a:rPr lang="en-US" dirty="0" err="1"/>
              <a:t>epi</a:t>
            </a:r>
            <a:r>
              <a:rPr lang="en-US" dirty="0"/>
              <a:t> help and advise re facility investigation/monitoring/surveillance</a:t>
            </a:r>
          </a:p>
          <a:p>
            <a:endParaRPr lang="en-US" dirty="0"/>
          </a:p>
        </p:txBody>
      </p:sp>
      <p:sp>
        <p:nvSpPr>
          <p:cNvPr id="4" name="Content Placeholder 3"/>
          <p:cNvSpPr>
            <a:spLocks noGrp="1"/>
          </p:cNvSpPr>
          <p:nvPr>
            <p:ph sz="quarter" idx="13"/>
          </p:nvPr>
        </p:nvSpPr>
        <p:spPr/>
        <p:txBody>
          <a:bodyPr>
            <a:normAutofit/>
          </a:bodyPr>
          <a:lstStyle/>
          <a:p>
            <a:r>
              <a:rPr lang="en-US" dirty="0" smtClean="0"/>
              <a:t>Contact surveillance or point prevalence study</a:t>
            </a:r>
          </a:p>
          <a:p>
            <a:pPr lvl="1"/>
            <a:r>
              <a:rPr lang="en-US" dirty="0" smtClean="0"/>
              <a:t>Cepheid approved by FDA</a:t>
            </a:r>
          </a:p>
          <a:p>
            <a:pPr lvl="1"/>
            <a:r>
              <a:rPr lang="en-US" dirty="0" smtClean="0"/>
              <a:t>Direct plating</a:t>
            </a:r>
          </a:p>
          <a:p>
            <a:pPr lvl="1"/>
            <a:endParaRPr lang="en-US" dirty="0" smtClean="0"/>
          </a:p>
        </p:txBody>
      </p:sp>
      <p:pic>
        <p:nvPicPr>
          <p:cNvPr id="5" name="Picture 4" descr="directplatingCREsurveillance.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16200000">
            <a:off x="893145" y="3005757"/>
            <a:ext cx="3353303" cy="3416659"/>
          </a:xfrm>
          <a:prstGeom prst="rect">
            <a:avLst/>
          </a:prstGeom>
        </p:spPr>
      </p:pic>
    </p:spTree>
    <p:extLst>
      <p:ext uri="{BB962C8B-B14F-4D97-AF65-F5344CB8AC3E}">
        <p14:creationId xmlns:p14="http://schemas.microsoft.com/office/powerpoint/2010/main" val="32715366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partners for detecting an unusual problem</a:t>
            </a:r>
            <a:endParaRPr lang="en-US" dirty="0"/>
          </a:p>
        </p:txBody>
      </p:sp>
      <p:pic>
        <p:nvPicPr>
          <p:cNvPr id="5" name="Picture 3"/>
          <p:cNvPicPr>
            <a:picLocks noGrp="1" noChangeAspect="1" noChangeArrowheads="1"/>
          </p:cNvPicPr>
          <p:nvPr>
            <p:ph sz="quarter" idx="13"/>
          </p:nvPr>
        </p:nvPicPr>
        <p:blipFill>
          <a:blip r:embed="rId2" cstate="print">
            <a:extLst>
              <a:ext uri="{28A0092B-C50C-407E-A947-70E740481C1C}">
                <a14:useLocalDpi xmlns:a14="http://schemas.microsoft.com/office/drawing/2010/main"/>
              </a:ext>
            </a:extLst>
          </a:blip>
          <a:srcRect/>
          <a:stretch>
            <a:fillRect/>
          </a:stretch>
        </p:blipFill>
        <p:spPr/>
      </p:pic>
      <p:pic>
        <p:nvPicPr>
          <p:cNvPr id="6" name="Picture 4"/>
          <p:cNvPicPr>
            <a:picLocks noGrp="1" noChangeAspect="1" noChangeArrowheads="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709582" y="1600200"/>
            <a:ext cx="4212167" cy="4525963"/>
          </a:xfrm>
        </p:spPr>
      </p:pic>
      <p:sp>
        <p:nvSpPr>
          <p:cNvPr id="7" name="TextBox 6"/>
          <p:cNvSpPr txBox="1"/>
          <p:nvPr/>
        </p:nvSpPr>
        <p:spPr>
          <a:xfrm>
            <a:off x="573620" y="6271167"/>
            <a:ext cx="3719738" cy="369332"/>
          </a:xfrm>
          <a:prstGeom prst="rect">
            <a:avLst/>
          </a:prstGeom>
          <a:noFill/>
        </p:spPr>
        <p:txBody>
          <a:bodyPr wrap="none" rtlCol="0">
            <a:spAutoFit/>
          </a:bodyPr>
          <a:lstStyle/>
          <a:p>
            <a:r>
              <a:rPr lang="en-US" dirty="0" smtClean="0"/>
              <a:t>Astute microbiologist/</a:t>
            </a:r>
            <a:r>
              <a:rPr lang="en-US" dirty="0" err="1" smtClean="0"/>
              <a:t>laboratorian</a:t>
            </a:r>
            <a:endParaRPr lang="en-US" dirty="0"/>
          </a:p>
        </p:txBody>
      </p:sp>
      <p:sp>
        <p:nvSpPr>
          <p:cNvPr id="8" name="TextBox 7"/>
          <p:cNvSpPr txBox="1"/>
          <p:nvPr/>
        </p:nvSpPr>
        <p:spPr>
          <a:xfrm>
            <a:off x="5340201" y="6275405"/>
            <a:ext cx="2688544" cy="369332"/>
          </a:xfrm>
          <a:prstGeom prst="rect">
            <a:avLst/>
          </a:prstGeom>
          <a:noFill/>
        </p:spPr>
        <p:txBody>
          <a:bodyPr wrap="none" rtlCol="0">
            <a:spAutoFit/>
          </a:bodyPr>
          <a:lstStyle/>
          <a:p>
            <a:r>
              <a:rPr lang="en-US" dirty="0" smtClean="0"/>
              <a:t>Astute facility personnel</a:t>
            </a:r>
            <a:endParaRPr lang="en-US" dirty="0"/>
          </a:p>
        </p:txBody>
      </p:sp>
    </p:spTree>
    <p:extLst>
      <p:ext uri="{BB962C8B-B14F-4D97-AF65-F5344CB8AC3E}">
        <p14:creationId xmlns:p14="http://schemas.microsoft.com/office/powerpoint/2010/main" val="132207035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8" name="Content Placeholder 7"/>
          <p:cNvSpPr>
            <a:spLocks noGrp="1"/>
          </p:cNvSpPr>
          <p:nvPr>
            <p:ph sz="half" idx="2"/>
          </p:nvPr>
        </p:nvSpPr>
        <p:spPr>
          <a:xfrm>
            <a:off x="4648199" y="1600200"/>
            <a:ext cx="4188883" cy="4526280"/>
          </a:xfrm>
        </p:spPr>
        <p:txBody>
          <a:bodyPr/>
          <a:lstStyle/>
          <a:p>
            <a:r>
              <a:rPr lang="en-US" dirty="0" smtClean="0"/>
              <a:t>Julia Kiehlbauch, Ph.D.</a:t>
            </a:r>
            <a:br>
              <a:rPr lang="en-US" dirty="0" smtClean="0"/>
            </a:br>
            <a:r>
              <a:rPr lang="en-US" dirty="0" smtClean="0">
                <a:hlinkClick r:id="rId2"/>
              </a:rPr>
              <a:t>jkiehlbauch@gmail.com</a:t>
            </a:r>
            <a:endParaRPr lang="en-US" dirty="0" smtClean="0"/>
          </a:p>
          <a:p>
            <a:endParaRPr lang="en-US" dirty="0"/>
          </a:p>
          <a:p>
            <a:r>
              <a:rPr lang="en-US" dirty="0" smtClean="0"/>
              <a:t>Nevada </a:t>
            </a:r>
            <a:r>
              <a:rPr lang="en-US" dirty="0" smtClean="0"/>
              <a:t>State Public Health Laboratory</a:t>
            </a:r>
            <a:br>
              <a:rPr lang="en-US" dirty="0" smtClean="0"/>
            </a:br>
            <a:r>
              <a:rPr lang="en-US" dirty="0" smtClean="0"/>
              <a:t>775</a:t>
            </a:r>
            <a:r>
              <a:rPr lang="en-US" dirty="0" smtClean="0"/>
              <a:t>-688-1335</a:t>
            </a:r>
          </a:p>
        </p:txBody>
      </p:sp>
      <p:pic>
        <p:nvPicPr>
          <p:cNvPr id="9" name="Content Placeholder 5" descr="j0078622[1]"/>
          <p:cNvPicPr>
            <a:picLocks noGrp="1" noChangeAspect="1" noChangeArrowheads="1"/>
          </p:cNvPicPr>
          <p:nvPr>
            <p:ph sz="quarter" idx="13"/>
          </p:nvPr>
        </p:nvPicPr>
        <p:blipFill rotWithShape="1">
          <a:blip r:embed="rId3" cstate="print">
            <a:extLst>
              <a:ext uri="{28A0092B-C50C-407E-A947-70E740481C1C}">
                <a14:useLocalDpi xmlns:a14="http://schemas.microsoft.com/office/drawing/2010/main"/>
              </a:ext>
            </a:extLst>
          </a:blip>
          <a:srcRect l="-46326" r="-46326"/>
          <a:stretch/>
        </p:blipFill>
        <p:spPr>
          <a:prstGeom prst="rect">
            <a:avLst/>
          </a:prstGeom>
          <a:solidFill>
            <a:schemeClr val="accent1"/>
          </a:solidFill>
          <a:ln/>
        </p:spPr>
      </p:pic>
    </p:spTree>
    <p:extLst>
      <p:ext uri="{BB962C8B-B14F-4D97-AF65-F5344CB8AC3E}">
        <p14:creationId xmlns:p14="http://schemas.microsoft.com/office/powerpoint/2010/main" val="7029758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7579"/>
            <a:ext cx="8229600" cy="1151303"/>
          </a:xfrm>
        </p:spPr>
        <p:txBody>
          <a:bodyPr/>
          <a:lstStyle/>
          <a:p>
            <a:r>
              <a:rPr lang="en-US" smtClean="0"/>
              <a:t>What is bacteremia?</a:t>
            </a:r>
            <a:endParaRPr lang="en-US" dirty="0"/>
          </a:p>
        </p:txBody>
      </p:sp>
      <p:sp>
        <p:nvSpPr>
          <p:cNvPr id="12" name="Content Placeholder 11"/>
          <p:cNvSpPr>
            <a:spLocks noGrp="1"/>
          </p:cNvSpPr>
          <p:nvPr>
            <p:ph idx="1"/>
          </p:nvPr>
        </p:nvSpPr>
        <p:spPr>
          <a:xfrm>
            <a:off x="457200" y="1293628"/>
            <a:ext cx="8229600" cy="4525963"/>
          </a:xfrm>
          <a:ln>
            <a:noFill/>
          </a:ln>
        </p:spPr>
        <p:txBody>
          <a:bodyPr>
            <a:normAutofit fontScale="32500" lnSpcReduction="20000"/>
          </a:bodyPr>
          <a:lstStyle/>
          <a:p>
            <a:pPr marL="0" indent="0">
              <a:buNone/>
            </a:pPr>
            <a:endParaRPr lang="en-US" b="1" dirty="0" smtClean="0"/>
          </a:p>
          <a:p>
            <a:pPr marL="0" indent="0">
              <a:buNone/>
            </a:pPr>
            <a:r>
              <a:rPr lang="en-US" sz="4900" b="1" dirty="0" smtClean="0">
                <a:solidFill>
                  <a:srgbClr val="000000"/>
                </a:solidFill>
                <a:ea typeface="Verdana"/>
                <a:cs typeface="Verdana"/>
              </a:rPr>
              <a:t>2017 ICD-10-CM Diagnosis Code </a:t>
            </a:r>
            <a:r>
              <a:rPr lang="en-US" sz="4900" b="1" dirty="0" smtClean="0">
                <a:solidFill>
                  <a:srgbClr val="000000"/>
                </a:solidFill>
                <a:ea typeface="Consolas"/>
                <a:cs typeface="Consolas"/>
              </a:rPr>
              <a:t>R78.81</a:t>
            </a:r>
            <a:r>
              <a:rPr lang="en-US" sz="4900" b="1" dirty="0" smtClean="0">
                <a:solidFill>
                  <a:srgbClr val="000000"/>
                </a:solidFill>
                <a:ea typeface="Verdana"/>
                <a:cs typeface="Verdana"/>
              </a:rPr>
              <a:t>  Bacteremia</a:t>
            </a:r>
            <a:endParaRPr lang="en-US" sz="4900" b="1" dirty="0" smtClean="0">
              <a:solidFill>
                <a:srgbClr val="FFFFFF"/>
              </a:solidFill>
              <a:ea typeface="Verdana"/>
              <a:cs typeface="Verdana"/>
            </a:endParaRPr>
          </a:p>
          <a:p>
            <a:endParaRPr lang="en-US" sz="2900" b="1" dirty="0" smtClean="0">
              <a:solidFill>
                <a:srgbClr val="FFFFFF"/>
              </a:solidFill>
              <a:ea typeface="Verdana"/>
              <a:cs typeface="Verdana"/>
            </a:endParaRPr>
          </a:p>
          <a:p>
            <a:pPr marL="0" indent="0">
              <a:buNone/>
            </a:pPr>
            <a:r>
              <a:rPr lang="en-US" sz="6400" b="1" dirty="0" smtClean="0">
                <a:solidFill>
                  <a:srgbClr val="000000"/>
                </a:solidFill>
                <a:ea typeface="Verdana"/>
                <a:cs typeface="Verdana"/>
              </a:rPr>
              <a:t>Clinical Information</a:t>
            </a:r>
          </a:p>
          <a:p>
            <a:pPr marL="0" indent="0">
              <a:buNone/>
            </a:pPr>
            <a:r>
              <a:rPr lang="en-US" sz="6400" dirty="0" smtClean="0">
                <a:solidFill>
                  <a:srgbClr val="000000"/>
                </a:solidFill>
                <a:ea typeface="Verdana"/>
                <a:cs typeface="Verdana"/>
              </a:rPr>
              <a:t>The presence of viable bacteria circulating in the blood. Fever, chills, tachycardia, and tachypnea are common acute manifestations of bacteremia. The majority of cases are seen in already hospitalized patients, most of whom have underlying diseases or procedures which render their bloodstreams susceptible to invasion.</a:t>
            </a:r>
          </a:p>
          <a:p>
            <a:pPr marL="0" indent="0">
              <a:buNone/>
            </a:pPr>
            <a:endParaRPr lang="en-US" sz="2900" dirty="0" smtClean="0">
              <a:solidFill>
                <a:srgbClr val="000000"/>
              </a:solidFill>
              <a:ea typeface="Verdana"/>
              <a:cs typeface="Verdana"/>
            </a:endParaRPr>
          </a:p>
          <a:p>
            <a:pPr marL="0" indent="0">
              <a:buNone/>
            </a:pPr>
            <a:r>
              <a:rPr lang="en-US" sz="5500" b="1" dirty="0" smtClean="0">
                <a:solidFill>
                  <a:srgbClr val="223442"/>
                </a:solidFill>
                <a:ea typeface="Helvetica"/>
                <a:cs typeface="Helvetica"/>
              </a:rPr>
              <a:t>Symptoms and Signs</a:t>
            </a:r>
            <a:endParaRPr lang="en-US" sz="4900" b="1" dirty="0" smtClean="0">
              <a:solidFill>
                <a:srgbClr val="223442"/>
              </a:solidFill>
              <a:ea typeface="Helvetica"/>
              <a:cs typeface="Helvetica"/>
            </a:endParaRPr>
          </a:p>
          <a:p>
            <a:pPr marL="0" indent="0">
              <a:buNone/>
            </a:pPr>
            <a:r>
              <a:rPr lang="en-US" sz="5600" dirty="0" smtClean="0">
                <a:solidFill>
                  <a:srgbClr val="333333"/>
                </a:solidFill>
                <a:ea typeface="Helvetica"/>
                <a:cs typeface="Helvetica"/>
              </a:rPr>
              <a:t>Some patients are asymptomatic or have only mild fever.</a:t>
            </a:r>
          </a:p>
          <a:p>
            <a:endParaRPr lang="en-US" sz="3200" dirty="0" smtClean="0">
              <a:solidFill>
                <a:srgbClr val="333333"/>
              </a:solidFill>
              <a:latin typeface="Helvetica"/>
              <a:ea typeface="Helvetica"/>
              <a:cs typeface="Helvetica"/>
            </a:endParaRPr>
          </a:p>
          <a:p>
            <a:pPr marL="0" indent="0">
              <a:buNone/>
            </a:pPr>
            <a:r>
              <a:rPr lang="en-US" sz="5600" dirty="0" smtClean="0">
                <a:solidFill>
                  <a:srgbClr val="333333"/>
                </a:solidFill>
                <a:ea typeface="Helvetica"/>
                <a:cs typeface="Helvetica"/>
              </a:rPr>
              <a:t>Development of symptoms such as tachypnea, shaking chills, persistent fever, altered sensorium, hypotension, and GI symptoms (abdominal pain, nausea, vomiting, diarrhea) suggests sepsis or septic shock. Septic shock develops in 25 to 40% of patients with significant bacteremia. Sustained bacteremia may cause metastatic focal infection or sepsis.</a:t>
            </a:r>
            <a:endParaRPr lang="en-US" sz="5600" dirty="0" smtClean="0"/>
          </a:p>
          <a:p>
            <a:pPr marL="0" indent="0">
              <a:buNone/>
            </a:pPr>
            <a:endParaRPr lang="en-US" sz="2900" dirty="0" smtClean="0"/>
          </a:p>
          <a:p>
            <a:pPr marL="0" indent="0">
              <a:buNone/>
            </a:pPr>
            <a:endParaRPr lang="en-US" sz="5600" dirty="0" smtClean="0">
              <a:solidFill>
                <a:schemeClr val="tx1"/>
              </a:solidFill>
            </a:endParaRPr>
          </a:p>
        </p:txBody>
      </p:sp>
    </p:spTree>
    <p:extLst>
      <p:ext uri="{BB962C8B-B14F-4D97-AF65-F5344CB8AC3E}">
        <p14:creationId xmlns:p14="http://schemas.microsoft.com/office/powerpoint/2010/main" val="85552622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70115"/>
          </a:xfrm>
        </p:spPr>
        <p:txBody>
          <a:bodyPr/>
          <a:lstStyle/>
          <a:p>
            <a:r>
              <a:rPr lang="en-US" dirty="0" smtClean="0"/>
              <a:t>Other definitions</a:t>
            </a:r>
            <a:endParaRPr lang="en-US" dirty="0"/>
          </a:p>
        </p:txBody>
      </p:sp>
      <p:sp>
        <p:nvSpPr>
          <p:cNvPr id="3" name="Content Placeholder 2"/>
          <p:cNvSpPr>
            <a:spLocks noGrp="1"/>
          </p:cNvSpPr>
          <p:nvPr>
            <p:ph idx="1"/>
          </p:nvPr>
        </p:nvSpPr>
        <p:spPr>
          <a:xfrm>
            <a:off x="457200" y="1376064"/>
            <a:ext cx="8229600" cy="4525963"/>
          </a:xfrm>
        </p:spPr>
        <p:txBody>
          <a:bodyPr>
            <a:noAutofit/>
          </a:bodyPr>
          <a:lstStyle/>
          <a:p>
            <a:pPr marL="0" indent="0">
              <a:buNone/>
            </a:pPr>
            <a:r>
              <a:rPr lang="en-US" sz="1600" b="1" dirty="0" smtClean="0">
                <a:solidFill>
                  <a:srgbClr val="000C14"/>
                </a:solidFill>
                <a:ea typeface="Helvetica"/>
                <a:cs typeface="Helvetica"/>
              </a:rPr>
              <a:t>Bacteremia</a:t>
            </a:r>
          </a:p>
          <a:p>
            <a:pPr marL="0" indent="0">
              <a:buNone/>
            </a:pPr>
            <a:r>
              <a:rPr lang="en-US" sz="1600" dirty="0" smtClean="0">
                <a:solidFill>
                  <a:srgbClr val="0C2436"/>
                </a:solidFill>
                <a:ea typeface="Helvetica"/>
                <a:cs typeface="Helvetica"/>
              </a:rPr>
              <a:t>Bacteremia is the presence of bacteria in the blood as evidenced by a positive blood culture. It is often transient and of no consequence; however, sustained bacteremia may lead to widespread infection and sepsis. </a:t>
            </a:r>
            <a:endParaRPr lang="en-US" sz="1600" dirty="0" smtClean="0">
              <a:solidFill>
                <a:srgbClr val="000C14"/>
              </a:solidFill>
              <a:ea typeface="Helvetica"/>
              <a:cs typeface="Helvetica"/>
            </a:endParaRPr>
          </a:p>
          <a:p>
            <a:pPr marL="0" indent="0">
              <a:lnSpc>
                <a:spcPct val="80000"/>
              </a:lnSpc>
              <a:buNone/>
            </a:pPr>
            <a:endParaRPr lang="en-US" sz="1200" dirty="0" smtClean="0">
              <a:solidFill>
                <a:srgbClr val="000C14"/>
              </a:solidFill>
              <a:ea typeface="Helvetica"/>
              <a:cs typeface="Helvetica"/>
            </a:endParaRPr>
          </a:p>
          <a:p>
            <a:pPr marL="0" indent="0">
              <a:buNone/>
            </a:pPr>
            <a:r>
              <a:rPr lang="en-US" sz="1600" b="1" dirty="0" smtClean="0">
                <a:solidFill>
                  <a:srgbClr val="000000"/>
                </a:solidFill>
                <a:ea typeface="Helvetica"/>
                <a:cs typeface="Helvetica"/>
              </a:rPr>
              <a:t>Systemic Inflammatory Response Syndrome (SIRS)</a:t>
            </a:r>
            <a:endParaRPr lang="en-US" sz="1600" dirty="0" smtClean="0">
              <a:solidFill>
                <a:srgbClr val="0C2436"/>
              </a:solidFill>
              <a:ea typeface="Helvetica"/>
              <a:cs typeface="Helvetica"/>
            </a:endParaRPr>
          </a:p>
          <a:p>
            <a:pPr marL="0" indent="0">
              <a:buNone/>
            </a:pPr>
            <a:r>
              <a:rPr lang="en-US" sz="1600" dirty="0" smtClean="0">
                <a:solidFill>
                  <a:srgbClr val="0C2436"/>
                </a:solidFill>
                <a:ea typeface="Helvetica"/>
                <a:cs typeface="Helvetica"/>
              </a:rPr>
              <a:t>Establishes a clinical response to a nonspecific condition of either infectious or noninfectious origin. SIRS criteria incl</a:t>
            </a:r>
            <a:r>
              <a:rPr lang="en-US" sz="1600" dirty="0" smtClean="0">
                <a:solidFill>
                  <a:srgbClr val="000000"/>
                </a:solidFill>
                <a:ea typeface="Helvetica"/>
                <a:cs typeface="Helvetica"/>
              </a:rPr>
              <a:t>ude:</a:t>
            </a:r>
          </a:p>
          <a:p>
            <a:r>
              <a:rPr lang="en-US" sz="1600" dirty="0" smtClean="0">
                <a:solidFill>
                  <a:srgbClr val="000000"/>
                </a:solidFill>
                <a:ea typeface="Helvetica"/>
                <a:cs typeface="Helvetica"/>
              </a:rPr>
              <a:t>Fever of more than 38°C (100.4°F) or less than 36°C (96.8°F)</a:t>
            </a:r>
          </a:p>
          <a:p>
            <a:r>
              <a:rPr lang="en-US" sz="1600" dirty="0" smtClean="0">
                <a:solidFill>
                  <a:srgbClr val="000000"/>
                </a:solidFill>
                <a:ea typeface="Helvetica"/>
                <a:cs typeface="Helvetica"/>
              </a:rPr>
              <a:t>Heart rate of more than 90 beats per minute</a:t>
            </a:r>
          </a:p>
          <a:p>
            <a:r>
              <a:rPr lang="en-US" sz="1600" dirty="0" smtClean="0">
                <a:solidFill>
                  <a:srgbClr val="000000"/>
                </a:solidFill>
                <a:ea typeface="Helvetica"/>
                <a:cs typeface="Helvetica"/>
              </a:rPr>
              <a:t>Respiratory rate of more than 20 breaths per minute or arterial carbon dioxide tension (PaCO2) of less than 32mm Hg</a:t>
            </a:r>
          </a:p>
          <a:p>
            <a:r>
              <a:rPr lang="en-US" sz="1600" dirty="0" smtClean="0">
                <a:solidFill>
                  <a:srgbClr val="000000"/>
                </a:solidFill>
                <a:ea typeface="Helvetica"/>
                <a:cs typeface="Helvetica"/>
              </a:rPr>
              <a:t>Abnormal white blood cell count (&gt;12,000/µL or &lt; 4,000/µL or &gt;10 percent immature [band] forms)</a:t>
            </a:r>
          </a:p>
          <a:p>
            <a:r>
              <a:rPr lang="en-US" sz="1600" dirty="0" smtClean="0">
                <a:solidFill>
                  <a:srgbClr val="000000"/>
                </a:solidFill>
                <a:ea typeface="Helvetica"/>
                <a:cs typeface="Helvetica"/>
              </a:rPr>
              <a:t>There </a:t>
            </a:r>
            <a:r>
              <a:rPr lang="en-US" sz="1600" dirty="0" smtClean="0">
                <a:solidFill>
                  <a:srgbClr val="0C2436"/>
                </a:solidFill>
                <a:ea typeface="Helvetica"/>
                <a:cs typeface="Helvetica"/>
              </a:rPr>
              <a:t>are two codes for SIRS of a non-infectious origin in ICD-10-CM, with assignment depending on the presence or absence of associated organ dysfunction: R65.10, systemic inflammatory response syndrome (SIRS) of non-infectious origin without acute organ dysfunction and R65.11, systemic inflammatory response syndrome (SIRS) of non-infectious origin with acute organ dysfunction.</a:t>
            </a:r>
          </a:p>
          <a:p>
            <a:endParaRPr lang="en-US" sz="1600" dirty="0" smtClean="0">
              <a:solidFill>
                <a:srgbClr val="0C2436"/>
              </a:solidFill>
              <a:ea typeface="Helvetica"/>
              <a:cs typeface="Helvetica"/>
            </a:endParaRPr>
          </a:p>
          <a:p>
            <a:pPr marL="0" indent="0">
              <a:buNone/>
            </a:pPr>
            <a:endParaRPr lang="en-US" sz="1600" dirty="0" smtClean="0">
              <a:solidFill>
                <a:srgbClr val="0C2436"/>
              </a:solidFill>
              <a:ea typeface="Helvetica"/>
              <a:cs typeface="Helvetica"/>
            </a:endParaRPr>
          </a:p>
          <a:p>
            <a:endParaRPr lang="en-US" sz="1600" dirty="0"/>
          </a:p>
        </p:txBody>
      </p:sp>
    </p:spTree>
    <p:extLst>
      <p:ext uri="{BB962C8B-B14F-4D97-AF65-F5344CB8AC3E}">
        <p14:creationId xmlns:p14="http://schemas.microsoft.com/office/powerpoint/2010/main" val="172630097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definitions</a:t>
            </a:r>
            <a:r>
              <a:rPr lang="mr-IN" dirty="0" smtClean="0"/>
              <a:t>…</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b="1" dirty="0">
                <a:solidFill>
                  <a:srgbClr val="0C2436"/>
                </a:solidFill>
                <a:ea typeface="Helvetica"/>
                <a:cs typeface="Helvetica"/>
              </a:rPr>
              <a:t>Sepsis</a:t>
            </a:r>
          </a:p>
          <a:p>
            <a:pPr marL="0" indent="0">
              <a:buNone/>
            </a:pPr>
            <a:r>
              <a:rPr lang="en-US" dirty="0">
                <a:solidFill>
                  <a:srgbClr val="0C2436"/>
                </a:solidFill>
                <a:ea typeface="Helvetica"/>
                <a:cs typeface="Helvetica"/>
              </a:rPr>
              <a:t>Sepsis can be defined as the presence of both an infection and a systemic inflammatory response. The clinical features include two or more of the SIRS criteria occurring as a result of a suspected or documented infection, taking into consideration the entire clinical picture of the patient. </a:t>
            </a:r>
          </a:p>
          <a:p>
            <a:pPr marL="0" indent="0">
              <a:buNone/>
            </a:pPr>
            <a:endParaRPr lang="en-US" b="1" dirty="0">
              <a:solidFill>
                <a:srgbClr val="000000"/>
              </a:solidFill>
              <a:ea typeface="Helvetica"/>
              <a:cs typeface="Helvetica"/>
            </a:endParaRPr>
          </a:p>
          <a:p>
            <a:pPr marL="0" indent="0">
              <a:buNone/>
            </a:pPr>
            <a:r>
              <a:rPr lang="en-US" b="1" dirty="0">
                <a:solidFill>
                  <a:srgbClr val="000000"/>
                </a:solidFill>
                <a:ea typeface="Helvetica"/>
                <a:cs typeface="Helvetica"/>
              </a:rPr>
              <a:t>Septicemia</a:t>
            </a:r>
          </a:p>
          <a:p>
            <a:pPr marL="0" indent="0">
              <a:buNone/>
            </a:pPr>
            <a:r>
              <a:rPr lang="en-US" dirty="0">
                <a:solidFill>
                  <a:srgbClr val="0C2436"/>
                </a:solidFill>
                <a:ea typeface="Helvetica"/>
                <a:cs typeface="Helvetica"/>
              </a:rPr>
              <a:t>Older term, </a:t>
            </a:r>
            <a:r>
              <a:rPr lang="en-US" dirty="0" smtClean="0">
                <a:solidFill>
                  <a:srgbClr val="0C2436"/>
                </a:solidFill>
                <a:ea typeface="Helvetica"/>
                <a:cs typeface="Helvetica"/>
              </a:rPr>
              <a:t>In ICD-10, May </a:t>
            </a:r>
            <a:r>
              <a:rPr lang="en-US" dirty="0">
                <a:solidFill>
                  <a:srgbClr val="0C2436"/>
                </a:solidFill>
                <a:ea typeface="Helvetica"/>
                <a:cs typeface="Helvetica"/>
              </a:rPr>
              <a:t>be used as a synonym for sepsis, unspecified organism</a:t>
            </a:r>
            <a:r>
              <a:rPr lang="en-US" dirty="0" smtClean="0">
                <a:solidFill>
                  <a:srgbClr val="0C2436"/>
                </a:solidFill>
                <a:ea typeface="Helvetica"/>
                <a:cs typeface="Helvetica"/>
              </a:rPr>
              <a:t>.  </a:t>
            </a:r>
            <a:endParaRPr lang="en-US" dirty="0">
              <a:solidFill>
                <a:srgbClr val="000C14"/>
              </a:solidFill>
              <a:ea typeface="Helvetica"/>
              <a:cs typeface="Helvetica"/>
            </a:endParaRPr>
          </a:p>
          <a:p>
            <a:pPr marL="0" indent="0">
              <a:buNone/>
            </a:pPr>
            <a:endParaRPr lang="en-US" b="1" dirty="0">
              <a:solidFill>
                <a:srgbClr val="0C2436"/>
              </a:solidFill>
              <a:ea typeface="Helvetica"/>
              <a:cs typeface="Helvetica"/>
            </a:endParaRPr>
          </a:p>
          <a:p>
            <a:pPr marL="0" indent="0">
              <a:buNone/>
            </a:pPr>
            <a:r>
              <a:rPr lang="en-US" b="1" dirty="0">
                <a:solidFill>
                  <a:srgbClr val="0C2436"/>
                </a:solidFill>
                <a:ea typeface="Helvetica"/>
                <a:cs typeface="Helvetica"/>
              </a:rPr>
              <a:t>Severe Sepsis</a:t>
            </a:r>
          </a:p>
          <a:p>
            <a:pPr marL="0" indent="0">
              <a:buNone/>
            </a:pPr>
            <a:r>
              <a:rPr lang="en-US" dirty="0">
                <a:solidFill>
                  <a:srgbClr val="0C2436"/>
                </a:solidFill>
                <a:ea typeface="Helvetica"/>
                <a:cs typeface="Helvetica"/>
              </a:rPr>
              <a:t>When a patient has sepsis with evidence of organ dysfunction, this is known as severe sepsis</a:t>
            </a:r>
            <a:endParaRPr lang="en-US" dirty="0"/>
          </a:p>
        </p:txBody>
      </p:sp>
    </p:spTree>
    <p:extLst>
      <p:ext uri="{BB962C8B-B14F-4D97-AF65-F5344CB8AC3E}">
        <p14:creationId xmlns:p14="http://schemas.microsoft.com/office/powerpoint/2010/main" val="16287817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2"/>
          <p:cNvSpPr txBox="1">
            <a:spLocks/>
          </p:cNvSpPr>
          <p:nvPr/>
        </p:nvSpPr>
        <p:spPr bwMode="auto">
          <a:xfrm>
            <a:off x="0" y="5595938"/>
            <a:ext cx="9144000" cy="126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228600" tIns="0" rIns="228600" bIns="0"/>
          <a:lstStyle>
            <a:lvl1pPr/>
            <a:lvl2pPr/>
            <a:lvl3pPr/>
            <a:lvl4pPr/>
            <a:lvl5pPr/>
            <a:lvl6pPr/>
            <a:lvl7pPr/>
            <a:lvl8pPr/>
            <a:lvl9pPr/>
          </a:lstStyle>
          <a:p>
            <a:pPr eaLnBrk="1" hangingPunct="1"/>
            <a:r>
              <a:rPr lang="en-US" sz="1400"/>
              <a:t>From: The Clinical Importance of Microbiological Findings in the Diagnosis and Management of Bloodstream Infections</a:t>
            </a:r>
          </a:p>
          <a:p>
            <a:pPr eaLnBrk="1" hangingPunct="1"/>
            <a:r>
              <a:rPr lang="en-US" sz="1200"/>
              <a:t>Clin Infect Dis. 2009;48(Supplement_4):S238-S245. doi:10.1086/598188</a:t>
            </a:r>
          </a:p>
          <a:p>
            <a:pPr eaLnBrk="1" hangingPunct="1"/>
            <a:r>
              <a:rPr lang="en-US" sz="1200"/>
              <a:t>Clin Infect Dis | © 2009 by the Infectious Diseases Society of America</a:t>
            </a:r>
          </a:p>
        </p:txBody>
      </p:sp>
      <p:sp>
        <p:nvSpPr>
          <p:cNvPr id="16387" name="Rectangle 2"/>
          <p:cNvSpPr>
            <a:spLocks noChangeArrowheads="1"/>
          </p:cNvSpPr>
          <p:nvPr/>
        </p:nvSpPr>
        <p:spPr bwMode="auto">
          <a:xfrm>
            <a:off x="0" y="24190"/>
            <a:ext cx="9144000" cy="6858000"/>
          </a:xfrm>
          <a:prstGeom prst="rect">
            <a:avLst/>
          </a:prstGeom>
          <a:noFill/>
          <a:ln w="25400">
            <a:solidFill>
              <a:srgbClr val="F2F2F2"/>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a:endParaRPr lang="en-US">
              <a:solidFill>
                <a:srgbClr val="FFFFFF"/>
              </a:solidFill>
            </a:endParaRPr>
          </a:p>
        </p:txBody>
      </p:sp>
      <p:cxnSp>
        <p:nvCxnSpPr>
          <p:cNvPr id="16388" name="Straight Connector 8"/>
          <p:cNvCxnSpPr>
            <a:cxnSpLocks noChangeShapeType="1"/>
          </p:cNvCxnSpPr>
          <p:nvPr/>
        </p:nvCxnSpPr>
        <p:spPr bwMode="auto">
          <a:xfrm>
            <a:off x="0" y="5518150"/>
            <a:ext cx="9144000" cy="0"/>
          </a:xfrm>
          <a:prstGeom prst="line">
            <a:avLst/>
          </a:prstGeom>
          <a:noFill/>
          <a:ln w="6350">
            <a:solidFill>
              <a:schemeClr val="tx1"/>
            </a:solidFill>
            <a:miter lim="800000"/>
            <a:headEnd/>
            <a:tailEnd/>
          </a:ln>
          <a:extLst>
            <a:ext uri="{909E8E84-426E-40dd-AFC4-6F175D3DCCD1}">
              <a14:hiddenFill xmlns:a14="http://schemas.microsoft.com/office/drawing/2010/main">
                <a:noFill/>
              </a14:hiddenFill>
            </a:ext>
          </a:extLst>
        </p:spPr>
      </p:cxnSp>
      <p:sp>
        <p:nvSpPr>
          <p:cNvPr id="16389" name="TextBox 3"/>
          <p:cNvSpPr txBox="1">
            <a:spLocks noChangeArrowheads="1"/>
          </p:cNvSpPr>
          <p:nvPr/>
        </p:nvSpPr>
        <p:spPr bwMode="auto">
          <a:xfrm>
            <a:off x="0" y="231775"/>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vl2pPr/>
            <a:lvl3pPr/>
            <a:lvl4pPr/>
            <a:lvl5pPr/>
            <a:lvl6pPr/>
            <a:lvl7pPr/>
            <a:lvl8pPr/>
            <a:lvl9pPr/>
          </a:lstStyle>
          <a:p>
            <a:pPr algn="ctr"/>
            <a:endParaRPr lang="en-US" sz="1400"/>
          </a:p>
        </p:txBody>
      </p:sp>
      <p:pic>
        <p:nvPicPr>
          <p:cNvPr id="16391" name="Picture 7" descr="Cove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600200" y="1597165"/>
            <a:ext cx="5943600" cy="37830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Classification of </a:t>
            </a:r>
            <a:r>
              <a:rPr lang="en-US" dirty="0" err="1" smtClean="0"/>
              <a:t>bacteremias</a:t>
            </a:r>
            <a:endParaRPr lang="en-US" dirty="0"/>
          </a:p>
        </p:txBody>
      </p:sp>
    </p:spTree>
    <p:extLst>
      <p:ext uri="{BB962C8B-B14F-4D97-AF65-F5344CB8AC3E}">
        <p14:creationId xmlns:p14="http://schemas.microsoft.com/office/powerpoint/2010/main" val="133627025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True vs. asymptomatic bacteremia?</a:t>
            </a:r>
            <a:endParaRPr lang="en-US" dirty="0"/>
          </a:p>
        </p:txBody>
      </p:sp>
      <p:sp>
        <p:nvSpPr>
          <p:cNvPr id="12" name="Content Placeholder 11"/>
          <p:cNvSpPr>
            <a:spLocks noGrp="1"/>
          </p:cNvSpPr>
          <p:nvPr>
            <p:ph idx="1"/>
          </p:nvPr>
        </p:nvSpPr>
        <p:spPr/>
        <p:txBody>
          <a:bodyPr>
            <a:normAutofit fontScale="85000" lnSpcReduction="10000"/>
          </a:bodyPr>
          <a:lstStyle/>
          <a:p>
            <a:endParaRPr lang="en-US" dirty="0" smtClean="0"/>
          </a:p>
          <a:p>
            <a:r>
              <a:rPr lang="en-US" dirty="0" smtClean="0"/>
              <a:t>Bacteremia is the presence of bacteria in the bloodstream. </a:t>
            </a:r>
          </a:p>
          <a:p>
            <a:r>
              <a:rPr lang="en-US" dirty="0" smtClean="0"/>
              <a:t>May occur spontaneously, during certain tissue infections, with use of indwelling GU or IV catheters, or after dental, GI, GU, wound-care, or other procedures. </a:t>
            </a:r>
          </a:p>
          <a:p>
            <a:r>
              <a:rPr lang="en-US" dirty="0" smtClean="0"/>
              <a:t>Some patients are asymptomatic or have only mild fever.</a:t>
            </a:r>
          </a:p>
          <a:p>
            <a:r>
              <a:rPr lang="en-US" dirty="0" smtClean="0"/>
              <a:t>Differentiate true from asymptomatic bacteremia by looking for development of other symptoms:</a:t>
            </a:r>
          </a:p>
          <a:p>
            <a:pPr lvl="1"/>
            <a:r>
              <a:rPr lang="en-US" dirty="0" smtClean="0"/>
              <a:t>Usually suggests more serious infection, such as sepsis or septic shock</a:t>
            </a:r>
          </a:p>
          <a:p>
            <a:pPr lvl="1"/>
            <a:r>
              <a:rPr lang="en-US" dirty="0" smtClean="0"/>
              <a:t>Look for tachypnea, shaking chills, persistent fever, altered sensorium, hypotension, and GI symptoms (abdominal pain, nausea, vomiting, diarrhea) suggests sepsis or septic shock. Septic shock develops in 25 to 40% of patients with significant bacteremia. </a:t>
            </a:r>
          </a:p>
          <a:p>
            <a:pPr lvl="1"/>
            <a:r>
              <a:rPr lang="en-US" dirty="0" smtClean="0"/>
              <a:t>Sustained bacteremia may </a:t>
            </a:r>
            <a:r>
              <a:rPr lang="en-US" dirty="0"/>
              <a:t>cause metastatic </a:t>
            </a:r>
            <a:r>
              <a:rPr lang="en-US" dirty="0" smtClean="0"/>
              <a:t>infections, </a:t>
            </a:r>
            <a:r>
              <a:rPr lang="en-US" dirty="0"/>
              <a:t>including endocarditis, especially in patients with </a:t>
            </a:r>
            <a:r>
              <a:rPr lang="en-US" dirty="0" err="1"/>
              <a:t>valvular</a:t>
            </a:r>
            <a:r>
              <a:rPr lang="en-US" dirty="0"/>
              <a:t> heart </a:t>
            </a:r>
            <a:r>
              <a:rPr lang="en-US" dirty="0" smtClean="0"/>
              <a:t>abnormalities.  </a:t>
            </a:r>
          </a:p>
          <a:p>
            <a:r>
              <a:rPr lang="en-US" dirty="0" smtClean="0"/>
              <a:t>Diagnosis is by blood culture and exclusion of focal infection. </a:t>
            </a:r>
          </a:p>
          <a:p>
            <a:endParaRPr lang="en-US" dirty="0"/>
          </a:p>
        </p:txBody>
      </p:sp>
    </p:spTree>
    <p:extLst>
      <p:ext uri="{BB962C8B-B14F-4D97-AF65-F5344CB8AC3E}">
        <p14:creationId xmlns:p14="http://schemas.microsoft.com/office/powerpoint/2010/main" val="229808654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causes of asymptomatic bacteremia</a:t>
            </a:r>
            <a:endParaRPr lang="en-US" dirty="0"/>
          </a:p>
        </p:txBody>
      </p:sp>
      <p:sp>
        <p:nvSpPr>
          <p:cNvPr id="3" name="Content Placeholder 2"/>
          <p:cNvSpPr>
            <a:spLocks noGrp="1"/>
          </p:cNvSpPr>
          <p:nvPr>
            <p:ph idx="1"/>
          </p:nvPr>
        </p:nvSpPr>
        <p:spPr/>
        <p:txBody>
          <a:bodyPr>
            <a:normAutofit/>
          </a:bodyPr>
          <a:lstStyle/>
          <a:p>
            <a:r>
              <a:rPr lang="en-US" dirty="0" smtClean="0"/>
              <a:t>Bacteremia may occur during</a:t>
            </a:r>
          </a:p>
          <a:p>
            <a:pPr lvl="1"/>
            <a:r>
              <a:rPr lang="en-US" dirty="0" smtClean="0"/>
              <a:t>Certain ordinary activities e.g. vigorous tooth brushing</a:t>
            </a:r>
          </a:p>
          <a:p>
            <a:pPr lvl="1"/>
            <a:r>
              <a:rPr lang="en-US" dirty="0" smtClean="0"/>
              <a:t>Dental or medical procedures</a:t>
            </a:r>
          </a:p>
          <a:p>
            <a:pPr lvl="2"/>
            <a:r>
              <a:rPr lang="en-US" dirty="0" smtClean="0"/>
              <a:t>Typically after manipulation of </a:t>
            </a:r>
            <a:r>
              <a:rPr lang="en-US" dirty="0" err="1" smtClean="0"/>
              <a:t>nonsterile</a:t>
            </a:r>
            <a:r>
              <a:rPr lang="en-US" dirty="0" smtClean="0"/>
              <a:t> body sites</a:t>
            </a:r>
          </a:p>
          <a:p>
            <a:pPr lvl="3"/>
            <a:r>
              <a:rPr lang="en-US" dirty="0" smtClean="0"/>
              <a:t>Dental procedures:  tooth cleaning, tooth extraction, </a:t>
            </a:r>
            <a:r>
              <a:rPr lang="en-US" dirty="0" err="1" smtClean="0"/>
              <a:t>peridontal</a:t>
            </a:r>
            <a:r>
              <a:rPr lang="en-US" dirty="0" smtClean="0"/>
              <a:t> work</a:t>
            </a:r>
          </a:p>
          <a:p>
            <a:pPr lvl="3"/>
            <a:r>
              <a:rPr lang="en-US" dirty="0" smtClean="0"/>
              <a:t>Gastrointestinal biopsy</a:t>
            </a:r>
          </a:p>
          <a:p>
            <a:pPr lvl="3"/>
            <a:r>
              <a:rPr lang="en-US" dirty="0" smtClean="0"/>
              <a:t>Rectal or prostate biopsy</a:t>
            </a:r>
          </a:p>
          <a:p>
            <a:pPr lvl="3"/>
            <a:r>
              <a:rPr lang="en-US" dirty="0" smtClean="0"/>
              <a:t>Percutaneous catheterization of the vascular system, bladder, or common bile duct</a:t>
            </a:r>
          </a:p>
          <a:p>
            <a:pPr lvl="3"/>
            <a:r>
              <a:rPr lang="en-US" dirty="0" smtClean="0"/>
              <a:t>Surgical debridement or drainage</a:t>
            </a:r>
          </a:p>
          <a:p>
            <a:pPr lvl="1"/>
            <a:r>
              <a:rPr lang="en-US" dirty="0" smtClean="0"/>
              <a:t>Certain bacterial infections</a:t>
            </a:r>
          </a:p>
          <a:p>
            <a:pPr lvl="2"/>
            <a:r>
              <a:rPr lang="en-US" dirty="0" smtClean="0"/>
              <a:t>May see transient bacteremia in intestinal Campylobacter infection</a:t>
            </a:r>
          </a:p>
          <a:p>
            <a:pPr lvl="1"/>
            <a:r>
              <a:rPr lang="en-US" dirty="0" smtClean="0"/>
              <a:t>Injection of recreational drugs</a:t>
            </a:r>
          </a:p>
          <a:p>
            <a:endParaRPr lang="en-US" dirty="0" smtClean="0"/>
          </a:p>
          <a:p>
            <a:endParaRPr lang="en-US" dirty="0" smtClean="0"/>
          </a:p>
          <a:p>
            <a:pPr lvl="1"/>
            <a:endParaRPr lang="en-US" dirty="0"/>
          </a:p>
        </p:txBody>
      </p:sp>
    </p:spTree>
    <p:extLst>
      <p:ext uri="{BB962C8B-B14F-4D97-AF65-F5344CB8AC3E}">
        <p14:creationId xmlns:p14="http://schemas.microsoft.com/office/powerpoint/2010/main" val="40278056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Diagnosis of bacteremia</a:t>
            </a:r>
            <a:endParaRPr lang="en-US" dirty="0"/>
          </a:p>
        </p:txBody>
      </p:sp>
      <p:sp>
        <p:nvSpPr>
          <p:cNvPr id="12" name="Content Placeholder 11"/>
          <p:cNvSpPr>
            <a:spLocks noGrp="1"/>
          </p:cNvSpPr>
          <p:nvPr>
            <p:ph idx="1"/>
          </p:nvPr>
        </p:nvSpPr>
        <p:spPr/>
        <p:txBody>
          <a:bodyPr>
            <a:normAutofit fontScale="92500" lnSpcReduction="20000"/>
          </a:bodyPr>
          <a:lstStyle/>
          <a:p>
            <a:r>
              <a:rPr lang="en-US" dirty="0" smtClean="0"/>
              <a:t>Clinical:</a:t>
            </a:r>
          </a:p>
          <a:p>
            <a:pPr lvl="1"/>
            <a:r>
              <a:rPr lang="en-US" dirty="0"/>
              <a:t>Look for </a:t>
            </a:r>
            <a:r>
              <a:rPr lang="en-US" dirty="0" smtClean="0"/>
              <a:t>focal infection(s)</a:t>
            </a:r>
            <a:endParaRPr lang="en-US" dirty="0"/>
          </a:p>
          <a:p>
            <a:pPr lvl="1">
              <a:spcAft>
                <a:spcPts val="600"/>
              </a:spcAft>
            </a:pPr>
            <a:r>
              <a:rPr lang="en-US" dirty="0" smtClean="0"/>
              <a:t>Medical history to see if explanation for bacteremia</a:t>
            </a:r>
          </a:p>
          <a:p>
            <a:r>
              <a:rPr lang="en-US" dirty="0" smtClean="0"/>
              <a:t>Laboratory</a:t>
            </a:r>
          </a:p>
          <a:p>
            <a:pPr lvl="1"/>
            <a:r>
              <a:rPr lang="en-US" dirty="0" smtClean="0"/>
              <a:t>Cultures:  blood and any other suspected sites</a:t>
            </a:r>
          </a:p>
          <a:p>
            <a:pPr lvl="2"/>
            <a:r>
              <a:rPr lang="en-US" dirty="0" smtClean="0"/>
              <a:t>Single </a:t>
            </a:r>
            <a:r>
              <a:rPr lang="en-US" dirty="0"/>
              <a:t>isolates of known pathogenic bacteria </a:t>
            </a:r>
            <a:r>
              <a:rPr lang="en-US" dirty="0" smtClean="0"/>
              <a:t>generally </a:t>
            </a:r>
            <a:r>
              <a:rPr lang="en-US" dirty="0"/>
              <a:t>considered to be true positive </a:t>
            </a:r>
            <a:r>
              <a:rPr lang="en-US" dirty="0" smtClean="0"/>
              <a:t>results</a:t>
            </a:r>
          </a:p>
          <a:p>
            <a:pPr lvl="2"/>
            <a:r>
              <a:rPr lang="en-US" dirty="0" smtClean="0"/>
              <a:t>Same pathogen from blood and suspected site highly significant</a:t>
            </a:r>
          </a:p>
          <a:p>
            <a:pPr lvl="2"/>
            <a:r>
              <a:rPr lang="en-US" dirty="0" smtClean="0"/>
              <a:t>How long did it take for the culture to turn positive</a:t>
            </a:r>
            <a:endParaRPr lang="en-US" dirty="0"/>
          </a:p>
          <a:p>
            <a:pPr lvl="2"/>
            <a:r>
              <a:rPr lang="en-US" dirty="0" smtClean="0"/>
              <a:t>Cultures </a:t>
            </a:r>
            <a:r>
              <a:rPr lang="en-US" dirty="0"/>
              <a:t>that grow multiple isolates or nonpathogenic bacteria are considered </a:t>
            </a:r>
            <a:r>
              <a:rPr lang="en-US" dirty="0" smtClean="0"/>
              <a:t>contaminated</a:t>
            </a:r>
          </a:p>
          <a:p>
            <a:pPr lvl="1"/>
            <a:r>
              <a:rPr lang="en-US" dirty="0" smtClean="0"/>
              <a:t>Consider viral diagnostic studies to rule out typical/seasonal viruses</a:t>
            </a:r>
            <a:br>
              <a:rPr lang="en-US" dirty="0" smtClean="0"/>
            </a:br>
            <a:r>
              <a:rPr lang="en-US" dirty="0" smtClean="0"/>
              <a:t>(e.g. Influenza)</a:t>
            </a:r>
          </a:p>
          <a:p>
            <a:pPr lvl="1"/>
            <a:r>
              <a:rPr lang="en-US" dirty="0" smtClean="0"/>
              <a:t>Look for other inflammatory markers</a:t>
            </a:r>
          </a:p>
          <a:p>
            <a:pPr lvl="2"/>
            <a:r>
              <a:rPr lang="en-US" dirty="0" smtClean="0"/>
              <a:t>CBC</a:t>
            </a:r>
          </a:p>
          <a:p>
            <a:pPr lvl="3"/>
            <a:r>
              <a:rPr lang="en-US" dirty="0" smtClean="0"/>
              <a:t>WBC</a:t>
            </a:r>
          </a:p>
          <a:p>
            <a:pPr lvl="3"/>
            <a:r>
              <a:rPr lang="en-US" dirty="0" smtClean="0"/>
              <a:t>Absolute Neutrophil Count</a:t>
            </a:r>
          </a:p>
          <a:p>
            <a:pPr lvl="2"/>
            <a:r>
              <a:rPr lang="en-US" dirty="0" smtClean="0"/>
              <a:t>Consider </a:t>
            </a:r>
            <a:r>
              <a:rPr lang="en-US" dirty="0" err="1" smtClean="0"/>
              <a:t>procalcitonin</a:t>
            </a:r>
            <a:r>
              <a:rPr lang="en-US" dirty="0" smtClean="0"/>
              <a:t> or C-Reactive Protein</a:t>
            </a:r>
          </a:p>
          <a:p>
            <a:endParaRPr lang="en-US" dirty="0"/>
          </a:p>
        </p:txBody>
      </p:sp>
    </p:spTree>
    <p:extLst>
      <p:ext uri="{BB962C8B-B14F-4D97-AF65-F5344CB8AC3E}">
        <p14:creationId xmlns:p14="http://schemas.microsoft.com/office/powerpoint/2010/main" val="112146606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25300</TotalTime>
  <Words>1844</Words>
  <Application>Microsoft Macintosh PowerPoint</Application>
  <PresentationFormat>On-screen Show (4:3)</PresentationFormat>
  <Paragraphs>244</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Executive</vt:lpstr>
      <vt:lpstr>Asymptomatic bacteremia and  CDC’s Antimicrobial Resistance Laboratory Network in Nevada</vt:lpstr>
      <vt:lpstr>Objectives</vt:lpstr>
      <vt:lpstr>What is bacteremia?</vt:lpstr>
      <vt:lpstr>Other definitions</vt:lpstr>
      <vt:lpstr>More definitions…</vt:lpstr>
      <vt:lpstr>Classification of bacteremias</vt:lpstr>
      <vt:lpstr>True vs. asymptomatic bacteremia?</vt:lpstr>
      <vt:lpstr>Common causes of asymptomatic bacteremia</vt:lpstr>
      <vt:lpstr>Diagnosis of bacteremia</vt:lpstr>
      <vt:lpstr>PowerPoint Presentation</vt:lpstr>
      <vt:lpstr>Considerations for treatment of asymptomatic bacteremia</vt:lpstr>
      <vt:lpstr>Pay special attention to these organisms</vt:lpstr>
      <vt:lpstr>If you do consider antimicrobial therapy, consider</vt:lpstr>
      <vt:lpstr>A word of caution about infants and children</vt:lpstr>
      <vt:lpstr>Summary</vt:lpstr>
      <vt:lpstr>Questions</vt:lpstr>
      <vt:lpstr>The CDC Healthcare-Associated Infections and Antimicrobial Resistance Program</vt:lpstr>
      <vt:lpstr>CDC AR Program Increase state laboratory capacity for CRE testing</vt:lpstr>
      <vt:lpstr>Phenotypically screen for carbapenemases</vt:lpstr>
      <vt:lpstr>Phenotypic detection of carbapenem</vt:lpstr>
      <vt:lpstr>More about phenotypic detection</vt:lpstr>
      <vt:lpstr>Establish regional laboratories as a national resource for AR testing and characterization</vt:lpstr>
      <vt:lpstr>Key partners for detecting an unusual problem</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Asymptomatic bacteremia and Nevada’s Antimicrobial Resistance Laboratory Network</dc:title>
  <dc:creator>Julie Kiehlbauch</dc:creator>
  <cp:lastModifiedBy>Julie Kiehlbauch</cp:lastModifiedBy>
  <cp:revision>174</cp:revision>
  <dcterms:created xsi:type="dcterms:W3CDTF">2017-07-18T21:35:35Z</dcterms:created>
  <dcterms:modified xsi:type="dcterms:W3CDTF">2017-08-14T04:55:01Z</dcterms:modified>
</cp:coreProperties>
</file>