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</p:sldMasterIdLst>
  <p:notesMasterIdLst>
    <p:notesMasterId r:id="rId19"/>
  </p:notesMasterIdLst>
  <p:sldIdLst>
    <p:sldId id="259" r:id="rId9"/>
    <p:sldId id="300" r:id="rId10"/>
    <p:sldId id="295" r:id="rId11"/>
    <p:sldId id="299" r:id="rId12"/>
    <p:sldId id="303" r:id="rId13"/>
    <p:sldId id="305" r:id="rId14"/>
    <p:sldId id="301" r:id="rId15"/>
    <p:sldId id="302" r:id="rId16"/>
    <p:sldId id="304" r:id="rId17"/>
    <p:sldId id="306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58595B"/>
    <a:srgbClr val="188285"/>
    <a:srgbClr val="002E62"/>
    <a:srgbClr val="1F3045"/>
    <a:srgbClr val="93BFD1"/>
    <a:srgbClr val="68B5B8"/>
    <a:srgbClr val="D4D3D6"/>
    <a:srgbClr val="5CA78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6271"/>
  </p:normalViewPr>
  <p:slideViewPr>
    <p:cSldViewPr snapToGrid="0">
      <p:cViewPr>
        <p:scale>
          <a:sx n="111" d="100"/>
          <a:sy n="111" d="100"/>
        </p:scale>
        <p:origin x="976" y="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F92AE6-806B-424A-B188-F490B335ABBE}" type="datetimeFigureOut">
              <a:rPr lang="en-US" smtClean="0"/>
              <a:pPr/>
              <a:t>7/19/17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DC25F7-8FDC-43FD-87B6-8BA7984F60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1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2E8E4-065A-4D4C-9BC5-244E592CC2C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1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2E8E4-065A-4D4C-9BC5-244E592CC2C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6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89D87-186B-42E4-AA6F-92DE17BAF6D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11/19/2012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8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2E8E4-065A-4D4C-9BC5-244E592CC2C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9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.png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9865-782D-4DFE-A247-1F667EF8F95E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3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FE9F-2A41-4A3E-A047-714EFC749AB4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6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4F59E-385B-4260-A8FB-EC86A648057D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8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81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340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95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91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952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6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B2D5-AC87-4421-9FCA-CE47A1A09C38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5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77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4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88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043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60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63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517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18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63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93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A49B-9DDF-472C-9223-4511AAF525BD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65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19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583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93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838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387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105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16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033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7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B5A5-6C1B-41D3-B5E1-83D19135E301}" type="datetime1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94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1001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3025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193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037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823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250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181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630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950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3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5072-02BC-4D7B-8E68-7E07097102FC}" type="datetime1">
              <a:rPr lang="en-US" smtClean="0"/>
              <a:t>7/19/17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699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477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19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426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038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036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30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1114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920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188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8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85E2-8782-475C-8E2B-408726D2FF22}" type="datetime1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976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84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941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3448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404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205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8091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006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117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811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F211-04FF-4AD0-96A3-776729337A18}" type="datetime1">
              <a:rPr lang="en-US" smtClean="0"/>
              <a:t>7/19/17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497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6993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784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84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3970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76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7968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176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056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1174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5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5A82-F8D2-4732-BD12-7BA88B3D4A2F}" type="datetime1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725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7164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72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840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869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1480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688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319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908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062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6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6445-9CB5-48F5-B380-1CF75532F95C}" type="datetime1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656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7362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8374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4503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79438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492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58666" y="63394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6853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2"/>
            <a:ext cx="12192000" cy="10738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rgbClr val="1C344D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94474" y="1233377"/>
            <a:ext cx="5713180" cy="507173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1pPr>
            <a:lvl2pPr marL="685800" indent="-228600">
              <a:buFontTx/>
              <a:buBlip>
                <a:blip r:embed="rId3"/>
              </a:buBlip>
              <a:defRPr>
                <a:solidFill>
                  <a:srgbClr val="1C344D"/>
                </a:solidFill>
              </a:defRPr>
            </a:lvl2pPr>
            <a:lvl3pPr marL="1143000" indent="-228600">
              <a:buFontTx/>
              <a:buBlip>
                <a:blip r:embed="rId4"/>
              </a:buBlip>
              <a:defRPr>
                <a:solidFill>
                  <a:srgbClr val="1C344D"/>
                </a:solidFill>
              </a:defRPr>
            </a:lvl3pPr>
            <a:lvl4pPr marL="1600200" indent="-228600">
              <a:buFontTx/>
              <a:buBlip>
                <a:blip r:embed="rId5"/>
              </a:buBlip>
              <a:defRPr>
                <a:solidFill>
                  <a:srgbClr val="1C344D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>
                <a:solidFill>
                  <a:srgbClr val="1C34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71740" y="1233377"/>
            <a:ext cx="5968361" cy="5072173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rgbClr val="1C344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0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0.xml"/><Relationship Id="rId13" Type="http://schemas.openxmlformats.org/officeDocument/2006/relationships/theme" Target="../theme/theme5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Relationship Id="rId9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2.xml"/><Relationship Id="rId13" Type="http://schemas.openxmlformats.org/officeDocument/2006/relationships/theme" Target="../theme/theme6.xml"/><Relationship Id="rId1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2.xml"/><Relationship Id="rId3" Type="http://schemas.openxmlformats.org/officeDocument/2006/relationships/slideLayout" Target="../slideLayouts/slideLayout63.xml"/><Relationship Id="rId4" Type="http://schemas.openxmlformats.org/officeDocument/2006/relationships/slideLayout" Target="../slideLayouts/slideLayout64.xml"/><Relationship Id="rId5" Type="http://schemas.openxmlformats.org/officeDocument/2006/relationships/slideLayout" Target="../slideLayouts/slideLayout65.xml"/><Relationship Id="rId6" Type="http://schemas.openxmlformats.org/officeDocument/2006/relationships/slideLayout" Target="../slideLayouts/slideLayout66.xml"/><Relationship Id="rId7" Type="http://schemas.openxmlformats.org/officeDocument/2006/relationships/slideLayout" Target="../slideLayouts/slideLayout67.xml"/><Relationship Id="rId8" Type="http://schemas.openxmlformats.org/officeDocument/2006/relationships/slideLayout" Target="../slideLayouts/slideLayout68.xml"/><Relationship Id="rId9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4.xml"/><Relationship Id="rId13" Type="http://schemas.openxmlformats.org/officeDocument/2006/relationships/theme" Target="../theme/theme7.xml"/><Relationship Id="rId1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4.xml"/><Relationship Id="rId3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7.xml"/><Relationship Id="rId6" Type="http://schemas.openxmlformats.org/officeDocument/2006/relationships/slideLayout" Target="../slideLayouts/slideLayout78.xml"/><Relationship Id="rId7" Type="http://schemas.openxmlformats.org/officeDocument/2006/relationships/slideLayout" Target="../slideLayouts/slideLayout79.xml"/><Relationship Id="rId8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96.xml"/><Relationship Id="rId13" Type="http://schemas.openxmlformats.org/officeDocument/2006/relationships/theme" Target="../theme/theme8.xml"/><Relationship Id="rId1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1.xml"/><Relationship Id="rId8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1DE98-42C6-48DA-81E8-1A1ED2FCE983}" type="datetime1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0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5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7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65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6266" y="63309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C5BD-B895-4A44-90B0-9D07075EDA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62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86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12.png"/><Relationship Id="rId6" Type="http://schemas.openxmlformats.org/officeDocument/2006/relationships/image" Target="../media/image13.emf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78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38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6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21900" y="1995707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Project ECHO Nevada: Telementoring Providers to Help Improve Antimicrobial Stewardship 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40" y="188808"/>
            <a:ext cx="8125398" cy="149433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338" y="5655145"/>
            <a:ext cx="1933653" cy="9555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55816" y="4750025"/>
            <a:ext cx="3374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August 15, 2017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6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oject ECHO New Mexico logo" titl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5F29C5BD-B895-4A44-90B0-9D07075EDA72}" type="slidenum">
              <a:rPr lang="en-US" smtClean="0">
                <a:solidFill>
                  <a:prstClr val="white"/>
                </a:solidFill>
              </a:rPr>
              <a:pPr algn="ctr"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 descr="Project ECHO Nevada logo" title="Project ECHO Nevad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pic>
        <p:nvPicPr>
          <p:cNvPr id="9" name="Picture 8" descr="Facebook logo" title="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7" y="4865040"/>
            <a:ext cx="411480" cy="411480"/>
          </a:xfrm>
          <a:prstGeom prst="rect">
            <a:avLst/>
          </a:prstGeom>
        </p:spPr>
      </p:pic>
      <p:pic>
        <p:nvPicPr>
          <p:cNvPr id="6" name="Picture 5" descr="Twitter logo" title="Logo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46" y="4365815"/>
            <a:ext cx="411480" cy="4114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Chris Marchand, MPH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Program Coordinator, Project ECHO Nevada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(775) 682-8476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cmarchand@med.unr.edu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    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@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ECHONevada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      </a:t>
            </a:r>
            <a:r>
              <a:rPr lang="en-US" sz="3200" dirty="0" smtClean="0">
                <a:solidFill>
                  <a:schemeClr val="bg1"/>
                </a:solidFill>
              </a:rPr>
              <a:t>/</a:t>
            </a:r>
            <a:r>
              <a:rPr lang="en-US" sz="3200" dirty="0" err="1" smtClean="0">
                <a:solidFill>
                  <a:schemeClr val="bg1"/>
                </a:solidFill>
              </a:rPr>
              <a:t>ECHONevada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Contact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roject ECHO New Mexico logo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37047" y="6365675"/>
            <a:ext cx="2743200" cy="365125"/>
          </a:xfrm>
          <a:prstGeom prst="rect">
            <a:avLst/>
          </a:prstGeom>
        </p:spPr>
        <p:txBody>
          <a:bodyPr/>
          <a:lstStyle/>
          <a:p>
            <a:pPr algn="ctr"/>
            <a:fld id="{561B7F41-6122-4C5E-920E-1D1A06BAA18F}" type="slidenum">
              <a:rPr lang="en-US" smtClean="0">
                <a:solidFill>
                  <a:prstClr val="white"/>
                </a:solidFill>
              </a:rPr>
              <a:pPr algn="ctr"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grpSp>
        <p:nvGrpSpPr>
          <p:cNvPr id="11" name="Group 10" descr="Infographic comparing traditional telemedicine and ECHO Telehealth" title="Infographic"/>
          <p:cNvGrpSpPr/>
          <p:nvPr/>
        </p:nvGrpSpPr>
        <p:grpSpPr>
          <a:xfrm>
            <a:off x="1202166" y="1552735"/>
            <a:ext cx="9966960" cy="4480560"/>
            <a:chOff x="1338262" y="1983210"/>
            <a:chExt cx="9277350" cy="3715670"/>
          </a:xfrm>
        </p:grpSpPr>
        <p:cxnSp>
          <p:nvCxnSpPr>
            <p:cNvPr id="13" name="Straight Connector 12" descr="Horizontal line separating top and bottom of page"/>
            <p:cNvCxnSpPr/>
            <p:nvPr/>
          </p:nvCxnSpPr>
          <p:spPr>
            <a:xfrm>
              <a:off x="1352550" y="3200400"/>
              <a:ext cx="9235440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 descr="One specialist connecting to one patient" title="Traditional telemedicine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38275" y="1983210"/>
              <a:ext cx="9077325" cy="1123950"/>
            </a:xfrm>
            <a:prstGeom prst="rect">
              <a:avLst/>
            </a:prstGeom>
          </p:spPr>
        </p:pic>
        <p:pic>
          <p:nvPicPr>
            <p:cNvPr id="15" name="Picture 14" descr="Team of speciailists connecting to a few primary care providers connecting to several hundred patients" title="ECHO Telehealth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38262" y="3293641"/>
              <a:ext cx="9277350" cy="2405239"/>
            </a:xfrm>
            <a:prstGeom prst="rect">
              <a:avLst/>
            </a:prstGeom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3276" y="114738"/>
            <a:ext cx="10690413" cy="1325563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900" b="1" dirty="0">
                <a:solidFill>
                  <a:prstClr val="white"/>
                </a:solidFill>
                <a:ea typeface="+mn-ea"/>
                <a:cs typeface="+mn-cs"/>
              </a:rPr>
              <a:t>Comparing Telemedicine and the ECHO </a:t>
            </a:r>
            <a:r>
              <a:rPr lang="en-US" sz="4900" b="1" dirty="0" smtClean="0">
                <a:solidFill>
                  <a:prstClr val="white"/>
                </a:solidFill>
                <a:ea typeface="+mn-ea"/>
                <a:cs typeface="+mn-cs"/>
              </a:rPr>
              <a:t>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43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algn="ctr"/>
            <a:fld id="{F370DF20-1D5E-4D83-A176-4482E8FCD1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153456"/>
            <a:ext cx="10659533" cy="76940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Anytime, Anywhere, Any Device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83" y="922864"/>
            <a:ext cx="7785562" cy="49671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pic>
        <p:nvPicPr>
          <p:cNvPr id="10" name="Picture 9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3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Project ECHO New 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b="1" dirty="0" smtClean="0">
                <a:solidFill>
                  <a:schemeClr val="bg1"/>
                </a:solidFill>
              </a:rPr>
              <a:t>exico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2003 - Sanjeev Arora identified the need to treat patients with Hepatitis C living in remote NM communities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Envisioned the use of videoconferencing to create a knowledge network of like providers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Received a Health Care Innovation award from RWJ Foundation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Demonstrated improved provider satisfaction and self-efficacy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Proved identical outcomes between care by rural PCPs + ECHO and ordinary care at academic medical center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Published results in NEJM, June, 2011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&gt;100 ECHO hubs world-wide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5F29C5BD-B895-4A44-90B0-9D07075EDA72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pic>
        <p:nvPicPr>
          <p:cNvPr id="9" name="Picture 8" descr="Project ECHO Nevada logo" title="Project ECHO Nevad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roject ECHO New Mexico logo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27340C23-7137-48CA-B3B1-4608CFA9336B}" type="slidenum">
              <a:rPr lang="en-US" smtClean="0">
                <a:solidFill>
                  <a:prstClr val="white"/>
                </a:solidFill>
              </a:rPr>
              <a:pPr algn="ctr"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" name="Picture 10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51" y="6307587"/>
            <a:ext cx="1403933" cy="409481"/>
          </a:xfrm>
          <a:prstGeom prst="rect">
            <a:avLst/>
          </a:prstGeom>
        </p:spPr>
      </p:pic>
      <p:grpSp>
        <p:nvGrpSpPr>
          <p:cNvPr id="6" name="Group 5" descr="Person thinking of Project ECHO Nevada" title="Graphic"/>
          <p:cNvGrpSpPr/>
          <p:nvPr/>
        </p:nvGrpSpPr>
        <p:grpSpPr>
          <a:xfrm>
            <a:off x="1021976" y="1009291"/>
            <a:ext cx="3821501" cy="5707777"/>
            <a:chOff x="1524001" y="1009291"/>
            <a:chExt cx="3821501" cy="5707777"/>
          </a:xfrm>
        </p:grpSpPr>
        <p:pic>
          <p:nvPicPr>
            <p:cNvPr id="4" name="Picture 3" descr="Person thinking graphic" title="Person thinking graphic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4001" y="3312544"/>
              <a:ext cx="3194581" cy="3404524"/>
            </a:xfrm>
            <a:prstGeom prst="rect">
              <a:avLst/>
            </a:prstGeom>
          </p:spPr>
        </p:pic>
        <p:sp>
          <p:nvSpPr>
            <p:cNvPr id="8" name="Cloud Callout 7"/>
            <p:cNvSpPr/>
            <p:nvPr/>
          </p:nvSpPr>
          <p:spPr>
            <a:xfrm>
              <a:off x="3137140" y="1009291"/>
              <a:ext cx="2208362" cy="3122762"/>
            </a:xfrm>
            <a:prstGeom prst="cloudCallou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7" name="Picture 6" descr="Project ECHO Nevada logo" title="Logo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19611" y="1468765"/>
              <a:ext cx="1403197" cy="2165754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096" y="1597241"/>
            <a:ext cx="5495026" cy="437359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900" dirty="0">
                <a:solidFill>
                  <a:schemeClr val="bg1"/>
                </a:solidFill>
              </a:rPr>
              <a:t>Planning began in late 2010 </a:t>
            </a:r>
          </a:p>
          <a:p>
            <a:pPr>
              <a:spcAft>
                <a:spcPts val="1800"/>
              </a:spcAft>
            </a:pPr>
            <a:r>
              <a:rPr lang="en-US" sz="2900" dirty="0">
                <a:solidFill>
                  <a:schemeClr val="bg1"/>
                </a:solidFill>
              </a:rPr>
              <a:t>Rural road trips/site visits/needs assessment during July and August 2011</a:t>
            </a:r>
          </a:p>
          <a:p>
            <a:pPr>
              <a:spcAft>
                <a:spcPts val="1800"/>
              </a:spcAft>
            </a:pPr>
            <a:r>
              <a:rPr lang="en-US" sz="2900" dirty="0">
                <a:solidFill>
                  <a:schemeClr val="bg1"/>
                </a:solidFill>
              </a:rPr>
              <a:t>First clinic launched April 2012 – Diabetes ECHO</a:t>
            </a:r>
          </a:p>
          <a:p>
            <a:pPr>
              <a:spcAft>
                <a:spcPts val="1800"/>
              </a:spcAft>
            </a:pPr>
            <a:r>
              <a:rPr lang="en-US" sz="2900" dirty="0">
                <a:solidFill>
                  <a:schemeClr val="bg1"/>
                </a:solidFill>
              </a:rPr>
              <a:t>Currently </a:t>
            </a:r>
            <a:r>
              <a:rPr lang="en-US" sz="2900" dirty="0" smtClean="0">
                <a:solidFill>
                  <a:schemeClr val="bg1"/>
                </a:solidFill>
              </a:rPr>
              <a:t>11 </a:t>
            </a:r>
            <a:r>
              <a:rPr lang="en-US" sz="2900" dirty="0">
                <a:solidFill>
                  <a:schemeClr val="bg1"/>
                </a:solidFill>
              </a:rPr>
              <a:t>active ECHO clinics + 3 inactive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616" y="237251"/>
            <a:ext cx="8229600" cy="100884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Project ECHO Nevada Background</a:t>
            </a:r>
          </a:p>
        </p:txBody>
      </p:sp>
    </p:spTree>
    <p:extLst>
      <p:ext uri="{BB962C8B-B14F-4D97-AF65-F5344CB8AC3E}">
        <p14:creationId xmlns:p14="http://schemas.microsoft.com/office/powerpoint/2010/main" val="280933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Project ECHO New Mexico logo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48618" y="6365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fld id="{D1780FCC-34E6-4B3A-9049-E06A72801D7E}" type="slidenum">
              <a:rPr lang="en-US">
                <a:solidFill>
                  <a:prstClr val="white"/>
                </a:solidFill>
              </a:rPr>
              <a:pPr algn="ctr"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9" name="Picture 18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grpSp>
        <p:nvGrpSpPr>
          <p:cNvPr id="2" name="Group 1" descr="Background for infographic" title="Background for infographic"/>
          <p:cNvGrpSpPr/>
          <p:nvPr/>
        </p:nvGrpSpPr>
        <p:grpSpPr>
          <a:xfrm>
            <a:off x="1676400" y="1744032"/>
            <a:ext cx="8280400" cy="3602668"/>
            <a:chOff x="1342483" y="2913182"/>
            <a:chExt cx="4957947" cy="1652650"/>
          </a:xfrm>
        </p:grpSpPr>
        <p:sp>
          <p:nvSpPr>
            <p:cNvPr id="3" name="Rectangle 2"/>
            <p:cNvSpPr/>
            <p:nvPr/>
          </p:nvSpPr>
          <p:spPr>
            <a:xfrm>
              <a:off x="1342483" y="2913183"/>
              <a:ext cx="1652649" cy="16526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95132" y="2913183"/>
              <a:ext cx="1652649" cy="1652649"/>
            </a:xfrm>
            <a:prstGeom prst="rect">
              <a:avLst/>
            </a:prstGeom>
            <a:solidFill>
              <a:srgbClr val="5859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7781" y="2913182"/>
              <a:ext cx="1652649" cy="1652649"/>
            </a:xfrm>
            <a:prstGeom prst="rect">
              <a:avLst/>
            </a:prstGeom>
            <a:solidFill>
              <a:srgbClr val="18828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54275" y="3081289"/>
              <a:ext cx="1544397" cy="381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50+</a:t>
              </a:r>
              <a:endParaRPr lang="en-US" sz="48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4242" y="3745908"/>
              <a:ext cx="1544397" cy="324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Participating sites</a:t>
              </a:r>
            </a:p>
            <a:p>
              <a:pPr algn="ctr"/>
              <a:r>
                <a:rPr lang="en-US" sz="20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in Nevada</a:t>
              </a:r>
              <a:endParaRPr lang="en-US" sz="20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829286" y="3113466"/>
              <a:ext cx="140303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2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350+</a:t>
              </a:r>
              <a:endParaRPr lang="en-US" sz="42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96891" y="3704538"/>
              <a:ext cx="1554431" cy="748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Participating medical professionals including more than 165 primary care providers</a:t>
              </a:r>
              <a:endParaRPr lang="en-US" sz="20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82623" y="3113466"/>
              <a:ext cx="154439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200" dirty="0" smtClean="0">
                  <a:solidFill>
                    <a:prstClr val="white"/>
                  </a:solidFill>
                  <a:latin typeface="Helvetica Neue"/>
                  <a:cs typeface="Helvetica Neue"/>
                </a:rPr>
                <a:t>1,900+</a:t>
              </a:r>
              <a:endParaRPr lang="en-US" sz="4200" dirty="0">
                <a:solidFill>
                  <a:prstClr val="white"/>
                </a:solidFill>
                <a:latin typeface="Helvetica Neue"/>
                <a:cs typeface="Helvetica Neue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80053" y="3739506"/>
              <a:ext cx="1544397" cy="465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FFFF"/>
                  </a:solidFill>
                  <a:latin typeface="Helvetica Neue"/>
                  <a:cs typeface="Helvetica Neue"/>
                </a:rPr>
                <a:t>CME/CE </a:t>
              </a:r>
              <a:r>
                <a:rPr lang="en-US" sz="20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credits provided for FREE in Nevada</a:t>
              </a:r>
              <a:endParaRPr lang="en-US" sz="20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10419" y="173608"/>
            <a:ext cx="7005805" cy="1325563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prstClr val="white"/>
                </a:solidFill>
                <a:ea typeface="+mn-ea"/>
                <a:cs typeface="Helvetica Neue"/>
              </a:rPr>
              <a:t>Project ECHO Nevada </a:t>
            </a:r>
            <a:r>
              <a:rPr lang="en-US" sz="4800" b="1" dirty="0" smtClean="0">
                <a:solidFill>
                  <a:prstClr val="white"/>
                </a:solidFill>
                <a:ea typeface="+mn-ea"/>
                <a:cs typeface="Helvetica Neue"/>
              </a:rPr>
              <a:t>Today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04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roject ECHO New Mexico logo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5F29C5BD-B895-4A44-90B0-9D07075EDA72}" type="slidenum">
              <a:rPr lang="en-US" smtClean="0">
                <a:solidFill>
                  <a:prstClr val="white"/>
                </a:solidFill>
              </a:rPr>
              <a:pPr algn="ctr"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03278" y="5852753"/>
            <a:ext cx="4776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white"/>
                </a:solidFill>
              </a:rPr>
              <a:t>Source: </a:t>
            </a:r>
            <a:r>
              <a:rPr lang="en-US" sz="1200" dirty="0" smtClean="0">
                <a:solidFill>
                  <a:prstClr val="white"/>
                </a:solidFill>
              </a:rPr>
              <a:t>AMA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i="1" dirty="0">
                <a:solidFill>
                  <a:prstClr val="white"/>
                </a:solidFill>
              </a:rPr>
              <a:t>Physician Characteristics and Distribution in the </a:t>
            </a:r>
            <a:r>
              <a:rPr lang="en-US" sz="1200" i="1" dirty="0" smtClean="0">
                <a:solidFill>
                  <a:prstClr val="white"/>
                </a:solidFill>
              </a:rPr>
              <a:t>U.S. </a:t>
            </a:r>
            <a:r>
              <a:rPr lang="en-US" sz="1200" i="1" dirty="0">
                <a:solidFill>
                  <a:prstClr val="white"/>
                </a:solidFill>
              </a:rPr>
              <a:t>(</a:t>
            </a:r>
            <a:r>
              <a:rPr lang="en-US" sz="1200" dirty="0" smtClean="0">
                <a:solidFill>
                  <a:prstClr val="white"/>
                </a:solidFill>
              </a:rPr>
              <a:t>2015)</a:t>
            </a:r>
            <a:r>
              <a:rPr lang="en-US" sz="1200" i="1" dirty="0" smtClean="0">
                <a:solidFill>
                  <a:prstClr val="white"/>
                </a:solidFill>
              </a:rPr>
              <a:t>.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75231"/>
            <a:ext cx="10515600" cy="118781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100" b="1" dirty="0" smtClean="0">
                <a:solidFill>
                  <a:schemeClr val="bg1"/>
                </a:solidFill>
                <a:latin typeface="+mn-lt"/>
              </a:rPr>
              <a:t>Medical </a:t>
            </a:r>
            <a:r>
              <a:rPr lang="en-US" sz="3100" b="1" dirty="0">
                <a:solidFill>
                  <a:schemeClr val="bg1"/>
                </a:solidFill>
                <a:latin typeface="+mn-lt"/>
              </a:rPr>
              <a:t>and Surgical </a:t>
            </a:r>
            <a:r>
              <a:rPr lang="en-US" sz="3100" b="1" dirty="0" smtClean="0">
                <a:solidFill>
                  <a:schemeClr val="bg1"/>
                </a:solidFill>
                <a:latin typeface="+mn-lt"/>
              </a:rPr>
              <a:t>Specialties</a:t>
            </a:r>
            <a:br>
              <a:rPr lang="en-US" sz="3100" b="1" dirty="0" smtClean="0">
                <a:solidFill>
                  <a:schemeClr val="bg1"/>
                </a:solidFill>
                <a:latin typeface="+mn-lt"/>
              </a:rPr>
            </a:br>
            <a:r>
              <a:rPr lang="en-US" sz="3100" b="1" dirty="0" smtClean="0">
                <a:solidFill>
                  <a:schemeClr val="bg1"/>
                </a:solidFill>
                <a:latin typeface="+mn-lt"/>
              </a:rPr>
              <a:t>Number </a:t>
            </a:r>
            <a:r>
              <a:rPr lang="en-US" sz="3100" b="1" dirty="0">
                <a:solidFill>
                  <a:schemeClr val="bg1"/>
                </a:solidFill>
                <a:latin typeface="+mn-lt"/>
              </a:rPr>
              <a:t>of MDs per 100,000 Population – </a:t>
            </a:r>
            <a:r>
              <a:rPr lang="en-US" sz="3100" b="1" dirty="0" smtClean="0">
                <a:solidFill>
                  <a:schemeClr val="bg1"/>
                </a:solidFill>
                <a:latin typeface="+mn-lt"/>
              </a:rPr>
              <a:t>2013</a:t>
            </a:r>
            <a:endParaRPr lang="en-US" sz="31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365" y="1370778"/>
            <a:ext cx="11144454" cy="42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0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oject ECHO New Mexico logo" titl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5F29C5BD-B895-4A44-90B0-9D07075EDA72}" type="slidenum">
              <a:rPr lang="en-US" smtClean="0">
                <a:solidFill>
                  <a:prstClr val="white"/>
                </a:solidFill>
              </a:rPr>
              <a:pPr algn="ctr"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 descr="Project ECHO Nevada logo" title="Project ECHO Nevad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55294" y="5678730"/>
            <a:ext cx="5036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white"/>
                </a:solidFill>
              </a:rPr>
              <a:t>Sources: </a:t>
            </a:r>
            <a:r>
              <a:rPr lang="en-US" sz="1000" dirty="0">
                <a:solidFill>
                  <a:prstClr val="white"/>
                </a:solidFill>
              </a:rPr>
              <a:t>AMA. </a:t>
            </a:r>
            <a:r>
              <a:rPr lang="en-US" sz="1000" i="1" dirty="0">
                <a:solidFill>
                  <a:prstClr val="white"/>
                </a:solidFill>
              </a:rPr>
              <a:t>Physician Characteristics and Distribution in the </a:t>
            </a:r>
            <a:r>
              <a:rPr lang="en-US" sz="1000" i="1" dirty="0" smtClean="0">
                <a:solidFill>
                  <a:prstClr val="white"/>
                </a:solidFill>
              </a:rPr>
              <a:t>U.S. </a:t>
            </a:r>
            <a:r>
              <a:rPr lang="en-US" sz="1000" i="1" dirty="0">
                <a:solidFill>
                  <a:prstClr val="white"/>
                </a:solidFill>
              </a:rPr>
              <a:t>(</a:t>
            </a:r>
            <a:r>
              <a:rPr lang="en-US" sz="1000" dirty="0">
                <a:solidFill>
                  <a:prstClr val="white"/>
                </a:solidFill>
              </a:rPr>
              <a:t>2015</a:t>
            </a:r>
            <a:r>
              <a:rPr lang="en-US" sz="1000" dirty="0" smtClean="0">
                <a:solidFill>
                  <a:prstClr val="white"/>
                </a:solidFill>
              </a:rPr>
              <a:t>)</a:t>
            </a:r>
            <a:r>
              <a:rPr lang="en-US" sz="1000" i="1" dirty="0" smtClean="0">
                <a:solidFill>
                  <a:prstClr val="white"/>
                </a:solidFill>
              </a:rPr>
              <a:t>. </a:t>
            </a:r>
            <a:r>
              <a:rPr lang="en-US" sz="1000" dirty="0" smtClean="0">
                <a:solidFill>
                  <a:prstClr val="white"/>
                </a:solidFill>
              </a:rPr>
              <a:t>Unpublished data </a:t>
            </a:r>
          </a:p>
          <a:p>
            <a:r>
              <a:rPr lang="en-US" sz="1000" dirty="0" smtClean="0">
                <a:solidFill>
                  <a:prstClr val="white"/>
                </a:solidFill>
              </a:rPr>
              <a:t>               from the</a:t>
            </a:r>
            <a:r>
              <a:rPr lang="en-US" sz="1000" i="1" dirty="0" smtClean="0">
                <a:solidFill>
                  <a:prstClr val="white"/>
                </a:solidFill>
              </a:rPr>
              <a:t> </a:t>
            </a:r>
            <a:r>
              <a:rPr lang="en-US" sz="1000" dirty="0" smtClean="0">
                <a:solidFill>
                  <a:prstClr val="white"/>
                </a:solidFill>
              </a:rPr>
              <a:t>Nevada </a:t>
            </a:r>
            <a:r>
              <a:rPr lang="en-US" sz="1000" dirty="0">
                <a:solidFill>
                  <a:prstClr val="white"/>
                </a:solidFill>
              </a:rPr>
              <a:t>State Board of Medical Examiners (2016).</a:t>
            </a:r>
            <a:r>
              <a:rPr lang="en-US" sz="1000" i="1" dirty="0" smtClean="0">
                <a:solidFill>
                  <a:prstClr val="white"/>
                </a:solidFill>
              </a:rPr>
              <a:t> 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666" y="5675879"/>
            <a:ext cx="5281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prstClr val="white"/>
                </a:solidFill>
              </a:rPr>
              <a:t>Sources: </a:t>
            </a:r>
            <a:r>
              <a:rPr lang="en-US" sz="1000" dirty="0">
                <a:solidFill>
                  <a:prstClr val="white"/>
                </a:solidFill>
              </a:rPr>
              <a:t>Nevada State Board of Medical Examiners (2016). Nevada State Board of Nursing (2016).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75" y="321058"/>
            <a:ext cx="10981765" cy="62409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More primary care provided by a lower licensed workforce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02" y="1173284"/>
            <a:ext cx="11949196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Project ECHO New Mexico logo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544" y="6327173"/>
            <a:ext cx="832226" cy="411263"/>
          </a:xfrm>
          <a:prstGeom prst="rect">
            <a:avLst/>
          </a:prstGeom>
        </p:spPr>
      </p:pic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13899" y="6349350"/>
            <a:ext cx="2743200" cy="365125"/>
          </a:xfrm>
          <a:prstGeom prst="rect">
            <a:avLst/>
          </a:prstGeom>
        </p:spPr>
        <p:txBody>
          <a:bodyPr/>
          <a:lstStyle/>
          <a:p>
            <a:pPr algn="ctr"/>
            <a:fld id="{D1780FCC-34E6-4B3A-9049-E06A72801D7E}" type="slidenum">
              <a:rPr lang="en-US" smtClean="0">
                <a:solidFill>
                  <a:prstClr val="white"/>
                </a:solidFill>
              </a:rPr>
              <a:pPr algn="ctr"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9" name="Picture 18" descr="Project ECHO Nevada logo" title="Project ECHO Nevada 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77" y="6327173"/>
            <a:ext cx="1403933" cy="40948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6826" y="2012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Project ECHO Nevada Clinics for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Primary Care Providers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948704" y="1673239"/>
            <a:ext cx="8482614" cy="403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Antibiotic Stewardship</a:t>
            </a: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Behavioral Health in Primary Care*</a:t>
            </a: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Diabetes/General </a:t>
            </a:r>
            <a:r>
              <a:rPr lang="en-US" sz="3200" dirty="0" smtClean="0">
                <a:solidFill>
                  <a:prstClr val="white"/>
                </a:solidFill>
              </a:rPr>
              <a:t>Endocrine (x2)*</a:t>
            </a:r>
            <a:endParaRPr lang="en-US" sz="3200" dirty="0">
              <a:solidFill>
                <a:prstClr val="white"/>
              </a:solidFill>
            </a:endParaRP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Gastroenterology</a:t>
            </a: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Geriatrics</a:t>
            </a:r>
            <a:r>
              <a:rPr lang="en-US" sz="3200" dirty="0" smtClean="0">
                <a:solidFill>
                  <a:prstClr val="white"/>
                </a:solidFill>
              </a:rPr>
              <a:t>*</a:t>
            </a: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 smtClean="0">
                <a:solidFill>
                  <a:prstClr val="white"/>
                </a:solidFill>
              </a:rPr>
              <a:t>Medication Assisted Therapy (MAT) (x2)*</a:t>
            </a:r>
            <a:endParaRPr lang="en-US" sz="3200" dirty="0">
              <a:solidFill>
                <a:prstClr val="white"/>
              </a:solidFill>
            </a:endParaRP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 smtClean="0">
                <a:solidFill>
                  <a:prstClr val="white"/>
                </a:solidFill>
              </a:rPr>
              <a:t>Pain Management (x2)*</a:t>
            </a:r>
            <a:endParaRPr lang="en-US" sz="3200" dirty="0">
              <a:solidFill>
                <a:prstClr val="white"/>
              </a:solidFill>
            </a:endParaRP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>
                <a:solidFill>
                  <a:prstClr val="white"/>
                </a:solidFill>
              </a:rPr>
              <a:t>Public </a:t>
            </a:r>
            <a:r>
              <a:rPr lang="en-US" sz="3200" dirty="0" smtClean="0">
                <a:solidFill>
                  <a:prstClr val="white"/>
                </a:solidFill>
              </a:rPr>
              <a:t>Health</a:t>
            </a:r>
            <a:endParaRPr lang="en-US" sz="3200" dirty="0">
              <a:solidFill>
                <a:prstClr val="white"/>
              </a:solidFill>
            </a:endParaRPr>
          </a:p>
          <a:p>
            <a:pPr>
              <a:spcBef>
                <a:spcPts val="72"/>
              </a:spcBef>
              <a:spcAft>
                <a:spcPts val="200"/>
              </a:spcAft>
            </a:pPr>
            <a:r>
              <a:rPr lang="en-US" sz="3200" dirty="0" smtClean="0">
                <a:solidFill>
                  <a:prstClr val="white"/>
                </a:solidFill>
              </a:rPr>
              <a:t>Sports </a:t>
            </a:r>
            <a:r>
              <a:rPr lang="en-US" sz="3200" dirty="0" smtClean="0">
                <a:solidFill>
                  <a:prstClr val="white"/>
                </a:solidFill>
              </a:rPr>
              <a:t>Medicine</a:t>
            </a:r>
            <a:endParaRPr lang="en-US" sz="3200" dirty="0">
              <a:solidFill>
                <a:prstClr val="white"/>
              </a:solidFill>
            </a:endParaRPr>
          </a:p>
          <a:p>
            <a:pPr>
              <a:spcBef>
                <a:spcPts val="72"/>
              </a:spcBef>
              <a:spcAft>
                <a:spcPts val="200"/>
              </a:spcAft>
            </a:pP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84189" y="5553989"/>
            <a:ext cx="46927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 algn="ctr"/>
            <a:r>
              <a:rPr lang="en-US" sz="2800" dirty="0">
                <a:solidFill>
                  <a:prstClr val="white"/>
                </a:solidFill>
              </a:rPr>
              <a:t>*behavioral health specialist(s) on interdisciplinary team</a:t>
            </a:r>
          </a:p>
          <a:p>
            <a:pPr algn="ctr"/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5380</TotalTime>
  <Words>332</Words>
  <Application>Microsoft Macintosh PowerPoint</Application>
  <PresentationFormat>Widescreen</PresentationFormat>
  <Paragraphs>63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Calibri</vt:lpstr>
      <vt:lpstr>Calibri Light</vt:lpstr>
      <vt:lpstr>Gill Sans MT</vt:lpstr>
      <vt:lpstr>Helvetica Neue</vt:lpstr>
      <vt:lpstr>Arial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Project ECHO Nevada: Telementoring Providers to Help Improve Antimicrobial Stewardship </vt:lpstr>
      <vt:lpstr>Comparing Telemedicine and the ECHO Model</vt:lpstr>
      <vt:lpstr>Anytime, Anywhere, Any Device</vt:lpstr>
      <vt:lpstr>Project ECHO New Mexico</vt:lpstr>
      <vt:lpstr>Project ECHO Nevada Background</vt:lpstr>
      <vt:lpstr>Project ECHO Nevada Today</vt:lpstr>
      <vt:lpstr>Medical and Surgical Specialties Number of MDs per 100,000 Population – 2013</vt:lpstr>
      <vt:lpstr>More primary care provided by a lower licensed workforce</vt:lpstr>
      <vt:lpstr>Project ECHO Nevada Clinics for Primary Care Providers</vt:lpstr>
      <vt:lpstr>Contact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ECHO Nevada A 21st Century Paradigm for Sub-Specialty Care Delivery</dc:title>
  <dc:creator>Evan M Klass</dc:creator>
  <cp:lastModifiedBy>Microsoft Office User</cp:lastModifiedBy>
  <cp:revision>230</cp:revision>
  <cp:lastPrinted>2017-03-07T20:15:51Z</cp:lastPrinted>
  <dcterms:created xsi:type="dcterms:W3CDTF">2017-02-16T01:01:44Z</dcterms:created>
  <dcterms:modified xsi:type="dcterms:W3CDTF">2017-07-19T22:46:23Z</dcterms:modified>
</cp:coreProperties>
</file>