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7" r:id="rId2"/>
    <p:sldId id="299" r:id="rId3"/>
    <p:sldId id="308" r:id="rId4"/>
    <p:sldId id="300" r:id="rId5"/>
    <p:sldId id="298" r:id="rId6"/>
    <p:sldId id="301" r:id="rId7"/>
    <p:sldId id="307" r:id="rId8"/>
    <p:sldId id="306" r:id="rId9"/>
    <p:sldId id="302" r:id="rId10"/>
    <p:sldId id="309" r:id="rId11"/>
    <p:sldId id="310" r:id="rId12"/>
    <p:sldId id="311" r:id="rId13"/>
    <p:sldId id="312" r:id="rId14"/>
    <p:sldId id="313" r:id="rId15"/>
    <p:sldId id="314" r:id="rId16"/>
    <p:sldId id="303" r:id="rId17"/>
    <p:sldId id="304" r:id="rId18"/>
    <p:sldId id="305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662C01-71AA-E4E3-84F6-468D2B6FE3EC}" name="Bobbie Sullivan" initials="BS" userId="S::bsullivan@health.nv.gov::94afacf2-b5a3-4f8c-8c2e-b15c260268a0" providerId="AD"/>
  <p188:author id="{1E69EC0A-BF1C-135C-42FD-73AA8EE22EFB}" name="Kyle Devine" initials="KD" userId="S::kdevine@health.nv.gov::f288a8fa-65f9-4264-b5ce-01edc24aff39" providerId="AD"/>
  <p188:author id="{0F9A3323-DE7A-C46F-0003-0434678D236B}" name="Shannon Litz" initials="SL" userId="S::sdlitz@dhhs.nv.gov::106d1661-f92b-42f5-a4dd-a72fb2d3ae5f" providerId="AD"/>
  <p188:author id="{F267A55B-9767-C99F-0844-F9DABFABC762}" name="Joseph  Filippi" initials="JF" userId="S::jfilippi@dhhs.nv.gov::5d7e19c0-8b9c-4e38-a7f0-391c5b579963" providerId="AD"/>
  <p188:author id="{EE41377B-2F5F-AFC3-AF67-ED301541006B}" name="Isabelle Eckert" initials="IE" userId="S::ieckert@health.nv.gov::4ad304b9-c2d4-407b-8007-aadf0676e2e2" providerId="AD"/>
  <p188:author id="{53296786-EAFC-4195-1A01-53F3DB670600}" name="Janice Hadlock-Burnett" initials="JH" userId="S::jhburnett@health.nv.gov::d1eba8b6-6d3c-4d46-bb5c-4df2cf56cf24" providerId="AD"/>
  <p188:author id="{1D5D26CE-D065-3544-2824-433021AFBE01}" name="Nathan K. Orme" initials="NO" userId="S::nkorme@health.nv.gov::46e28a4a-0d60-45f4-b01d-6dc252cb60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45EC8-5BBD-4C76-8BC0-09572986E375}" v="34" dt="2025-04-03T21:57:08.2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5913B8-1B98-4469-BEED-14CF082215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CF2BD-2FE5-43B2-8085-C6CDE78164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80483-F0DF-47DD-A444-98555015B4F4}" type="datetimeFigureOut">
              <a:rPr lang="en-US" smtClean="0"/>
              <a:t>12/31/2025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3A712-87AC-4712-AD13-AFB566AEDF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705E3-5AC5-415F-AF52-DCBBFF8D8A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0F2A0-6ED4-4CBA-A889-76A2E3908A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7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FC7E-4E06-43DB-B428-FC3C1D17C6D9}" type="datetimeFigureOut">
              <a:rPr lang="en-US" smtClean="0"/>
              <a:t>12/31/2025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B4746-A893-4459-8BB2-1D7DFF5C77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 Instructions for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91039" y="106094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5331C-E763-4827-9409-A6C2DB98B936}"/>
              </a:ext>
            </a:extLst>
          </p:cNvPr>
          <p:cNvSpPr txBox="1"/>
          <p:nvPr userDrawn="1"/>
        </p:nvSpPr>
        <p:spPr>
          <a:xfrm>
            <a:off x="671513" y="1060949"/>
            <a:ext cx="9254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pc="200" baseline="0" dirty="0">
                <a:solidFill>
                  <a:schemeClr val="accent1"/>
                </a:solidFill>
                <a:latin typeface="+mj-lt"/>
              </a:rPr>
              <a:t>POWERPOINT INSTRUCTIONS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5E7B3-849A-43DB-BDF1-36A96C6CC97F}"/>
              </a:ext>
            </a:extLst>
          </p:cNvPr>
          <p:cNvSpPr txBox="1"/>
          <p:nvPr userDrawn="1"/>
        </p:nvSpPr>
        <p:spPr>
          <a:xfrm>
            <a:off x="671513" y="2343299"/>
            <a:ext cx="100494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Please use built-in fonts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latin typeface="+mj-lt"/>
              </a:rPr>
              <a:t>TITLE FONT—Univers LT Standard 59 Ultra Condensed in ALL CAPS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BODY FONT—Montserrat Medium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Montserrat Medium" pitchFamily="2" charset="0"/>
              </a:rPr>
              <a:t>If the appropriate font does not appear in the “fonts” drop down, try typing it into the drop down box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Montserrat Medium" pitchFamily="2" charset="0"/>
              </a:rPr>
              <a:t>To make body text bold, change the desired text to Montserrat, then click “B” in the font section of the banner or type “Ctrl+B”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COLORS—Use theme colors available in the top row of the color palette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To add slides, click on “New Slide” in the top banner, and then choose the desired layout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Montserrat Medium" pitchFamily="2" charset="0"/>
              </a:rPr>
              <a:t>The following pre-formatted slides are available and should be used: title, “About DPBH,” agenda, questions, contact information, acronyms, final slide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Montserrat Medium" pitchFamily="2" charset="0"/>
              </a:rPr>
              <a:t>*Please delete this slide before finalizing your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latin typeface="Montserrat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9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D0089B-04CE-4B02-A648-EA00E54CA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7" r="-3328"/>
          <a:stretch/>
        </p:blipFill>
        <p:spPr>
          <a:xfrm>
            <a:off x="0" y="0"/>
            <a:ext cx="12611510" cy="6858000"/>
          </a:xfrm>
          <a:prstGeom prst="rect">
            <a:avLst/>
          </a:prstGeom>
        </p:spPr>
      </p:pic>
      <p:pic>
        <p:nvPicPr>
          <p:cNvPr id="8" name="Picture 7" descr="Image of a rural Nevada mountain range.">
            <a:extLst>
              <a:ext uri="{FF2B5EF4-FFF2-40B4-BE49-F238E27FC236}">
                <a16:creationId xmlns:a16="http://schemas.microsoft.com/office/drawing/2014/main" id="{802CF646-7A28-481E-9652-9600FBF32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90097"/>
            <a:ext cx="12192000" cy="4367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2EC631-D134-4FC6-A5E4-47145DBDC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525" y="3326578"/>
            <a:ext cx="5264150" cy="1133475"/>
          </a:xfrm>
        </p:spPr>
        <p:txBody>
          <a:bodyPr anchor="b"/>
          <a:lstStyle>
            <a:lvl1pPr>
              <a:defRPr sz="6000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DB86A-91B1-4513-B08F-072C04B3BEC8}"/>
              </a:ext>
            </a:extLst>
          </p:cNvPr>
          <p:cNvSpPr/>
          <p:nvPr userDrawn="1"/>
        </p:nvSpPr>
        <p:spPr>
          <a:xfrm>
            <a:off x="6052750" y="4318120"/>
            <a:ext cx="2557850" cy="10510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DD857-C4EF-49F7-97A8-7678011A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D4BD1A4A-9A6F-4950-ABB0-E673F99AA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6460" y="5592246"/>
            <a:ext cx="3939171" cy="11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vada Division of Public and Behavioral Health Logo">
            <a:extLst>
              <a:ext uri="{FF2B5EF4-FFF2-40B4-BE49-F238E27FC236}">
                <a16:creationId xmlns:a16="http://schemas.microsoft.com/office/drawing/2014/main" id="{872E715C-2AAD-4A08-859E-23941C033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0589-F651-4D03-BDD7-75297E90D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4007"/>
            <a:ext cx="7023538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3DE8-109F-47EB-8D58-4D8E07841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A07D-4E2D-487D-93E9-3A47AF9C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88ECF-F40E-455C-AADC-0AB9877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CCCE2-0D87-424E-B4FA-C13BE7E3FF40}"/>
              </a:ext>
            </a:extLst>
          </p:cNvPr>
          <p:cNvSpPr/>
          <p:nvPr userDrawn="1"/>
        </p:nvSpPr>
        <p:spPr>
          <a:xfrm>
            <a:off x="956531" y="1564347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1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89B308-450B-4A83-859E-76FB2904C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0589-F651-4D03-BDD7-75297E90D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74007"/>
            <a:ext cx="7170683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3DE8-109F-47EB-8D58-4D8E07841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A07D-4E2D-487D-93E9-3A47AF9C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88ECF-F40E-455C-AADC-0AB9877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CCCE2-0D87-424E-B4FA-C13BE7E3FF40}"/>
              </a:ext>
            </a:extLst>
          </p:cNvPr>
          <p:cNvSpPr/>
          <p:nvPr userDrawn="1"/>
        </p:nvSpPr>
        <p:spPr>
          <a:xfrm>
            <a:off x="956531" y="1564347"/>
            <a:ext cx="4309241" cy="10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6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vada Division of Public and Behavioral Health Logo">
            <a:extLst>
              <a:ext uri="{FF2B5EF4-FFF2-40B4-BE49-F238E27FC236}">
                <a16:creationId xmlns:a16="http://schemas.microsoft.com/office/drawing/2014/main" id="{EC1F24E0-436A-41AE-B9AC-EC1CE4786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90FD2-EB6D-4992-A758-37363583E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04549"/>
            <a:ext cx="6916846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4FCD-187B-4419-9893-2E9D74D4CE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1" y="17018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8863"/>
            <a:ext cx="5157787" cy="3544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6DA15-CDFF-4392-A1EE-DFFFCFE1BC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7018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B837E-CD61-4DB3-9478-7EFE380D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661966"/>
            <a:ext cx="5183188" cy="355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39C896-163B-4075-8906-A20FCC336AE6}"/>
              </a:ext>
            </a:extLst>
          </p:cNvPr>
          <p:cNvSpPr/>
          <p:nvPr userDrawn="1"/>
        </p:nvSpPr>
        <p:spPr>
          <a:xfrm>
            <a:off x="911467" y="2476009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BBB03-3D73-461E-AB9E-CC887806D2B6}"/>
              </a:ext>
            </a:extLst>
          </p:cNvPr>
          <p:cNvSpPr/>
          <p:nvPr userDrawn="1"/>
        </p:nvSpPr>
        <p:spPr>
          <a:xfrm>
            <a:off x="911467" y="1530709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548C7E-A202-4653-BD9A-038C05978025}"/>
              </a:ext>
            </a:extLst>
          </p:cNvPr>
          <p:cNvSpPr/>
          <p:nvPr userDrawn="1"/>
        </p:nvSpPr>
        <p:spPr>
          <a:xfrm>
            <a:off x="6235043" y="2486478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7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2A47A9-92AC-41E3-B966-8711DF4F8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90FD2-EB6D-4992-A758-37363583E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04549"/>
            <a:ext cx="6916846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4FCD-187B-4419-9893-2E9D74D4CE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1" y="17018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8863"/>
            <a:ext cx="5157787" cy="3544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6DA15-CDFF-4392-A1EE-DFFFCFE1BC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7018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B837E-CD61-4DB3-9478-7EFE380D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661966"/>
            <a:ext cx="5183188" cy="3551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E07150-6B29-45B2-95C6-476DD4E96EB5}"/>
              </a:ext>
            </a:extLst>
          </p:cNvPr>
          <p:cNvSpPr/>
          <p:nvPr userDrawn="1"/>
        </p:nvSpPr>
        <p:spPr>
          <a:xfrm>
            <a:off x="911467" y="1525121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835C40-5BD5-4BD7-9322-0F67118B6A3E}"/>
              </a:ext>
            </a:extLst>
          </p:cNvPr>
          <p:cNvSpPr/>
          <p:nvPr userDrawn="1"/>
        </p:nvSpPr>
        <p:spPr>
          <a:xfrm>
            <a:off x="911467" y="2476009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119EF-7013-4CA8-8708-4C89D88198F4}"/>
              </a:ext>
            </a:extLst>
          </p:cNvPr>
          <p:cNvSpPr/>
          <p:nvPr userDrawn="1"/>
        </p:nvSpPr>
        <p:spPr>
          <a:xfrm>
            <a:off x="6235043" y="2489925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3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1F65-8D53-441B-838F-6333849A0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5CB46-A260-4CED-AB16-192A138C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831F68-BE13-42C2-9A96-915F247F8ECE}"/>
              </a:ext>
            </a:extLst>
          </p:cNvPr>
          <p:cNvSpPr/>
          <p:nvPr userDrawn="1"/>
        </p:nvSpPr>
        <p:spPr>
          <a:xfrm>
            <a:off x="918339" y="461844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25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9161-4D2A-47E1-A0F2-220BA934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0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E298BB-771C-4055-9AE9-121CFCC1CF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3F33FB-1E9F-4737-8B94-EA6B6F4B9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95626"/>
            <a:ext cx="3932237" cy="1600200"/>
          </a:xfrm>
        </p:spPr>
        <p:txBody>
          <a:bodyPr anchor="b">
            <a:normAutofit/>
          </a:bodyPr>
          <a:lstStyle>
            <a:lvl1pPr>
              <a:defRPr sz="5400" spc="2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A0B42-F9A0-47A1-8AB2-A80D30841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606112"/>
            <a:ext cx="6172200" cy="45065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A01DD-28E4-4A95-B25C-7248F9BA3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671" y="230108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B5BC4-4775-40D6-BD46-753DB9F2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7887-3B4C-495A-9F32-1EE2DBFFBEA6}"/>
              </a:ext>
            </a:extLst>
          </p:cNvPr>
          <p:cNvSpPr/>
          <p:nvPr userDrawn="1"/>
        </p:nvSpPr>
        <p:spPr>
          <a:xfrm>
            <a:off x="911773" y="1418896"/>
            <a:ext cx="2808889" cy="682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46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89BCAB17-7C69-4D16-946C-DF074FCA5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FBB70-8C65-4A17-A482-C76F910606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44780"/>
            <a:ext cx="3932237" cy="1600200"/>
          </a:xfrm>
        </p:spPr>
        <p:txBody>
          <a:bodyPr anchor="b">
            <a:normAutofit/>
          </a:bodyPr>
          <a:lstStyle>
            <a:lvl1pPr>
              <a:defRPr sz="5400" spc="2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585BF0-D4A1-45F9-99B8-4A512E45F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2057400"/>
            <a:ext cx="5855850" cy="41657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AD729-3EA2-4199-BCF8-0A8BE52C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157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1029A-8AC5-4BEA-8977-DB72BF61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CE375-7B0D-4FBF-AF65-8700661AEECE}"/>
              </a:ext>
            </a:extLst>
          </p:cNvPr>
          <p:cNvSpPr/>
          <p:nvPr userDrawn="1"/>
        </p:nvSpPr>
        <p:spPr>
          <a:xfrm>
            <a:off x="922283" y="1429405"/>
            <a:ext cx="2787869" cy="83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7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CE0927-517B-491E-B3BD-81D448015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515" y="-17136"/>
            <a:ext cx="12199030" cy="6875136"/>
          </a:xfrm>
          <a:prstGeom prst="rect">
            <a:avLst/>
          </a:prstGeom>
        </p:spPr>
      </p:pic>
      <p:pic>
        <p:nvPicPr>
          <p:cNvPr id="9" name="Picture 8" descr="Image of a rural Nevada mountain range.">
            <a:extLst>
              <a:ext uri="{FF2B5EF4-FFF2-40B4-BE49-F238E27FC236}">
                <a16:creationId xmlns:a16="http://schemas.microsoft.com/office/drawing/2014/main" id="{4AAF0646-4B0E-4108-A7E0-793EAD865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031" y="0"/>
            <a:ext cx="12199031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6526670" y="2852773"/>
            <a:ext cx="3002920" cy="887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Nevada Division of Public and Behavioral Health Logo">
            <a:extLst>
              <a:ext uri="{FF2B5EF4-FFF2-40B4-BE49-F238E27FC236}">
                <a16:creationId xmlns:a16="http://schemas.microsoft.com/office/drawing/2014/main" id="{A55246FF-E902-4F06-8408-95D48BFEE6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444" y="5113871"/>
            <a:ext cx="4479119" cy="1284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37FEB-D559-4EF2-9660-149313F4E741}"/>
              </a:ext>
            </a:extLst>
          </p:cNvPr>
          <p:cNvSpPr txBox="1"/>
          <p:nvPr userDrawn="1"/>
        </p:nvSpPr>
        <p:spPr>
          <a:xfrm>
            <a:off x="6398497" y="1741174"/>
            <a:ext cx="451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59 UltraCn" panose="020B0608030502060204" pitchFamily="34" charset="0"/>
                <a:ea typeface="+mj-ea"/>
                <a:cs typeface="+mj-cs"/>
              </a:rPr>
              <a:t>QUESTIONS?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802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B9878-BB41-4F22-8AC1-758E1EAC1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54"/>
            <a:ext cx="12199031" cy="6861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995363" y="3099725"/>
            <a:ext cx="4309241" cy="10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0465E-FEBB-468C-BF00-13BA9D673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5363" y="2198540"/>
            <a:ext cx="6605503" cy="1074246"/>
          </a:xfrm>
        </p:spPr>
        <p:txBody>
          <a:bodyPr anchor="b">
            <a:noAutofit/>
          </a:bodyPr>
          <a:lstStyle>
            <a:lvl1pPr algn="l">
              <a:defRPr sz="7200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393C4-7143-4CE4-8A25-C544F7210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279" y="4274004"/>
            <a:ext cx="3355975" cy="364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E76C3-81A0-41C4-964A-C7FAA571E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5279" y="3510701"/>
            <a:ext cx="6605587" cy="595313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Presenter’s Name, Title</a:t>
            </a:r>
          </a:p>
        </p:txBody>
      </p:sp>
    </p:spTree>
    <p:extLst>
      <p:ext uri="{BB962C8B-B14F-4D97-AF65-F5344CB8AC3E}">
        <p14:creationId xmlns:p14="http://schemas.microsoft.com/office/powerpoint/2010/main" val="1093429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2A47A9-92AC-41E3-B966-8711DF4F8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6612" y="2236424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>
                <a:latin typeface="Montserrat Medium" pitchFamily="2" charset="0"/>
              </a:defRPr>
            </a:lvl1pPr>
          </a:lstStyle>
          <a:p>
            <a:pPr lvl="0"/>
            <a:r>
              <a:rPr lang="en-US"/>
              <a:t>Name, title, email, phone number, each on one line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B2437-6D04-41ED-B347-D7EC8F2FB3BC}"/>
              </a:ext>
            </a:extLst>
          </p:cNvPr>
          <p:cNvSpPr/>
          <p:nvPr userDrawn="1"/>
        </p:nvSpPr>
        <p:spPr>
          <a:xfrm>
            <a:off x="911467" y="595507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BCA2413-D7B6-4AF1-8299-8244ED8DC76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96013" y="2236423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/>
            </a:lvl1pPr>
          </a:lstStyle>
          <a:p>
            <a:pPr lvl="0"/>
            <a:r>
              <a:rPr lang="en-US"/>
              <a:t>Name, title, email, phone number, each on one line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158D51-6464-4470-8D52-43709A84E4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6349893"/>
            <a:ext cx="2743200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www.dpbh.nv.gov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C7321-6D0D-457A-9008-2B1A1E6EF8BF}"/>
              </a:ext>
            </a:extLst>
          </p:cNvPr>
          <p:cNvSpPr txBox="1"/>
          <p:nvPr userDrawn="1"/>
        </p:nvSpPr>
        <p:spPr>
          <a:xfrm>
            <a:off x="836612" y="595507"/>
            <a:ext cx="6916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CONTACT INFORMATION</a:t>
            </a:r>
            <a:endParaRPr lang="en-US" spc="200" baseline="0" dirty="0"/>
          </a:p>
        </p:txBody>
      </p:sp>
    </p:spTree>
    <p:extLst>
      <p:ext uri="{BB962C8B-B14F-4D97-AF65-F5344CB8AC3E}">
        <p14:creationId xmlns:p14="http://schemas.microsoft.com/office/powerpoint/2010/main" val="301833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ronym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8289"/>
            <a:ext cx="10515600" cy="3907979"/>
          </a:xfrm>
        </p:spPr>
        <p:txBody>
          <a:bodyPr numCol="2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Include acronyms here. This text box is designed with two columns.</a:t>
            </a:r>
          </a:p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530098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CB393-3829-4669-93E7-D61DBFC67220}"/>
              </a:ext>
            </a:extLst>
          </p:cNvPr>
          <p:cNvSpPr txBox="1"/>
          <p:nvPr userDrawn="1"/>
        </p:nvSpPr>
        <p:spPr>
          <a:xfrm>
            <a:off x="838200" y="530098"/>
            <a:ext cx="72349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ACRONYMS</a:t>
            </a:r>
            <a:endParaRPr lang="en-US" spc="200" baseline="0" dirty="0"/>
          </a:p>
        </p:txBody>
      </p:sp>
    </p:spTree>
    <p:extLst>
      <p:ext uri="{BB962C8B-B14F-4D97-AF65-F5344CB8AC3E}">
        <p14:creationId xmlns:p14="http://schemas.microsoft.com/office/powerpoint/2010/main" val="117183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4D6E88-35AB-4537-83F4-4B09A56B1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DPB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92A3ECF-6E63-41B7-977F-58C4F0C8E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568" y="6377288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7" y="14294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F8E4E-9E4C-4B52-932A-6F29436FE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729" y="6159132"/>
            <a:ext cx="2095500" cy="447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10A36A-170F-4CCA-988B-2BD70A494EFB}"/>
              </a:ext>
            </a:extLst>
          </p:cNvPr>
          <p:cNvSpPr txBox="1"/>
          <p:nvPr userDrawn="1"/>
        </p:nvSpPr>
        <p:spPr>
          <a:xfrm>
            <a:off x="858728" y="2827498"/>
            <a:ext cx="19890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MISSION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853C6-344D-4656-ADA2-ECB37FCF8EB5}"/>
              </a:ext>
            </a:extLst>
          </p:cNvPr>
          <p:cNvSpPr txBox="1"/>
          <p:nvPr userDrawn="1"/>
        </p:nvSpPr>
        <p:spPr>
          <a:xfrm>
            <a:off x="3032916" y="2903852"/>
            <a:ext cx="8202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To protect, promote, and improve the physical and behavioral health and safety of all people in Nevada, equitably and regardless of circumstances, so they can live their safest, longest, healthiest, and happiest life.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61A21-F09F-4A27-87D0-F96BAE248A1F}"/>
              </a:ext>
            </a:extLst>
          </p:cNvPr>
          <p:cNvSpPr txBox="1"/>
          <p:nvPr userDrawn="1"/>
        </p:nvSpPr>
        <p:spPr>
          <a:xfrm>
            <a:off x="858728" y="3804116"/>
            <a:ext cx="209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VISION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8C3F8-02AA-4DCE-8447-A7F1BFC43FE7}"/>
              </a:ext>
            </a:extLst>
          </p:cNvPr>
          <p:cNvSpPr txBox="1"/>
          <p:nvPr userDrawn="1"/>
        </p:nvSpPr>
        <p:spPr>
          <a:xfrm>
            <a:off x="848218" y="4780734"/>
            <a:ext cx="209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PURPOSE</a:t>
            </a:r>
            <a:endParaRPr lang="en-US" sz="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49A56E-94B7-4D48-AB4D-939B7F318D1C}"/>
              </a:ext>
            </a:extLst>
          </p:cNvPr>
          <p:cNvSpPr txBox="1"/>
          <p:nvPr userDrawn="1"/>
        </p:nvSpPr>
        <p:spPr>
          <a:xfrm>
            <a:off x="838200" y="1386649"/>
            <a:ext cx="722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200" baseline="0" dirty="0">
                <a:solidFill>
                  <a:schemeClr val="accent1"/>
                </a:solidFill>
                <a:latin typeface="+mj-lt"/>
              </a:rPr>
              <a:t>ABOUT DPBH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8ECB31-EBF2-4DC0-B1E2-5F634EDD16E7}"/>
              </a:ext>
            </a:extLst>
          </p:cNvPr>
          <p:cNvSpPr txBox="1"/>
          <p:nvPr userDrawn="1"/>
        </p:nvSpPr>
        <p:spPr>
          <a:xfrm>
            <a:off x="3032916" y="3960548"/>
            <a:ext cx="810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A Nevada where preventable health and safety issues no longer impact the opportunity for all people to live life in the best possible health.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4397D-C3E2-4DFE-B2DF-1C30E6460CEC}"/>
              </a:ext>
            </a:extLst>
          </p:cNvPr>
          <p:cNvSpPr txBox="1"/>
          <p:nvPr userDrawn="1"/>
        </p:nvSpPr>
        <p:spPr>
          <a:xfrm>
            <a:off x="3032916" y="5045348"/>
            <a:ext cx="8515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tx1"/>
                </a:solidFill>
                <a:latin typeface="Montserrat Medium" pitchFamily="2" charset="0"/>
              </a:rPr>
              <a:t>To make everyone’s life healthier, happier, longer, and safer.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6A60EA-9B99-447D-A738-743B4DEE4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78854"/>
          <a:stretch/>
        </p:blipFill>
        <p:spPr>
          <a:xfrm>
            <a:off x="9610308" y="4647777"/>
            <a:ext cx="1113720" cy="14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65629"/>
            <a:ext cx="10515600" cy="3490640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 1</a:t>
            </a:r>
          </a:p>
          <a:p>
            <a:pPr lvl="0"/>
            <a:r>
              <a:rPr lang="en-US"/>
              <a:t>Agenda item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12351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A5209-B0A0-4DAC-9C79-30839BB0C969}"/>
              </a:ext>
            </a:extLst>
          </p:cNvPr>
          <p:cNvSpPr txBox="1"/>
          <p:nvPr userDrawn="1"/>
        </p:nvSpPr>
        <p:spPr>
          <a:xfrm>
            <a:off x="838200" y="1235177"/>
            <a:ext cx="721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200" baseline="0" dirty="0">
                <a:solidFill>
                  <a:schemeClr val="accent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6345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vada Division of Public and Behavioral Health Logo">
            <a:extLst>
              <a:ext uri="{FF2B5EF4-FFF2-40B4-BE49-F238E27FC236}">
                <a16:creationId xmlns:a16="http://schemas.microsoft.com/office/drawing/2014/main" id="{02882ADE-1263-4632-B7C5-BB988C15C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09" y="2048420"/>
            <a:ext cx="6730896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A6794D-B1BE-4D7B-8790-2964EF4F0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313" y="3349625"/>
            <a:ext cx="10504487" cy="2754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0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-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9538D3-5830-4A97-84FE-E4343588C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3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7337"/>
            <a:ext cx="10515600" cy="2678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10" y="2048420"/>
            <a:ext cx="7212724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F024F-C7E0-4D06-BF6D-489199986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947" y="552411"/>
            <a:ext cx="6752422" cy="1325563"/>
          </a:xfrm>
        </p:spPr>
        <p:txBody>
          <a:bodyPr/>
          <a:lstStyle>
            <a:lvl1pPr>
              <a:defRPr spc="2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FF10F-437D-41F7-83FA-9C68337BF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79008" y="64562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A7B1B-E228-4D49-B0E8-0155A5A13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2117725"/>
            <a:ext cx="10552113" cy="3922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00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9A3652-F50E-45DD-BFEF-E740FBBBE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7337"/>
            <a:ext cx="5047593" cy="2678931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10" y="2048420"/>
            <a:ext cx="5047593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8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5345D8-06EF-4EF0-9BC0-00C736CB4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63" y="3387848"/>
            <a:ext cx="5169775" cy="2678931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873" y="2058931"/>
            <a:ext cx="5169775" cy="1129755"/>
          </a:xfrm>
        </p:spPr>
        <p:txBody>
          <a:bodyPr>
            <a:normAutofit/>
          </a:bodyPr>
          <a:lstStyle>
            <a:lvl1pPr>
              <a:defRPr sz="7200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6751581" y="2027885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3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B35BC-DA0A-43D6-A99E-86C36FB5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EDC9-AF42-43D7-B23F-22F02E301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TITLE: </a:t>
            </a:r>
            <a:r>
              <a:rPr lang="en-US" err="1"/>
              <a:t>Univers</a:t>
            </a:r>
            <a:r>
              <a:rPr lang="en-US"/>
              <a:t> LT Standard 59 Ultra Condensed in ALL CAPS  </a:t>
            </a:r>
          </a:p>
          <a:p>
            <a:pPr lvl="1"/>
            <a:r>
              <a:rPr lang="en-US"/>
              <a:t>BODY: Montserrat Medium</a:t>
            </a:r>
          </a:p>
          <a:p>
            <a:pPr lvl="2"/>
            <a:r>
              <a:rPr lang="en-US"/>
              <a:t>COLORS: Use theme colors (top row in color palette)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F936-A4D9-4F85-AC29-60A3B99F5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285ED-5E85-4370-8300-20A91DEF36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9" r:id="rId3"/>
    <p:sldLayoutId id="2147483667" r:id="rId4"/>
    <p:sldLayoutId id="2147483650" r:id="rId5"/>
    <p:sldLayoutId id="2147483658" r:id="rId6"/>
    <p:sldLayoutId id="2147483670" r:id="rId7"/>
    <p:sldLayoutId id="2147483659" r:id="rId8"/>
    <p:sldLayoutId id="2147483660" r:id="rId9"/>
    <p:sldLayoutId id="2147483651" r:id="rId10"/>
    <p:sldLayoutId id="2147483652" r:id="rId11"/>
    <p:sldLayoutId id="2147483661" r:id="rId12"/>
    <p:sldLayoutId id="2147483653" r:id="rId13"/>
    <p:sldLayoutId id="2147483662" r:id="rId14"/>
    <p:sldLayoutId id="2147483654" r:id="rId15"/>
    <p:sldLayoutId id="2147483655" r:id="rId16"/>
    <p:sldLayoutId id="2147483656" r:id="rId17"/>
    <p:sldLayoutId id="2147483657" r:id="rId18"/>
    <p:sldLayoutId id="2147483664" r:id="rId19"/>
    <p:sldLayoutId id="2147483665" r:id="rId20"/>
    <p:sldLayoutId id="2147483666" r:id="rId21"/>
    <p:sldLayoutId id="214748366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595959"/>
          </a:solidFill>
          <a:latin typeface="Montserrat Mediu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pbh.nv.gov/uploadedFiles/dpbh.nv.gov/content/Reg/EMS/dta/Training/Request%20for%20EMS%20Course.pdf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pbh.nv.gov/uploadedFiles/dpbh.nv.gov/content/Reg/EMS/dta/Training/Request%20for%20EMS%20Course.pdf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0.xml"/><Relationship Id="rId5" Type="http://schemas.openxmlformats.org/officeDocument/2006/relationships/slide" Target="slide12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hyperlink" Target="https://coaemsp.org/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pbh.nv.gov/uploadedFiles/dpbh.nv.gov/content/Reg/EMS/dta/Training/Request%20for%20EMS%20Course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641E-CA07-4DC9-A679-1099D542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96" y="2198540"/>
            <a:ext cx="10351008" cy="1074246"/>
          </a:xfrm>
        </p:spPr>
        <p:txBody>
          <a:bodyPr/>
          <a:lstStyle/>
          <a:p>
            <a:r>
              <a:rPr lang="en-US" dirty="0"/>
              <a:t>EMERGENCY MEDICAL SERVICES Non-Training Center Course Request</a:t>
            </a:r>
          </a:p>
        </p:txBody>
      </p:sp>
    </p:spTree>
    <p:extLst>
      <p:ext uri="{BB962C8B-B14F-4D97-AF65-F5344CB8AC3E}">
        <p14:creationId xmlns:p14="http://schemas.microsoft.com/office/powerpoint/2010/main" val="4057905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8AFDB-E761-2B2F-B494-9DD8E52FA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F0D2-2DB6-7A52-790B-90A24A2F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279"/>
            <a:ext cx="7170683" cy="1325563"/>
          </a:xfrm>
        </p:spPr>
        <p:txBody>
          <a:bodyPr>
            <a:normAutofit/>
          </a:bodyPr>
          <a:lstStyle/>
          <a:p>
            <a:r>
              <a:rPr lang="en-US" sz="4400" dirty="0"/>
              <a:t>Training Center</a:t>
            </a:r>
            <a:br>
              <a:rPr lang="en-US" sz="4400" dirty="0"/>
            </a:br>
            <a:r>
              <a:rPr lang="en-US" sz="4400" dirty="0"/>
              <a:t>Continuing Education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41C89-D1E8-0505-AB41-51A6CE0B8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103120"/>
            <a:ext cx="5181600" cy="439060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Course Name</a:t>
            </a:r>
          </a:p>
          <a:p>
            <a:pPr lvl="1"/>
            <a:r>
              <a:rPr lang="en-US" dirty="0"/>
              <a:t>Based on topic covered (Skills Pass-off is not an eligible topic)</a:t>
            </a:r>
          </a:p>
          <a:p>
            <a:r>
              <a:rPr lang="en-US" dirty="0"/>
              <a:t>Course Number</a:t>
            </a:r>
          </a:p>
          <a:p>
            <a:pPr lvl="1"/>
            <a:r>
              <a:rPr lang="en-US" dirty="0"/>
              <a:t>Should Contain TC Number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Your Agency Name </a:t>
            </a:r>
          </a:p>
          <a:p>
            <a:r>
              <a:rPr lang="en-US" dirty="0"/>
              <a:t>Coordinator</a:t>
            </a:r>
          </a:p>
          <a:p>
            <a:pPr lvl="1"/>
            <a:r>
              <a:rPr lang="en-US" dirty="0"/>
              <a:t>Program Director/Coordinator</a:t>
            </a:r>
          </a:p>
          <a:p>
            <a:r>
              <a:rPr lang="en-US" dirty="0"/>
              <a:t>Instructor </a:t>
            </a:r>
          </a:p>
          <a:p>
            <a:pPr lvl="1"/>
            <a:r>
              <a:rPr lang="en-US" dirty="0"/>
              <a:t>Course Lead Instructor </a:t>
            </a:r>
          </a:p>
          <a:p>
            <a:r>
              <a:rPr lang="en-US" dirty="0"/>
              <a:t>Medical Director</a:t>
            </a:r>
          </a:p>
          <a:p>
            <a:pPr lvl="1"/>
            <a:r>
              <a:rPr lang="en-US" dirty="0"/>
              <a:t>Agency Medical Director</a:t>
            </a:r>
          </a:p>
          <a:p>
            <a:r>
              <a:rPr lang="en-US" dirty="0"/>
              <a:t>Description </a:t>
            </a:r>
          </a:p>
          <a:p>
            <a:pPr lvl="1"/>
            <a:r>
              <a:rPr lang="en-US" dirty="0"/>
              <a:t>Course Objectives (Min 3 Per hour) </a:t>
            </a:r>
          </a:p>
          <a:p>
            <a:pPr lvl="1"/>
            <a:r>
              <a:rPr lang="en-US" dirty="0"/>
              <a:t>Course Description </a:t>
            </a:r>
          </a:p>
          <a:p>
            <a:pPr lvl="1"/>
            <a:r>
              <a:rPr lang="en-US" dirty="0"/>
              <a:t>Instructor Profile if using Subject Matter Expert </a:t>
            </a:r>
          </a:p>
          <a:p>
            <a:r>
              <a:rPr lang="en-US" dirty="0"/>
              <a:t>Start Date and Time</a:t>
            </a:r>
          </a:p>
          <a:p>
            <a:pPr lvl="1"/>
            <a:r>
              <a:rPr lang="en-US" dirty="0"/>
              <a:t>First day of course </a:t>
            </a:r>
          </a:p>
          <a:p>
            <a:r>
              <a:rPr lang="en-US" dirty="0"/>
              <a:t>End Date and Time</a:t>
            </a:r>
          </a:p>
          <a:p>
            <a:pPr lvl="1"/>
            <a:r>
              <a:rPr lang="en-US" dirty="0"/>
              <a:t>Last day of Course </a:t>
            </a:r>
          </a:p>
          <a:p>
            <a:r>
              <a:rPr lang="en-US" dirty="0"/>
              <a:t>Closing Date </a:t>
            </a:r>
          </a:p>
          <a:p>
            <a:pPr lvl="1"/>
            <a:r>
              <a:rPr lang="en-US" dirty="0"/>
              <a:t>14 Days after the End Date</a:t>
            </a:r>
          </a:p>
        </p:txBody>
      </p:sp>
      <p:pic>
        <p:nvPicPr>
          <p:cNvPr id="13" name="Content Placeholder 1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484BAB6-B693-62EE-978C-33899A1C8D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1688233"/>
            <a:ext cx="3867912" cy="516976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FF7E0-ECF6-5EB2-847B-2FEFE9819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AED78-7AA2-30FD-D4B6-93C871987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EEBAE7-6B8E-89C7-2AE0-587D2EBBF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1137"/>
            <a:ext cx="10515600" cy="38251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Credit Hours</a:t>
            </a:r>
          </a:p>
          <a:p>
            <a:pPr lvl="1"/>
            <a:r>
              <a:rPr lang="en-US" dirty="0"/>
              <a:t>Add Topic- Nevada EMS Training Center - CEU’s</a:t>
            </a:r>
          </a:p>
          <a:p>
            <a:pPr lvl="2"/>
            <a:r>
              <a:rPr lang="en-US" dirty="0"/>
              <a:t>Enter total hours</a:t>
            </a:r>
          </a:p>
          <a:p>
            <a:r>
              <a:rPr lang="en-US" dirty="0"/>
              <a:t>Prerequisites 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Attendees</a:t>
            </a:r>
          </a:p>
          <a:p>
            <a:pPr lvl="1"/>
            <a:r>
              <a:rPr lang="en-US" dirty="0"/>
              <a:t>Add Attendees (See </a:t>
            </a:r>
            <a:r>
              <a:rPr lang="en-US" dirty="0">
                <a:hlinkClick r:id="rId2" action="ppaction://hlinksldjump"/>
              </a:rPr>
              <a:t>Attendees</a:t>
            </a:r>
            <a:r>
              <a:rPr lang="en-US" dirty="0"/>
              <a:t> Slides)</a:t>
            </a:r>
          </a:p>
          <a:p>
            <a:r>
              <a:rPr lang="en-US" dirty="0"/>
              <a:t>Documents (If not listed in the description section)</a:t>
            </a:r>
          </a:p>
          <a:p>
            <a:pPr lvl="1"/>
            <a:r>
              <a:rPr lang="en-US" dirty="0"/>
              <a:t>Upload Course Description</a:t>
            </a:r>
          </a:p>
          <a:p>
            <a:pPr lvl="1"/>
            <a:r>
              <a:rPr lang="en-US" dirty="0"/>
              <a:t>Upload Course Objectives (min 3 per hour)</a:t>
            </a:r>
          </a:p>
          <a:p>
            <a:pPr lvl="1"/>
            <a:r>
              <a:rPr lang="en-US" dirty="0"/>
              <a:t>Instructor Profile if using a Subject Matter Expert</a:t>
            </a:r>
          </a:p>
          <a:p>
            <a:r>
              <a:rPr lang="en-US" dirty="0"/>
              <a:t>Tests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Skills Exams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Click Finalize Course Creation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2615C9-9B6B-7613-C007-8350BBD9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1732"/>
            <a:ext cx="7212724" cy="1129755"/>
          </a:xfrm>
        </p:spPr>
        <p:txBody>
          <a:bodyPr>
            <a:normAutofit fontScale="90000"/>
          </a:bodyPr>
          <a:lstStyle/>
          <a:p>
            <a:r>
              <a:rPr kumimoji="0" lang="en-US" sz="40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Training Center</a:t>
            </a:r>
            <a:br>
              <a:rPr kumimoji="0" lang="en-US" sz="40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</a:br>
            <a:r>
              <a:rPr kumimoji="0" lang="en-US" sz="40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Continuing Education Course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AD3B2-F799-63F4-FF69-948DE633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5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5E23F-CB6A-483E-1DB3-962880F6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2E14-F095-664C-E4A7-A3958D34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170683" cy="928934"/>
          </a:xfrm>
        </p:spPr>
        <p:txBody>
          <a:bodyPr>
            <a:normAutofit/>
          </a:bodyPr>
          <a:lstStyle/>
          <a:p>
            <a:r>
              <a:rPr lang="en-US" sz="6000" dirty="0"/>
              <a:t>Refresher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6B3AA-92BF-5F23-EE85-9A0F41F9A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3664"/>
            <a:ext cx="4456176" cy="46451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Course Name</a:t>
            </a:r>
          </a:p>
          <a:p>
            <a:pPr lvl="1"/>
            <a:r>
              <a:rPr lang="en-US" dirty="0"/>
              <a:t>EMR, EMT, AEMT, or Paramedic Refresher</a:t>
            </a:r>
          </a:p>
          <a:p>
            <a:pPr lvl="2"/>
            <a:r>
              <a:rPr lang="en-US" dirty="0"/>
              <a:t>Choose the Highest Level to be completed</a:t>
            </a:r>
          </a:p>
          <a:p>
            <a:pPr lvl="1"/>
            <a:r>
              <a:rPr lang="en-US" dirty="0"/>
              <a:t>Critical Care Paramedic Refresher</a:t>
            </a:r>
          </a:p>
          <a:p>
            <a:pPr lvl="1"/>
            <a:r>
              <a:rPr lang="en-US" dirty="0"/>
              <a:t>Community Paramedic Refresher 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Your Agency Name </a:t>
            </a:r>
          </a:p>
          <a:p>
            <a:r>
              <a:rPr lang="en-US" dirty="0"/>
              <a:t>Coordinator</a:t>
            </a:r>
          </a:p>
          <a:p>
            <a:pPr lvl="1"/>
            <a:r>
              <a:rPr lang="en-US" dirty="0"/>
              <a:t>Program Director/Coordinator</a:t>
            </a:r>
          </a:p>
          <a:p>
            <a:r>
              <a:rPr lang="en-US" dirty="0"/>
              <a:t>Instructor </a:t>
            </a:r>
          </a:p>
          <a:p>
            <a:pPr lvl="1"/>
            <a:r>
              <a:rPr lang="en-US" dirty="0"/>
              <a:t>Course Lead Instructor </a:t>
            </a:r>
          </a:p>
          <a:p>
            <a:r>
              <a:rPr lang="en-US" dirty="0"/>
              <a:t>Medical Director</a:t>
            </a:r>
          </a:p>
          <a:p>
            <a:pPr lvl="1"/>
            <a:r>
              <a:rPr lang="en-US" dirty="0"/>
              <a:t>Agency Medical Director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13B18-7F8B-D9A6-A74A-7A97C9525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B84F5-CBC5-6C0A-4424-3A7904F12C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Start Date and Time</a:t>
            </a:r>
          </a:p>
          <a:p>
            <a:pPr lvl="1"/>
            <a:r>
              <a:rPr lang="en-US" dirty="0"/>
              <a:t>First day of course </a:t>
            </a:r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b="1" u="sng" dirty="0"/>
              <a:t>Must be no less than 20 Business Days from date requested</a:t>
            </a:r>
            <a:r>
              <a:rPr lang="en-US" dirty="0"/>
              <a:t>)</a:t>
            </a:r>
          </a:p>
          <a:p>
            <a:r>
              <a:rPr lang="en-US" dirty="0"/>
              <a:t>End Date and Time</a:t>
            </a:r>
          </a:p>
          <a:p>
            <a:pPr lvl="1"/>
            <a:r>
              <a:rPr lang="en-US" dirty="0"/>
              <a:t>Last day of Course </a:t>
            </a:r>
          </a:p>
          <a:p>
            <a:r>
              <a:rPr lang="en-US" dirty="0"/>
              <a:t>Closing Date </a:t>
            </a:r>
          </a:p>
          <a:p>
            <a:pPr lvl="1"/>
            <a:r>
              <a:rPr lang="en-US" dirty="0"/>
              <a:t>14 Days after the End 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8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B7C1-D428-A161-C784-BA392F017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387E-8F29-5284-27DA-49DE714E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Refresher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CC42A-772C-88AF-0F13-D7F7326BFB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Credit Hours  </a:t>
            </a:r>
          </a:p>
          <a:p>
            <a:pPr lvl="1"/>
            <a:r>
              <a:rPr lang="en-US" dirty="0"/>
              <a:t>Nevada Refresher Course Minimums </a:t>
            </a:r>
          </a:p>
          <a:p>
            <a:pPr lvl="2"/>
            <a:r>
              <a:rPr lang="en-US" dirty="0"/>
              <a:t>EMR 12 Total Hours</a:t>
            </a:r>
          </a:p>
          <a:p>
            <a:pPr lvl="2"/>
            <a:r>
              <a:rPr lang="en-US" dirty="0"/>
              <a:t>EMT 24 Total Hours</a:t>
            </a:r>
          </a:p>
          <a:p>
            <a:pPr lvl="2"/>
            <a:r>
              <a:rPr lang="en-US" dirty="0"/>
              <a:t>AEMT 30 Total Hours</a:t>
            </a:r>
          </a:p>
          <a:p>
            <a:pPr lvl="2"/>
            <a:r>
              <a:rPr lang="en-US" dirty="0"/>
              <a:t>Paramedic 40 Total Hours</a:t>
            </a:r>
          </a:p>
          <a:p>
            <a:pPr lvl="2"/>
            <a:r>
              <a:rPr lang="en-US" dirty="0"/>
              <a:t>Critical Care Paramedic 48 Total Hours</a:t>
            </a:r>
          </a:p>
          <a:p>
            <a:pPr lvl="2"/>
            <a:r>
              <a:rPr lang="en-US" dirty="0"/>
              <a:t>Community Paramedicine </a:t>
            </a:r>
          </a:p>
          <a:p>
            <a:pPr lvl="3"/>
            <a:r>
              <a:rPr lang="en-US" dirty="0"/>
              <a:t>EMT 4 Total Hours</a:t>
            </a:r>
          </a:p>
          <a:p>
            <a:pPr lvl="3"/>
            <a:r>
              <a:rPr lang="en-US" dirty="0"/>
              <a:t>AEMT 8 Total Hours</a:t>
            </a:r>
          </a:p>
          <a:p>
            <a:pPr lvl="3"/>
            <a:r>
              <a:rPr lang="en-US" dirty="0"/>
              <a:t>Paramedic 12 Total Hours</a:t>
            </a:r>
          </a:p>
          <a:p>
            <a:r>
              <a:rPr lang="en-US" dirty="0"/>
              <a:t>Prerequisites </a:t>
            </a:r>
          </a:p>
          <a:p>
            <a:pPr lvl="1"/>
            <a:r>
              <a:rPr lang="en-US" dirty="0"/>
              <a:t>N/A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2BFE2-10E9-5C60-ADA1-42AB56515E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Attendees </a:t>
            </a:r>
          </a:p>
          <a:p>
            <a:pPr lvl="1"/>
            <a:r>
              <a:rPr lang="en-US" dirty="0"/>
              <a:t>Must be added within 5 days of the course start date</a:t>
            </a:r>
          </a:p>
          <a:p>
            <a:r>
              <a:rPr lang="en-US" dirty="0"/>
              <a:t>Document Upload Requirements</a:t>
            </a:r>
          </a:p>
          <a:p>
            <a:pPr lvl="1"/>
            <a:r>
              <a:rPr lang="en-US" dirty="0">
                <a:hlinkClick r:id="rId2"/>
              </a:rPr>
              <a:t>Request for Approval of EMS Courses</a:t>
            </a:r>
            <a:endParaRPr lang="en-US" dirty="0"/>
          </a:p>
          <a:p>
            <a:pPr lvl="1"/>
            <a:r>
              <a:rPr lang="en-US" dirty="0"/>
              <a:t>Course Outline/Schedule </a:t>
            </a:r>
          </a:p>
          <a:p>
            <a:pPr lvl="2"/>
            <a:r>
              <a:rPr lang="en-US" dirty="0"/>
              <a:t>Must contain Dates, Times and Instructor(s)</a:t>
            </a:r>
          </a:p>
          <a:p>
            <a:r>
              <a:rPr lang="en-US" dirty="0"/>
              <a:t>Test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Skills Exam</a:t>
            </a:r>
          </a:p>
          <a:p>
            <a:pPr lvl="1"/>
            <a:r>
              <a:rPr lang="en-US" dirty="0"/>
              <a:t>N/A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B70B5-7AA2-53E7-8967-FFDA5FAB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92960-919A-C74F-9FB9-4AE89F7BC085}"/>
              </a:ext>
            </a:extLst>
          </p:cNvPr>
          <p:cNvSpPr txBox="1"/>
          <p:nvPr/>
        </p:nvSpPr>
        <p:spPr>
          <a:xfrm>
            <a:off x="563880" y="6199207"/>
            <a:ext cx="890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Total credits required in the National Continued Competency Program (NCCP) 2025 Model (National + Local + Individual) vary by level. EMR = 16, EMT = 40, AEMT = 50, Paramedic = 60</a:t>
            </a:r>
          </a:p>
        </p:txBody>
      </p:sp>
    </p:spTree>
    <p:extLst>
      <p:ext uri="{BB962C8B-B14F-4D97-AF65-F5344CB8AC3E}">
        <p14:creationId xmlns:p14="http://schemas.microsoft.com/office/powerpoint/2010/main" val="421820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08764-839C-5C20-B28F-07047F43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0989-0ACB-AF84-D9CE-967DE088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170683" cy="928934"/>
          </a:xfrm>
        </p:spPr>
        <p:txBody>
          <a:bodyPr>
            <a:normAutofit/>
          </a:bodyPr>
          <a:lstStyle/>
          <a:p>
            <a:r>
              <a:rPr lang="en-US" sz="6000" dirty="0"/>
              <a:t>TC Refresher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57DFC-433C-D6A5-7EFD-FA8FE4BA2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3664"/>
            <a:ext cx="4456176" cy="46451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Course Name</a:t>
            </a:r>
          </a:p>
          <a:p>
            <a:pPr lvl="1"/>
            <a:r>
              <a:rPr lang="en-US" dirty="0"/>
              <a:t>EMR, EMT, AEMT, or Paramedic Refresher</a:t>
            </a:r>
          </a:p>
          <a:p>
            <a:pPr lvl="2"/>
            <a:r>
              <a:rPr lang="en-US" dirty="0"/>
              <a:t>Choose the Highest Level to be completed</a:t>
            </a:r>
          </a:p>
          <a:p>
            <a:pPr lvl="1"/>
            <a:r>
              <a:rPr lang="en-US" dirty="0"/>
              <a:t>Critical Care Paramedic Refresher</a:t>
            </a:r>
          </a:p>
          <a:p>
            <a:pPr lvl="1"/>
            <a:r>
              <a:rPr lang="en-US" dirty="0"/>
              <a:t>Community Paramedic Refresher</a:t>
            </a:r>
          </a:p>
          <a:p>
            <a:r>
              <a:rPr lang="en-US" dirty="0"/>
              <a:t>Course Number</a:t>
            </a:r>
          </a:p>
          <a:p>
            <a:pPr lvl="1"/>
            <a:r>
              <a:rPr lang="en-US" dirty="0"/>
              <a:t>Should Contain TC Number 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Your Agency Name </a:t>
            </a:r>
          </a:p>
          <a:p>
            <a:r>
              <a:rPr lang="en-US" dirty="0"/>
              <a:t>Coordinator</a:t>
            </a:r>
          </a:p>
          <a:p>
            <a:pPr lvl="1"/>
            <a:r>
              <a:rPr lang="en-US" dirty="0"/>
              <a:t>Program Director/Coordinator</a:t>
            </a:r>
          </a:p>
          <a:p>
            <a:r>
              <a:rPr lang="en-US" dirty="0"/>
              <a:t>Instructor </a:t>
            </a:r>
          </a:p>
          <a:p>
            <a:pPr lvl="1"/>
            <a:r>
              <a:rPr lang="en-US" dirty="0"/>
              <a:t>Course Lead Instructor </a:t>
            </a:r>
          </a:p>
          <a:p>
            <a:r>
              <a:rPr lang="en-US" dirty="0"/>
              <a:t>Medical Director</a:t>
            </a:r>
          </a:p>
          <a:p>
            <a:pPr lvl="1"/>
            <a:r>
              <a:rPr lang="en-US" dirty="0"/>
              <a:t>Agency Medical Director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B3DB6-7C9B-9A5C-7E16-26005404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EC545-EB21-AF2B-E6CC-C1AFED4D2E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Start Date and Time</a:t>
            </a:r>
          </a:p>
          <a:p>
            <a:pPr lvl="1"/>
            <a:r>
              <a:rPr lang="en-US" dirty="0"/>
              <a:t>First day of course </a:t>
            </a:r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b="1" u="sng" dirty="0"/>
              <a:t>Must be no less than 20 Business Days from date requested</a:t>
            </a:r>
            <a:r>
              <a:rPr lang="en-US" dirty="0"/>
              <a:t>)</a:t>
            </a:r>
          </a:p>
          <a:p>
            <a:r>
              <a:rPr lang="en-US" dirty="0"/>
              <a:t>End Date and Time</a:t>
            </a:r>
          </a:p>
          <a:p>
            <a:pPr lvl="1"/>
            <a:r>
              <a:rPr lang="en-US" dirty="0"/>
              <a:t>Last day of Course </a:t>
            </a:r>
          </a:p>
          <a:p>
            <a:r>
              <a:rPr lang="en-US" dirty="0"/>
              <a:t>Closing Date </a:t>
            </a:r>
          </a:p>
          <a:p>
            <a:pPr lvl="1"/>
            <a:r>
              <a:rPr lang="en-US" dirty="0"/>
              <a:t>14 Days after the End 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92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3ED5F-8520-762C-3298-B514293FA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532DA-F4E9-2477-73E4-75802EB1F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 Refresher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E3107-3344-05BB-3D41-FF92BE3BE2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Credit Hours  </a:t>
            </a:r>
          </a:p>
          <a:p>
            <a:pPr lvl="1"/>
            <a:r>
              <a:rPr lang="en-US" dirty="0"/>
              <a:t>Add Topic – Nevada EMS Training Center </a:t>
            </a:r>
          </a:p>
          <a:p>
            <a:pPr lvl="1"/>
            <a:r>
              <a:rPr lang="en-US" dirty="0"/>
              <a:t>Course Minimums </a:t>
            </a:r>
          </a:p>
          <a:p>
            <a:pPr lvl="2"/>
            <a:r>
              <a:rPr lang="en-US" dirty="0"/>
              <a:t>EMR 12 Total Hours</a:t>
            </a:r>
          </a:p>
          <a:p>
            <a:pPr lvl="2"/>
            <a:r>
              <a:rPr lang="en-US" dirty="0"/>
              <a:t>EMT 24 Total Hours</a:t>
            </a:r>
          </a:p>
          <a:p>
            <a:pPr lvl="2"/>
            <a:r>
              <a:rPr lang="en-US" dirty="0"/>
              <a:t>AEMT 30 Total Hours</a:t>
            </a:r>
          </a:p>
          <a:p>
            <a:pPr lvl="2"/>
            <a:r>
              <a:rPr lang="en-US" dirty="0"/>
              <a:t>Paramedic 40 Total Hours</a:t>
            </a:r>
          </a:p>
          <a:p>
            <a:pPr lvl="2"/>
            <a:r>
              <a:rPr lang="en-US" dirty="0"/>
              <a:t>Critical Care Paramedic 48 Total Hours</a:t>
            </a:r>
          </a:p>
          <a:p>
            <a:pPr lvl="2"/>
            <a:r>
              <a:rPr lang="en-US" dirty="0"/>
              <a:t>Community Paramedicine </a:t>
            </a:r>
          </a:p>
          <a:p>
            <a:pPr lvl="3"/>
            <a:r>
              <a:rPr lang="en-US" dirty="0"/>
              <a:t>EMT 4 Total Hours</a:t>
            </a:r>
          </a:p>
          <a:p>
            <a:pPr lvl="3"/>
            <a:r>
              <a:rPr lang="en-US" dirty="0"/>
              <a:t>AEMT 8 Total Hours</a:t>
            </a:r>
          </a:p>
          <a:p>
            <a:pPr lvl="3"/>
            <a:r>
              <a:rPr lang="en-US" dirty="0"/>
              <a:t>Paramedic 12 Total Hours</a:t>
            </a:r>
          </a:p>
          <a:p>
            <a:r>
              <a:rPr lang="en-US" dirty="0"/>
              <a:t>Prerequisites </a:t>
            </a:r>
          </a:p>
          <a:p>
            <a:pPr lvl="1"/>
            <a:r>
              <a:rPr lang="en-US" dirty="0"/>
              <a:t>N/A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31484-E2B7-BB7E-D853-D72B58D9BF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Attendees </a:t>
            </a:r>
          </a:p>
          <a:p>
            <a:pPr lvl="1"/>
            <a:r>
              <a:rPr lang="en-US" dirty="0"/>
              <a:t>Must be added within 5 days of the course start date</a:t>
            </a:r>
          </a:p>
          <a:p>
            <a:r>
              <a:rPr lang="en-US" dirty="0"/>
              <a:t>Document Upload Requirements</a:t>
            </a:r>
          </a:p>
          <a:p>
            <a:pPr lvl="1"/>
            <a:r>
              <a:rPr lang="en-US" dirty="0">
                <a:hlinkClick r:id="rId2"/>
              </a:rPr>
              <a:t>Request for Approval of EMS Courses</a:t>
            </a:r>
            <a:endParaRPr lang="en-US" dirty="0"/>
          </a:p>
          <a:p>
            <a:pPr lvl="1"/>
            <a:r>
              <a:rPr lang="en-US" dirty="0"/>
              <a:t>Course Outline/Schedule </a:t>
            </a:r>
          </a:p>
          <a:p>
            <a:pPr lvl="2"/>
            <a:r>
              <a:rPr lang="en-US" dirty="0"/>
              <a:t>Must contain Dates, Times and Instructor(s)</a:t>
            </a:r>
          </a:p>
          <a:p>
            <a:r>
              <a:rPr lang="en-US" dirty="0"/>
              <a:t>Test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Skills Exam</a:t>
            </a:r>
          </a:p>
          <a:p>
            <a:pPr lvl="1"/>
            <a:r>
              <a:rPr lang="en-US" dirty="0"/>
              <a:t>N/A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0BB38-6248-D0CC-CDAF-7A581DAE6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6132B-8445-4622-BA07-42FFA2292923}"/>
              </a:ext>
            </a:extLst>
          </p:cNvPr>
          <p:cNvSpPr txBox="1"/>
          <p:nvPr/>
        </p:nvSpPr>
        <p:spPr>
          <a:xfrm>
            <a:off x="563880" y="6199207"/>
            <a:ext cx="890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Total credits required in the National Continued Competency Program (NCCP) 2025 Model (National + Local + Individual) vary by level. EMR = 16, EMT = 40, AEMT = 50, Paramedic = 60</a:t>
            </a:r>
          </a:p>
        </p:txBody>
      </p:sp>
    </p:spTree>
    <p:extLst>
      <p:ext uri="{BB962C8B-B14F-4D97-AF65-F5344CB8AC3E}">
        <p14:creationId xmlns:p14="http://schemas.microsoft.com/office/powerpoint/2010/main" val="69489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926639-0994-59DA-9BFD-B2F98F438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818" y="2736850"/>
            <a:ext cx="3971925" cy="4121150"/>
          </a:xfrm>
        </p:spPr>
        <p:txBody>
          <a:bodyPr/>
          <a:lstStyle/>
          <a:p>
            <a:r>
              <a:rPr lang="en-US" dirty="0"/>
              <a:t>Attendee Tab</a:t>
            </a:r>
          </a:p>
          <a:p>
            <a:pPr lvl="1"/>
            <a:r>
              <a:rPr lang="en-US" dirty="0"/>
              <a:t>+ Add Attendee</a:t>
            </a:r>
          </a:p>
          <a:p>
            <a:pPr lvl="1"/>
            <a:r>
              <a:rPr lang="en-US" dirty="0"/>
              <a:t>Select Service </a:t>
            </a:r>
          </a:p>
          <a:p>
            <a:pPr lvl="1"/>
            <a:r>
              <a:rPr lang="en-US" dirty="0"/>
              <a:t>Check box next to the name of all Attendees</a:t>
            </a:r>
          </a:p>
          <a:p>
            <a:pPr lvl="1"/>
            <a:r>
              <a:rPr lang="en-US" dirty="0"/>
              <a:t>Click + Add to Course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0225A-9D51-E924-97A5-A5B775888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330"/>
            <a:ext cx="7023538" cy="13255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3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Course Attendees</a:t>
            </a:r>
            <a:br>
              <a:rPr kumimoji="0" lang="en-US" sz="53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Department Personnel </a:t>
            </a:r>
            <a:endParaRPr lang="en-US" dirty="0"/>
          </a:p>
        </p:txBody>
      </p:sp>
      <p:pic>
        <p:nvPicPr>
          <p:cNvPr id="10" name="Content Placeholder 9" descr="A screenshot of a computer">
            <a:extLst>
              <a:ext uri="{FF2B5EF4-FFF2-40B4-BE49-F238E27FC236}">
                <a16:creationId xmlns:a16="http://schemas.microsoft.com/office/drawing/2014/main" id="{B4F13027-D9E5-A9A4-0A90-5E1B86A599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2" y="2447778"/>
            <a:ext cx="6749983" cy="2662343"/>
          </a:xfrm>
          <a:effectLst>
            <a:outerShdw blurRad="50800" dist="38100" dir="18900000" algn="bl" rotWithShape="0">
              <a:srgbClr val="FF0000">
                <a:alpha val="40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51032-AB1B-D78F-2FC8-891CDA8D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F51326-35CD-B4B4-0F00-4A978565B915}"/>
              </a:ext>
            </a:extLst>
          </p:cNvPr>
          <p:cNvSpPr/>
          <p:nvPr/>
        </p:nvSpPr>
        <p:spPr>
          <a:xfrm>
            <a:off x="2672862" y="2869809"/>
            <a:ext cx="562707" cy="23915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DBA8829C-3086-ADA4-483E-3E05B732ED6F}"/>
              </a:ext>
            </a:extLst>
          </p:cNvPr>
          <p:cNvSpPr/>
          <p:nvPr/>
        </p:nvSpPr>
        <p:spPr>
          <a:xfrm>
            <a:off x="5181601" y="3108960"/>
            <a:ext cx="914399" cy="32004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21CB66-55FF-EC8A-4B6C-12D80A9D3D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82" t="1449"/>
          <a:stretch/>
        </p:blipFill>
        <p:spPr>
          <a:xfrm>
            <a:off x="564292" y="5159927"/>
            <a:ext cx="6037265" cy="714493"/>
          </a:xfrm>
          <a:prstGeom prst="rect">
            <a:avLst/>
          </a:prstGeom>
          <a:effectLst>
            <a:outerShdw blurRad="50800" dist="38100" dir="13500000" algn="br" rotWithShape="0">
              <a:srgbClr val="FF000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93490-5F43-BAB6-0E67-47DBC675F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94" y="1730375"/>
            <a:ext cx="1209675" cy="4991100"/>
          </a:xfrm>
          <a:prstGeom prst="rect">
            <a:avLst/>
          </a:prstGeom>
          <a:effectLst>
            <a:outerShdw blurRad="50800" dist="38100" dir="5400000" algn="t" rotWithShape="0">
              <a:srgbClr val="FF0000">
                <a:alpha val="40000"/>
              </a:srgbClr>
            </a:outerShdw>
          </a:effectLst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8112C662-A99E-C854-2862-FDC87712BD28}"/>
              </a:ext>
            </a:extLst>
          </p:cNvPr>
          <p:cNvSpPr/>
          <p:nvPr/>
        </p:nvSpPr>
        <p:spPr>
          <a:xfrm>
            <a:off x="2363372" y="4994031"/>
            <a:ext cx="309490" cy="5231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261123-D485-D839-EF27-9FB00AC3E7E8}"/>
              </a:ext>
            </a:extLst>
          </p:cNvPr>
          <p:cNvCxnSpPr>
            <a:cxnSpLocks/>
          </p:cNvCxnSpPr>
          <p:nvPr/>
        </p:nvCxnSpPr>
        <p:spPr>
          <a:xfrm flipH="1">
            <a:off x="7286672" y="3906593"/>
            <a:ext cx="1375412" cy="5669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8D0359-702F-E928-2D2B-830C23CE5644}"/>
              </a:ext>
            </a:extLst>
          </p:cNvPr>
          <p:cNvCxnSpPr>
            <a:cxnSpLocks/>
          </p:cNvCxnSpPr>
          <p:nvPr/>
        </p:nvCxnSpPr>
        <p:spPr>
          <a:xfrm flipH="1">
            <a:off x="7718550" y="4545008"/>
            <a:ext cx="1034027" cy="177271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61619D-9475-749A-61B2-24BBE5799646}"/>
              </a:ext>
            </a:extLst>
          </p:cNvPr>
          <p:cNvCxnSpPr/>
          <p:nvPr/>
        </p:nvCxnSpPr>
        <p:spPr>
          <a:xfrm flipH="1">
            <a:off x="2954215" y="3573194"/>
            <a:ext cx="5707869" cy="19439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EB916F-E7F4-C89A-A782-5C82497556EE}"/>
              </a:ext>
            </a:extLst>
          </p:cNvPr>
          <p:cNvCxnSpPr/>
          <p:nvPr/>
        </p:nvCxnSpPr>
        <p:spPr>
          <a:xfrm flipH="1">
            <a:off x="6808763" y="3268980"/>
            <a:ext cx="19438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869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86F2-30EC-4562-B938-C875F436A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BC62BE-D375-2355-7E96-AF18EB2F6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818" y="2736850"/>
            <a:ext cx="3971925" cy="4121150"/>
          </a:xfrm>
        </p:spPr>
        <p:txBody>
          <a:bodyPr/>
          <a:lstStyle/>
          <a:p>
            <a:r>
              <a:rPr lang="en-US" dirty="0"/>
              <a:t>Attendee Tab</a:t>
            </a:r>
          </a:p>
          <a:p>
            <a:pPr lvl="1"/>
            <a:r>
              <a:rPr lang="en-US" dirty="0"/>
              <a:t>+ Add Attendee</a:t>
            </a:r>
          </a:p>
          <a:p>
            <a:pPr lvl="1"/>
            <a:r>
              <a:rPr lang="en-US" dirty="0"/>
              <a:t>Search Name</a:t>
            </a:r>
          </a:p>
          <a:p>
            <a:pPr lvl="1"/>
            <a:r>
              <a:rPr lang="en-US" dirty="0"/>
              <a:t>Check box next to the name of Attendee</a:t>
            </a:r>
          </a:p>
          <a:p>
            <a:pPr lvl="1"/>
            <a:r>
              <a:rPr lang="en-US" dirty="0"/>
              <a:t>Click + Add to Course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Non-Department Personnel Must be Added one Attendee at a time.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4A484-94DA-63A9-B749-7493A1B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330"/>
            <a:ext cx="7023538" cy="13255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3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Course Attendees</a:t>
            </a:r>
            <a:br>
              <a:rPr kumimoji="0" lang="en-US" sz="53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</a:br>
            <a:r>
              <a:rPr lang="en-US" sz="2400" b="1" spc="0" dirty="0">
                <a:solidFill>
                  <a:srgbClr val="595959"/>
                </a:solidFill>
                <a:latin typeface="Montserrat Medium" pitchFamily="2" charset="0"/>
                <a:ea typeface="+mn-ea"/>
                <a:cs typeface="+mn-cs"/>
              </a:rPr>
              <a:t>Non-Department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 Personnel </a:t>
            </a:r>
            <a:endParaRPr lang="en-US" dirty="0"/>
          </a:p>
        </p:txBody>
      </p:sp>
      <p:pic>
        <p:nvPicPr>
          <p:cNvPr id="10" name="Content Placeholder 9" descr="A screenshot of a computer">
            <a:extLst>
              <a:ext uri="{FF2B5EF4-FFF2-40B4-BE49-F238E27FC236}">
                <a16:creationId xmlns:a16="http://schemas.microsoft.com/office/drawing/2014/main" id="{F59B6B26-9234-09EA-A796-C3551F1B92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2" y="2447778"/>
            <a:ext cx="6749983" cy="2662343"/>
          </a:xfrm>
          <a:effectLst>
            <a:outerShdw blurRad="50800" dist="38100" dir="18900000" algn="bl" rotWithShape="0">
              <a:srgbClr val="FF0000">
                <a:alpha val="40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53374-886F-E723-FE4C-272BF260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09BADC-DC14-8B8B-7ACD-E1B6E4E37866}"/>
              </a:ext>
            </a:extLst>
          </p:cNvPr>
          <p:cNvSpPr/>
          <p:nvPr/>
        </p:nvSpPr>
        <p:spPr>
          <a:xfrm>
            <a:off x="2672862" y="2869809"/>
            <a:ext cx="562707" cy="23915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7D75D0BB-E6BA-3DF0-45B8-12B74D40A27C}"/>
              </a:ext>
            </a:extLst>
          </p:cNvPr>
          <p:cNvSpPr/>
          <p:nvPr/>
        </p:nvSpPr>
        <p:spPr>
          <a:xfrm>
            <a:off x="5181601" y="3108960"/>
            <a:ext cx="914399" cy="32004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12FA3-558D-A325-9CC8-CAF60C115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115" t="-448" r="56299" b="448"/>
          <a:stretch/>
        </p:blipFill>
        <p:spPr>
          <a:xfrm>
            <a:off x="-69069" y="4114074"/>
            <a:ext cx="5707869" cy="2456329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D39EB55-A45F-FC70-7DDA-F09BD974D79D}"/>
              </a:ext>
            </a:extLst>
          </p:cNvPr>
          <p:cNvCxnSpPr/>
          <p:nvPr/>
        </p:nvCxnSpPr>
        <p:spPr>
          <a:xfrm flipH="1">
            <a:off x="6808763" y="3268980"/>
            <a:ext cx="19438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49CBAB-BBBC-257B-58B3-C1E118E1684C}"/>
              </a:ext>
            </a:extLst>
          </p:cNvPr>
          <p:cNvCxnSpPr>
            <a:cxnSpLocks/>
          </p:cNvCxnSpPr>
          <p:nvPr/>
        </p:nvCxnSpPr>
        <p:spPr>
          <a:xfrm flipH="1">
            <a:off x="2784865" y="3573194"/>
            <a:ext cx="5877219" cy="93318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844F2A-0903-5CB6-5127-6DB3D611C049}"/>
              </a:ext>
            </a:extLst>
          </p:cNvPr>
          <p:cNvCxnSpPr>
            <a:cxnSpLocks/>
          </p:cNvCxnSpPr>
          <p:nvPr/>
        </p:nvCxnSpPr>
        <p:spPr>
          <a:xfrm flipH="1">
            <a:off x="1710813" y="4545008"/>
            <a:ext cx="7041764" cy="174544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5FBC6D-29F2-AF05-F69B-344D5105485C}"/>
              </a:ext>
            </a:extLst>
          </p:cNvPr>
          <p:cNvCxnSpPr>
            <a:cxnSpLocks/>
          </p:cNvCxnSpPr>
          <p:nvPr/>
        </p:nvCxnSpPr>
        <p:spPr>
          <a:xfrm flipH="1">
            <a:off x="678426" y="3906593"/>
            <a:ext cx="7983658" cy="15247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984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94E8-E5F1-F1DF-A6FF-578C3250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Course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8E4D4-AB40-1A0F-14D6-2A583E850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9464" y="2199947"/>
            <a:ext cx="5181600" cy="41211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Within 14 days of the Course End Date </a:t>
            </a:r>
          </a:p>
          <a:p>
            <a:r>
              <a:rPr lang="en-US" dirty="0"/>
              <a:t>Upload to Documents Section</a:t>
            </a:r>
          </a:p>
          <a:p>
            <a:pPr lvl="1"/>
            <a:r>
              <a:rPr lang="en-US" dirty="0"/>
              <a:t>Course Evaluations </a:t>
            </a:r>
          </a:p>
          <a:p>
            <a:pPr lvl="1"/>
            <a:r>
              <a:rPr lang="en-US" dirty="0"/>
              <a:t>Course Completion Letter</a:t>
            </a:r>
          </a:p>
          <a:p>
            <a:pPr lvl="2"/>
            <a:r>
              <a:rPr lang="en-US" dirty="0"/>
              <a:t>Must Contain Student Name and EMS Number</a:t>
            </a:r>
          </a:p>
          <a:p>
            <a:r>
              <a:rPr lang="en-US" dirty="0"/>
              <a:t>Documents to be Maintained by the Program</a:t>
            </a:r>
          </a:p>
          <a:p>
            <a:pPr lvl="1"/>
            <a:r>
              <a:rPr lang="en-US" dirty="0"/>
              <a:t>Attendance Roster and Grades </a:t>
            </a:r>
          </a:p>
          <a:p>
            <a:pPr lvl="1"/>
            <a:r>
              <a:rPr lang="en-US" dirty="0"/>
              <a:t>Course Exams (If uses)</a:t>
            </a:r>
          </a:p>
          <a:p>
            <a:pPr lvl="1"/>
            <a:r>
              <a:rPr lang="en-US" dirty="0"/>
              <a:t>Skills Sign offs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D7533-93F2-93BA-1E39-46C43C5C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18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CD4FE91-6F29-0BBE-4211-DD8860BA88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61" t="24836" r="1"/>
          <a:stretch>
            <a:fillRect/>
          </a:stretch>
        </p:blipFill>
        <p:spPr>
          <a:xfrm>
            <a:off x="838199" y="2410774"/>
            <a:ext cx="4789083" cy="3699495"/>
          </a:xfrm>
        </p:spPr>
      </p:pic>
    </p:spTree>
    <p:extLst>
      <p:ext uri="{BB962C8B-B14F-4D97-AF65-F5344CB8AC3E}">
        <p14:creationId xmlns:p14="http://schemas.microsoft.com/office/powerpoint/2010/main" val="3322475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1D627-E641-0E50-043C-B011F3759B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1760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21D477-A236-D853-CBEF-87858B1D7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 you for being a part of the Nevada EMS Program. This guide is designed to help you through the Course Request process. If you still need some assistance, please contact our office at healthems@health.nv.gov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BFBC7A-45F3-9FD1-E31F-17565536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B06A5-0B78-CE3B-168E-79AAA283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0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878D85-1496-45DE-FE3A-65CC38A8B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Initial Certification Course Request</a:t>
            </a:r>
          </a:p>
          <a:p>
            <a:r>
              <a:rPr lang="en-US" dirty="0"/>
              <a:t>Continuing Education Units (CEU) Course Request</a:t>
            </a:r>
          </a:p>
          <a:p>
            <a:r>
              <a:rPr lang="en-US" dirty="0"/>
              <a:t>Training Center CEU’s</a:t>
            </a:r>
          </a:p>
          <a:p>
            <a:r>
              <a:rPr lang="en-US" dirty="0"/>
              <a:t>Refresher Course Request</a:t>
            </a:r>
          </a:p>
          <a:p>
            <a:r>
              <a:rPr lang="en-US" dirty="0"/>
              <a:t>Training Center Refresher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377ABC-D4E0-3381-58B9-C90B1560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3DA8A-2546-807C-FE05-AD9F4660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82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2C36B2-E074-3046-4203-2EE195FD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pic>
        <p:nvPicPr>
          <p:cNvPr id="9" name="Content Placeholder 8" descr="Graphical user interface, text, application">
            <a:extLst>
              <a:ext uri="{FF2B5EF4-FFF2-40B4-BE49-F238E27FC236}">
                <a16:creationId xmlns:a16="http://schemas.microsoft.com/office/drawing/2014/main" id="{BBAD4676-0A2B-F42C-C599-28E421BF5E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4" y="2300577"/>
            <a:ext cx="6830310" cy="3922776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0FD33A8-3F43-0FE4-AAB6-C506E0F5D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95674" y="2862071"/>
            <a:ext cx="3658126" cy="1993393"/>
          </a:xfrm>
        </p:spPr>
        <p:txBody>
          <a:bodyPr/>
          <a:lstStyle/>
          <a:p>
            <a:r>
              <a:rPr lang="en-US" dirty="0"/>
              <a:t>Login to your account</a:t>
            </a:r>
          </a:p>
          <a:p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Click Manage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Click + Add New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8B688-E80C-B1F9-4A38-D05C7F27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F665E5D-45C1-532C-DC29-C8654E6C0F16}"/>
              </a:ext>
            </a:extLst>
          </p:cNvPr>
          <p:cNvSpPr/>
          <p:nvPr/>
        </p:nvSpPr>
        <p:spPr>
          <a:xfrm>
            <a:off x="324611" y="4350619"/>
            <a:ext cx="513588" cy="3056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81D392F9-EBB3-DB5B-5252-46EDA72B8821}"/>
              </a:ext>
            </a:extLst>
          </p:cNvPr>
          <p:cNvSpPr/>
          <p:nvPr/>
        </p:nvSpPr>
        <p:spPr>
          <a:xfrm>
            <a:off x="4763608" y="4020376"/>
            <a:ext cx="727946" cy="19202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4D42D-66C4-DF42-B83C-A0F5605F04C2}"/>
              </a:ext>
            </a:extLst>
          </p:cNvPr>
          <p:cNvSpPr txBox="1"/>
          <p:nvPr/>
        </p:nvSpPr>
        <p:spPr>
          <a:xfrm>
            <a:off x="68742" y="4328169"/>
            <a:ext cx="29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51D9C-F71D-4D38-3CBE-F916F5E33705}"/>
              </a:ext>
            </a:extLst>
          </p:cNvPr>
          <p:cNvSpPr txBox="1"/>
          <p:nvPr/>
        </p:nvSpPr>
        <p:spPr>
          <a:xfrm>
            <a:off x="4423540" y="3946299"/>
            <a:ext cx="51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7116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7D1CD0-5980-8D2F-D5F5-AC98DB76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Type</a:t>
            </a:r>
          </a:p>
        </p:txBody>
      </p:sp>
      <p:pic>
        <p:nvPicPr>
          <p:cNvPr id="11" name="Content Placeholder 10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6BF5892A-6101-27D1-4B1E-DA10DAD62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4220"/>
            <a:ext cx="6449568" cy="2674211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341B7F-0A46-2E04-4F50-CA79AD614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7768" y="2578608"/>
            <a:ext cx="4517136" cy="3218688"/>
          </a:xfrm>
        </p:spPr>
        <p:txBody>
          <a:bodyPr>
            <a:normAutofit/>
          </a:bodyPr>
          <a:lstStyle/>
          <a:p>
            <a:r>
              <a:rPr lang="en-US" dirty="0"/>
              <a:t>Select Course Type </a:t>
            </a:r>
          </a:p>
          <a:p>
            <a:pPr lvl="1"/>
            <a:r>
              <a:rPr lang="en-US" dirty="0"/>
              <a:t>Non-Training Center</a:t>
            </a:r>
          </a:p>
          <a:p>
            <a:pPr lvl="2"/>
            <a:r>
              <a:rPr lang="en-US" dirty="0">
                <a:hlinkClick r:id="rId3" action="ppaction://hlinksldjump"/>
              </a:rPr>
              <a:t>Initial Certification Course</a:t>
            </a:r>
            <a:endParaRPr lang="en-US" dirty="0"/>
          </a:p>
          <a:p>
            <a:pPr lvl="2"/>
            <a:r>
              <a:rPr lang="en-US" dirty="0">
                <a:hlinkClick r:id="rId4" action="ppaction://hlinksldjump"/>
              </a:rPr>
              <a:t>Continuing Education (CEU)</a:t>
            </a:r>
            <a:endParaRPr lang="en-US" dirty="0"/>
          </a:p>
          <a:p>
            <a:pPr lvl="2"/>
            <a:r>
              <a:rPr lang="en-US" dirty="0">
                <a:hlinkClick r:id="rId5" action="ppaction://hlinksldjump"/>
              </a:rPr>
              <a:t>Refresher</a:t>
            </a:r>
            <a:endParaRPr lang="en-US" dirty="0"/>
          </a:p>
          <a:p>
            <a:pPr lvl="1"/>
            <a:r>
              <a:rPr lang="en-US" dirty="0"/>
              <a:t>Type Training Center</a:t>
            </a:r>
          </a:p>
          <a:p>
            <a:pPr lvl="2"/>
            <a:r>
              <a:rPr lang="en-US" dirty="0">
                <a:hlinkClick r:id="rId3" action="ppaction://hlinksldjump"/>
              </a:rPr>
              <a:t>Initial Certification Course</a:t>
            </a:r>
            <a:endParaRPr lang="en-US" dirty="0"/>
          </a:p>
          <a:p>
            <a:pPr lvl="2"/>
            <a:r>
              <a:rPr lang="en-US" dirty="0">
                <a:hlinkClick r:id="rId6" action="ppaction://hlinksldjump"/>
              </a:rPr>
              <a:t>Training Center Continuing Education Course (CEU)</a:t>
            </a:r>
            <a:endParaRPr lang="en-US" dirty="0"/>
          </a:p>
          <a:p>
            <a:pPr lvl="2"/>
            <a:r>
              <a:rPr lang="en-US" dirty="0">
                <a:hlinkClick r:id="rId7" action="ppaction://hlinksldjump"/>
              </a:rPr>
              <a:t>Training Center Refresher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67859-D6F0-C861-C714-44D90613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9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784AAB-660C-EA2E-C78D-8C463563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870" y="2055813"/>
            <a:ext cx="4229730" cy="4641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2989A-D2DF-595C-919F-DD2266A0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08"/>
            <a:ext cx="7170683" cy="1325563"/>
          </a:xfrm>
        </p:spPr>
        <p:txBody>
          <a:bodyPr>
            <a:normAutofit/>
          </a:bodyPr>
          <a:lstStyle/>
          <a:p>
            <a:r>
              <a:rPr lang="en-US" sz="6000" dirty="0"/>
              <a:t>Initial Certification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A8316-3E73-F645-D53C-B0D46B361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3916680" cy="41211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Course Name</a:t>
            </a:r>
          </a:p>
          <a:p>
            <a:pPr lvl="1"/>
            <a:r>
              <a:rPr lang="en-US" dirty="0"/>
              <a:t>EMR, EMT, AEMT Course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Your Agency Name </a:t>
            </a:r>
          </a:p>
          <a:p>
            <a:r>
              <a:rPr lang="en-US" dirty="0"/>
              <a:t>Coordinator</a:t>
            </a:r>
          </a:p>
          <a:p>
            <a:pPr lvl="1"/>
            <a:r>
              <a:rPr lang="en-US" dirty="0"/>
              <a:t>Program Director/Coordinator</a:t>
            </a:r>
          </a:p>
          <a:p>
            <a:r>
              <a:rPr lang="en-US" dirty="0"/>
              <a:t>Instructor </a:t>
            </a:r>
          </a:p>
          <a:p>
            <a:pPr lvl="1"/>
            <a:r>
              <a:rPr lang="en-US" dirty="0"/>
              <a:t>Course Lead Instructor </a:t>
            </a:r>
          </a:p>
          <a:p>
            <a:r>
              <a:rPr lang="en-US" dirty="0"/>
              <a:t>Medical Director</a:t>
            </a:r>
          </a:p>
          <a:p>
            <a:pPr lvl="1"/>
            <a:r>
              <a:rPr lang="en-US" dirty="0"/>
              <a:t>Agency Medical Director</a:t>
            </a:r>
          </a:p>
          <a:p>
            <a:r>
              <a:rPr lang="en-US" dirty="0"/>
              <a:t>Start Date and Time</a:t>
            </a:r>
          </a:p>
          <a:p>
            <a:pPr lvl="1"/>
            <a:r>
              <a:rPr lang="en-US" dirty="0"/>
              <a:t>First day of course (</a:t>
            </a:r>
            <a:r>
              <a:rPr lang="en-US" b="1" u="sng" dirty="0"/>
              <a:t>Must be 20 Business Days from date requested</a:t>
            </a:r>
            <a:r>
              <a:rPr lang="en-US" dirty="0"/>
              <a:t>)</a:t>
            </a:r>
          </a:p>
          <a:p>
            <a:r>
              <a:rPr lang="en-US" dirty="0"/>
              <a:t>End Date and Time</a:t>
            </a:r>
          </a:p>
          <a:p>
            <a:pPr lvl="1"/>
            <a:r>
              <a:rPr lang="en-US" dirty="0"/>
              <a:t>Last day of Course </a:t>
            </a:r>
          </a:p>
          <a:p>
            <a:r>
              <a:rPr lang="en-US" dirty="0"/>
              <a:t>Closing Date </a:t>
            </a:r>
          </a:p>
          <a:p>
            <a:pPr lvl="1"/>
            <a:r>
              <a:rPr lang="en-US" dirty="0"/>
              <a:t>14 Days after the End Date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993682B-AF6A-BEDA-0D47-7693ED9361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6560" y="2322267"/>
            <a:ext cx="5181600" cy="358824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D4101-C211-F4D1-011D-4620E258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4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26FE-1B82-0DFF-1732-B4F9EB56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Certification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3F5D-959C-7CB1-8157-5EFB06C230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Credit Hours </a:t>
            </a:r>
          </a:p>
          <a:p>
            <a:pPr lvl="1"/>
            <a:r>
              <a:rPr lang="en-US" dirty="0"/>
              <a:t>National Education Standards Minimum</a:t>
            </a:r>
          </a:p>
          <a:p>
            <a:pPr lvl="2"/>
            <a:r>
              <a:rPr lang="en-US" dirty="0"/>
              <a:t>EMR 40-80 Total Hours</a:t>
            </a:r>
          </a:p>
          <a:p>
            <a:pPr lvl="2"/>
            <a:r>
              <a:rPr lang="en-US" dirty="0"/>
              <a:t>EMT 150-200 Total Hours</a:t>
            </a:r>
          </a:p>
          <a:p>
            <a:pPr lvl="2"/>
            <a:r>
              <a:rPr lang="en-US" dirty="0"/>
              <a:t>AEMT 200-240 Total Hours</a:t>
            </a:r>
          </a:p>
          <a:p>
            <a:pPr lvl="2"/>
            <a:r>
              <a:rPr lang="en-US" dirty="0"/>
              <a:t>Paramedic (See </a:t>
            </a:r>
            <a:r>
              <a:rPr lang="en-US" dirty="0" err="1">
                <a:hlinkClick r:id="rId2"/>
              </a:rPr>
              <a:t>CoAEMSP</a:t>
            </a:r>
            <a:r>
              <a:rPr lang="en-US" dirty="0"/>
              <a:t> Requirements)</a:t>
            </a:r>
          </a:p>
          <a:p>
            <a:r>
              <a:rPr lang="en-US" dirty="0"/>
              <a:t>Prerequisites </a:t>
            </a:r>
          </a:p>
          <a:p>
            <a:pPr lvl="1"/>
            <a:r>
              <a:rPr lang="en-US" dirty="0"/>
              <a:t>BLS Provider</a:t>
            </a:r>
          </a:p>
          <a:p>
            <a:pPr lvl="2"/>
            <a:r>
              <a:rPr lang="en-US" dirty="0"/>
              <a:t>Required for all Levels</a:t>
            </a:r>
          </a:p>
          <a:p>
            <a:pPr lvl="2"/>
            <a:r>
              <a:rPr lang="en-US" dirty="0"/>
              <a:t>Can be Built into your first day but cannot count toward min hour requirements</a:t>
            </a:r>
          </a:p>
          <a:p>
            <a:pPr lvl="1"/>
            <a:r>
              <a:rPr lang="en-US" dirty="0"/>
              <a:t>Nevada EMT </a:t>
            </a:r>
          </a:p>
          <a:p>
            <a:pPr lvl="2"/>
            <a:r>
              <a:rPr lang="en-US" dirty="0"/>
              <a:t>Required by first day for AEMT &amp; Paramedic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D1D59-B5CD-69A5-269C-268D698E74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3" action="ppaction://hlinksldjump"/>
              </a:rPr>
              <a:t>Attendees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Must be added within 5 days of the course start date</a:t>
            </a:r>
          </a:p>
          <a:p>
            <a:r>
              <a:rPr lang="en-US" dirty="0"/>
              <a:t>Document Upload Requirements</a:t>
            </a:r>
          </a:p>
          <a:p>
            <a:pPr lvl="1"/>
            <a:r>
              <a:rPr lang="en-US" dirty="0">
                <a:hlinkClick r:id="rId4"/>
              </a:rPr>
              <a:t>Request for Approval of EMS Courses</a:t>
            </a:r>
            <a:endParaRPr lang="en-US" dirty="0"/>
          </a:p>
          <a:p>
            <a:pPr lvl="1"/>
            <a:r>
              <a:rPr lang="en-US" dirty="0"/>
              <a:t>Course Outline/Schedule </a:t>
            </a:r>
          </a:p>
          <a:p>
            <a:pPr lvl="2"/>
            <a:r>
              <a:rPr lang="en-US" dirty="0"/>
              <a:t>Must contain Dates, Times and Instructor(s)</a:t>
            </a:r>
          </a:p>
          <a:p>
            <a:pPr lvl="1"/>
            <a:r>
              <a:rPr lang="en-US" dirty="0"/>
              <a:t>Syllabus </a:t>
            </a:r>
          </a:p>
          <a:p>
            <a:r>
              <a:rPr lang="en-US" dirty="0"/>
              <a:t>Test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Skills Exam</a:t>
            </a:r>
          </a:p>
          <a:p>
            <a:pPr lvl="1"/>
            <a:r>
              <a:rPr lang="en-US" dirty="0"/>
              <a:t>N/A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16788-E880-F201-DB12-367C6550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9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AC31B-00EF-7A1C-F924-D472D2DA1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6FA6-4455-A50E-DDA0-86D38C76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279"/>
            <a:ext cx="7170683" cy="1325563"/>
          </a:xfrm>
        </p:spPr>
        <p:txBody>
          <a:bodyPr>
            <a:normAutofit/>
          </a:bodyPr>
          <a:lstStyle/>
          <a:p>
            <a:r>
              <a:rPr lang="en-US" sz="4400" dirty="0"/>
              <a:t>Non-Training Center</a:t>
            </a:r>
            <a:br>
              <a:rPr lang="en-US" sz="4400" dirty="0"/>
            </a:br>
            <a:r>
              <a:rPr lang="en-US" sz="4400" dirty="0"/>
              <a:t>Continuing Education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5D32E-B6E9-0F06-5048-C7437D219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103120"/>
            <a:ext cx="5181600" cy="43906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Course Name</a:t>
            </a:r>
          </a:p>
          <a:p>
            <a:pPr lvl="1"/>
            <a:r>
              <a:rPr lang="en-US" dirty="0"/>
              <a:t>Based on topic covered (Skills Pass-off is not an eligible topic)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Your Agency Name </a:t>
            </a:r>
          </a:p>
          <a:p>
            <a:r>
              <a:rPr lang="en-US" dirty="0"/>
              <a:t>Coordinator</a:t>
            </a:r>
          </a:p>
          <a:p>
            <a:pPr lvl="1"/>
            <a:r>
              <a:rPr lang="en-US" dirty="0"/>
              <a:t>Program Director/Coordinator</a:t>
            </a:r>
          </a:p>
          <a:p>
            <a:r>
              <a:rPr lang="en-US" dirty="0"/>
              <a:t>Instructor </a:t>
            </a:r>
          </a:p>
          <a:p>
            <a:pPr lvl="1"/>
            <a:r>
              <a:rPr lang="en-US" dirty="0"/>
              <a:t>Course Lead Instructor </a:t>
            </a:r>
          </a:p>
          <a:p>
            <a:r>
              <a:rPr lang="en-US" dirty="0"/>
              <a:t>Medical Director</a:t>
            </a:r>
          </a:p>
          <a:p>
            <a:pPr lvl="1"/>
            <a:r>
              <a:rPr lang="en-US" dirty="0"/>
              <a:t>Agency Medical Director</a:t>
            </a:r>
          </a:p>
          <a:p>
            <a:r>
              <a:rPr lang="en-US" dirty="0"/>
              <a:t>Start Date and Time</a:t>
            </a:r>
          </a:p>
          <a:p>
            <a:pPr lvl="1"/>
            <a:r>
              <a:rPr lang="en-US" dirty="0"/>
              <a:t>First day of course and start time</a:t>
            </a:r>
          </a:p>
          <a:p>
            <a:r>
              <a:rPr lang="en-US" dirty="0"/>
              <a:t>End Date and Time</a:t>
            </a:r>
          </a:p>
          <a:p>
            <a:pPr lvl="1"/>
            <a:r>
              <a:rPr lang="en-US" dirty="0"/>
              <a:t>Last day of Course and end time</a:t>
            </a:r>
          </a:p>
          <a:p>
            <a:r>
              <a:rPr lang="en-US" dirty="0"/>
              <a:t>Closing Date </a:t>
            </a:r>
          </a:p>
          <a:p>
            <a:pPr lvl="1"/>
            <a:r>
              <a:rPr lang="en-US" dirty="0"/>
              <a:t>14 Days after the End Date</a:t>
            </a:r>
          </a:p>
        </p:txBody>
      </p:sp>
      <p:pic>
        <p:nvPicPr>
          <p:cNvPr id="13" name="Content Placeholder 1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EFCDCE-5E54-9932-2C75-2DDA5AB3E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1688233"/>
            <a:ext cx="3867912" cy="516976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2D006-2F6B-0742-CA79-8F8421C8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BF82F5-21C3-7654-95AC-229B73467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1137"/>
            <a:ext cx="10515600" cy="38251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Credit Hours</a:t>
            </a:r>
          </a:p>
          <a:p>
            <a:pPr lvl="1"/>
            <a:r>
              <a:rPr lang="en-US" dirty="0"/>
              <a:t>Add Topic- Nevada CEU’s</a:t>
            </a:r>
          </a:p>
          <a:p>
            <a:pPr lvl="2"/>
            <a:r>
              <a:rPr lang="en-US" dirty="0"/>
              <a:t>Enter total hours</a:t>
            </a:r>
          </a:p>
          <a:p>
            <a:r>
              <a:rPr lang="en-US" dirty="0"/>
              <a:t>Prerequisites 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Attendees</a:t>
            </a:r>
          </a:p>
          <a:p>
            <a:pPr lvl="1"/>
            <a:r>
              <a:rPr lang="en-US" dirty="0">
                <a:hlinkClick r:id="rId2" action="ppaction://hlinksldjump"/>
              </a:rPr>
              <a:t>Add Attendees</a:t>
            </a:r>
            <a:endParaRPr lang="en-US" dirty="0"/>
          </a:p>
          <a:p>
            <a:r>
              <a:rPr lang="en-US" dirty="0"/>
              <a:t>Documents </a:t>
            </a:r>
          </a:p>
          <a:p>
            <a:pPr lvl="1"/>
            <a:r>
              <a:rPr lang="en-US" dirty="0"/>
              <a:t>Upload Course Description</a:t>
            </a:r>
          </a:p>
          <a:p>
            <a:pPr lvl="1"/>
            <a:r>
              <a:rPr lang="en-US" dirty="0"/>
              <a:t>Upload Course Objectives (min 3 per hour)</a:t>
            </a:r>
          </a:p>
          <a:p>
            <a:pPr lvl="1"/>
            <a:r>
              <a:rPr lang="en-US" dirty="0"/>
              <a:t>Upload Course Request Form </a:t>
            </a:r>
          </a:p>
          <a:p>
            <a:r>
              <a:rPr lang="en-US" dirty="0"/>
              <a:t>Tests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Skills Exams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Click Finalize Course Creation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9B9F86-F0E0-DBB7-4FDC-3E792954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1732"/>
            <a:ext cx="7212724" cy="1129755"/>
          </a:xfrm>
        </p:spPr>
        <p:txBody>
          <a:bodyPr>
            <a:normAutofit fontScale="90000"/>
          </a:bodyPr>
          <a:lstStyle/>
          <a:p>
            <a:r>
              <a:rPr kumimoji="0" lang="en-US" sz="40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Non-Training Center</a:t>
            </a:r>
            <a:br>
              <a:rPr kumimoji="0" lang="en-US" sz="40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</a:br>
            <a:r>
              <a:rPr kumimoji="0" lang="en-US" sz="4000" b="0" i="0" u="none" strike="noStrike" kern="1200" cap="none" spc="200" normalizeH="0" baseline="0" noProof="0" dirty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Univers LT Std 59 UltraCn"/>
                <a:ea typeface="+mj-ea"/>
                <a:cs typeface="+mj-cs"/>
              </a:rPr>
              <a:t>Continuing Education Course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1D58F-A5F9-9CAD-EA00-45B7C77E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88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PBH BRANDED COLORS">
      <a:dk1>
        <a:srgbClr val="595959"/>
      </a:dk1>
      <a:lt1>
        <a:sysClr val="window" lastClr="FFFFFF"/>
      </a:lt1>
      <a:dk2>
        <a:srgbClr val="00396B"/>
      </a:dk2>
      <a:lt2>
        <a:srgbClr val="E7E6E6"/>
      </a:lt2>
      <a:accent1>
        <a:srgbClr val="005B9E"/>
      </a:accent1>
      <a:accent2>
        <a:srgbClr val="939598"/>
      </a:accent2>
      <a:accent3>
        <a:srgbClr val="E1CB27"/>
      </a:accent3>
      <a:accent4>
        <a:srgbClr val="18ADA1"/>
      </a:accent4>
      <a:accent5>
        <a:srgbClr val="819067"/>
      </a:accent5>
      <a:accent6>
        <a:srgbClr val="B34F4F"/>
      </a:accent6>
      <a:hlink>
        <a:srgbClr val="005B9E"/>
      </a:hlink>
      <a:folHlink>
        <a:srgbClr val="595959"/>
      </a:folHlink>
    </a:clrScheme>
    <a:fontScheme name="DPBH Theme Fonts">
      <a:majorFont>
        <a:latin typeface="Univers LT Std 59 UltraCn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BH PowerPoint Template 3.21.23" id="{C999D627-217C-475E-B2B1-E27052B94EEA}" vid="{29B7B416-2514-4FBE-9D46-73D235F605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DHHS PowerPoint Template with DPBH Logo--Use When Presenting with other DHHS Divisions</Template>
  <TotalTime>11564</TotalTime>
  <Words>1138</Words>
  <Application>Microsoft Office PowerPoint</Application>
  <PresentationFormat>Widescreen</PresentationFormat>
  <Paragraphs>278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Montserrat Medium</vt:lpstr>
      <vt:lpstr>Univers LT Std 59 UltraCn</vt:lpstr>
      <vt:lpstr>Office Theme</vt:lpstr>
      <vt:lpstr>EMERGENCY MEDICAL SERVICES Non-Training Center Course Request</vt:lpstr>
      <vt:lpstr>Introduction</vt:lpstr>
      <vt:lpstr>Content</vt:lpstr>
      <vt:lpstr>Getting Started</vt:lpstr>
      <vt:lpstr>Course Type</vt:lpstr>
      <vt:lpstr>Initial Certification Course</vt:lpstr>
      <vt:lpstr>Initial Certification Course</vt:lpstr>
      <vt:lpstr>Non-Training Center Continuing Education Course</vt:lpstr>
      <vt:lpstr>Non-Training Center Continuing Education Course</vt:lpstr>
      <vt:lpstr>Training Center Continuing Education Course</vt:lpstr>
      <vt:lpstr>Training Center Continuing Education Course</vt:lpstr>
      <vt:lpstr>Refresher Course</vt:lpstr>
      <vt:lpstr>Refresher Course</vt:lpstr>
      <vt:lpstr>TC Refresher Course</vt:lpstr>
      <vt:lpstr>TC Refresher Course</vt:lpstr>
      <vt:lpstr>Course Attendees Department Personnel </vt:lpstr>
      <vt:lpstr>Course Attendees Non-Department Personnel </vt:lpstr>
      <vt:lpstr>Post Course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Bobbie Sullivan</dc:creator>
  <cp:lastModifiedBy>John Mittelman</cp:lastModifiedBy>
  <cp:revision>4</cp:revision>
  <dcterms:created xsi:type="dcterms:W3CDTF">2024-02-23T16:05:55Z</dcterms:created>
  <dcterms:modified xsi:type="dcterms:W3CDTF">2025-12-31T19:05:32Z</dcterms:modified>
</cp:coreProperties>
</file>